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955" r:id="rId2"/>
    <p:sldId id="900" r:id="rId3"/>
    <p:sldId id="956" r:id="rId4"/>
    <p:sldId id="877" r:id="rId5"/>
    <p:sldId id="963" r:id="rId6"/>
    <p:sldId id="964" r:id="rId7"/>
    <p:sldId id="953" r:id="rId8"/>
    <p:sldId id="961" r:id="rId9"/>
    <p:sldId id="972" r:id="rId10"/>
    <p:sldId id="973" r:id="rId11"/>
    <p:sldId id="938" r:id="rId12"/>
    <p:sldId id="936" r:id="rId13"/>
    <p:sldId id="738" r:id="rId14"/>
    <p:sldId id="878" r:id="rId15"/>
    <p:sldId id="875" r:id="rId16"/>
    <p:sldId id="859" r:id="rId17"/>
    <p:sldId id="915" r:id="rId18"/>
    <p:sldId id="917" r:id="rId19"/>
    <p:sldId id="958" r:id="rId20"/>
    <p:sldId id="960" r:id="rId21"/>
    <p:sldId id="1004" r:id="rId22"/>
    <p:sldId id="1005" r:id="rId23"/>
    <p:sldId id="1006" r:id="rId24"/>
    <p:sldId id="1007" r:id="rId25"/>
    <p:sldId id="959" r:id="rId26"/>
    <p:sldId id="970" r:id="rId27"/>
    <p:sldId id="965" r:id="rId28"/>
    <p:sldId id="966" r:id="rId29"/>
    <p:sldId id="968" r:id="rId30"/>
    <p:sldId id="967" r:id="rId31"/>
    <p:sldId id="969" r:id="rId32"/>
    <p:sldId id="976" r:id="rId33"/>
    <p:sldId id="977" r:id="rId34"/>
    <p:sldId id="978" r:id="rId35"/>
    <p:sldId id="920" r:id="rId36"/>
    <p:sldId id="1008" r:id="rId37"/>
    <p:sldId id="974" r:id="rId38"/>
    <p:sldId id="975" r:id="rId39"/>
    <p:sldId id="1002" r:id="rId40"/>
    <p:sldId id="1003" r:id="rId41"/>
    <p:sldId id="979" r:id="rId42"/>
    <p:sldId id="985" r:id="rId43"/>
    <p:sldId id="988" r:id="rId44"/>
    <p:sldId id="989" r:id="rId45"/>
    <p:sldId id="990" r:id="rId46"/>
    <p:sldId id="991" r:id="rId47"/>
    <p:sldId id="992" r:id="rId48"/>
    <p:sldId id="993" r:id="rId49"/>
    <p:sldId id="994" r:id="rId50"/>
    <p:sldId id="945" r:id="rId51"/>
    <p:sldId id="995" r:id="rId52"/>
    <p:sldId id="996" r:id="rId53"/>
    <p:sldId id="997" r:id="rId54"/>
    <p:sldId id="1009" r:id="rId55"/>
    <p:sldId id="1010" r:id="rId56"/>
    <p:sldId id="1011" r:id="rId57"/>
    <p:sldId id="1012" r:id="rId58"/>
    <p:sldId id="1013" r:id="rId59"/>
    <p:sldId id="1014" r:id="rId60"/>
    <p:sldId id="1015" r:id="rId61"/>
    <p:sldId id="1016" r:id="rId62"/>
    <p:sldId id="1017" r:id="rId63"/>
    <p:sldId id="1018" r:id="rId64"/>
    <p:sldId id="998" r:id="rId65"/>
    <p:sldId id="999" r:id="rId66"/>
    <p:sldId id="1000" r:id="rId67"/>
    <p:sldId id="1019" r:id="rId68"/>
    <p:sldId id="1001" r:id="rId6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A50021"/>
    <a:srgbClr val="E725DE"/>
    <a:srgbClr val="FF0000"/>
    <a:srgbClr val="CA4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2" autoAdjust="0"/>
    <p:restoredTop sz="50000" autoAdjust="0"/>
  </p:normalViewPr>
  <p:slideViewPr>
    <p:cSldViewPr>
      <p:cViewPr varScale="1">
        <p:scale>
          <a:sx n="74" d="100"/>
          <a:sy n="74" d="100"/>
        </p:scale>
        <p:origin x="11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" Type="http://schemas.openxmlformats.org/officeDocument/2006/relationships/slide" Target="slides/slide6.xml" /><Relationship Id="rId71" Type="http://schemas.openxmlformats.org/officeDocument/2006/relationships/handoutMaster" Target="handoutMasters/handout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presProps" Target="presProp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notesMaster" Target="notesMasters/notesMaster1.xml" /><Relationship Id="rId75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4148FA-927D-48F0-B84E-E24AB86BC339}" type="doc">
      <dgm:prSet loTypeId="urn:microsoft.com/office/officeart/2005/8/layout/cycle3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DB6F53CE-9626-4DE0-8AFA-6A4F8423EABB}">
      <dgm:prSet/>
      <dgm:spPr/>
      <dgm:t>
        <a:bodyPr/>
        <a:lstStyle/>
        <a:p>
          <a:r>
            <a:rPr lang="es-MX" dirty="0"/>
            <a:t>Identificar</a:t>
          </a:r>
        </a:p>
      </dgm:t>
    </dgm:pt>
    <dgm:pt modelId="{238F41EC-7E61-47D6-983F-83FEFB2F6DAC}" type="parTrans" cxnId="{ADC029B5-AC2E-4791-B7A4-98168BEFA2F1}">
      <dgm:prSet/>
      <dgm:spPr/>
      <dgm:t>
        <a:bodyPr/>
        <a:lstStyle/>
        <a:p>
          <a:endParaRPr lang="es-MX"/>
        </a:p>
      </dgm:t>
    </dgm:pt>
    <dgm:pt modelId="{6DB9727C-5A24-4C0A-AC45-5F2313E63025}" type="sibTrans" cxnId="{ADC029B5-AC2E-4791-B7A4-98168BEFA2F1}">
      <dgm:prSet/>
      <dgm:spPr/>
      <dgm:t>
        <a:bodyPr/>
        <a:lstStyle/>
        <a:p>
          <a:endParaRPr lang="es-MX"/>
        </a:p>
      </dgm:t>
    </dgm:pt>
    <dgm:pt modelId="{046418BF-8FBD-47EC-96A5-9DA44A8C345C}">
      <dgm:prSet/>
      <dgm:spPr/>
      <dgm:t>
        <a:bodyPr/>
        <a:lstStyle/>
        <a:p>
          <a:r>
            <a:rPr lang="es-MX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cuestionar </a:t>
          </a:r>
          <a:endParaRPr lang="es-MX" dirty="0"/>
        </a:p>
      </dgm:t>
    </dgm:pt>
    <dgm:pt modelId="{E091F36E-A8D8-498C-9E37-E47F892C206B}" type="parTrans" cxnId="{B4F4694E-CE8C-45B1-8C4C-5ECFA329962D}">
      <dgm:prSet/>
      <dgm:spPr/>
      <dgm:t>
        <a:bodyPr/>
        <a:lstStyle/>
        <a:p>
          <a:endParaRPr lang="es-MX"/>
        </a:p>
      </dgm:t>
    </dgm:pt>
    <dgm:pt modelId="{B1B7846A-2A6F-4093-92B4-F6F79E5A75B5}" type="sibTrans" cxnId="{B4F4694E-CE8C-45B1-8C4C-5ECFA329962D}">
      <dgm:prSet/>
      <dgm:spPr/>
      <dgm:t>
        <a:bodyPr/>
        <a:lstStyle/>
        <a:p>
          <a:endParaRPr lang="es-MX"/>
        </a:p>
      </dgm:t>
    </dgm:pt>
    <dgm:pt modelId="{E0ECF895-F522-423A-ABA5-E7604E773E2A}">
      <dgm:prSet/>
      <dgm:spPr/>
      <dgm:t>
        <a:bodyPr/>
        <a:lstStyle/>
        <a:p>
          <a:r>
            <a:rPr lang="es-MX"/>
            <a:t>valorar la discriminación</a:t>
          </a:r>
        </a:p>
      </dgm:t>
    </dgm:pt>
    <dgm:pt modelId="{115841DF-9044-4B21-A202-376657609188}" type="parTrans" cxnId="{DCD897F5-9836-4E99-8E13-0040C4B29A06}">
      <dgm:prSet/>
      <dgm:spPr/>
      <dgm:t>
        <a:bodyPr/>
        <a:lstStyle/>
        <a:p>
          <a:endParaRPr lang="es-MX"/>
        </a:p>
      </dgm:t>
    </dgm:pt>
    <dgm:pt modelId="{B2E95E00-1F26-4AF3-A5C4-18A8B6A4A5F8}" type="sibTrans" cxnId="{DCD897F5-9836-4E99-8E13-0040C4B29A06}">
      <dgm:prSet/>
      <dgm:spPr/>
      <dgm:t>
        <a:bodyPr/>
        <a:lstStyle/>
        <a:p>
          <a:endParaRPr lang="es-MX"/>
        </a:p>
      </dgm:t>
    </dgm:pt>
    <dgm:pt modelId="{6E6F40E2-A835-4E30-BEEC-8FB9474E34AF}">
      <dgm:prSet/>
      <dgm:spPr/>
      <dgm:t>
        <a:bodyPr/>
        <a:lstStyle/>
        <a:p>
          <a:r>
            <a:rPr lang="es-MX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desigualdad</a:t>
          </a:r>
          <a:endParaRPr lang="es-MX" dirty="0"/>
        </a:p>
      </dgm:t>
    </dgm:pt>
    <dgm:pt modelId="{886406FA-1892-4669-9A40-3363CF6735C8}" type="parTrans" cxnId="{540D14A4-E644-46BD-9B32-273FA1B86076}">
      <dgm:prSet/>
      <dgm:spPr/>
      <dgm:t>
        <a:bodyPr/>
        <a:lstStyle/>
        <a:p>
          <a:endParaRPr lang="es-MX"/>
        </a:p>
      </dgm:t>
    </dgm:pt>
    <dgm:pt modelId="{1472C48D-F5F9-4114-A2BE-60BB85943171}" type="sibTrans" cxnId="{540D14A4-E644-46BD-9B32-273FA1B86076}">
      <dgm:prSet/>
      <dgm:spPr/>
      <dgm:t>
        <a:bodyPr/>
        <a:lstStyle/>
        <a:p>
          <a:endParaRPr lang="es-MX"/>
        </a:p>
      </dgm:t>
    </dgm:pt>
    <dgm:pt modelId="{E8002CD6-E723-4F3A-B661-391390B22FC7}">
      <dgm:prSet/>
      <dgm:spPr/>
      <dgm:t>
        <a:bodyPr/>
        <a:lstStyle/>
        <a:p>
          <a:r>
            <a:rPr lang="es-MX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exclusión de las mujeres</a:t>
          </a:r>
          <a:endParaRPr lang="es-MX" dirty="0"/>
        </a:p>
      </dgm:t>
    </dgm:pt>
    <dgm:pt modelId="{8943A1D8-CB2E-46FD-BD9B-835FD12A8CCE}" type="parTrans" cxnId="{179152EB-6AA2-4F64-A346-137FF4F76D35}">
      <dgm:prSet/>
      <dgm:spPr/>
      <dgm:t>
        <a:bodyPr/>
        <a:lstStyle/>
        <a:p>
          <a:endParaRPr lang="es-MX"/>
        </a:p>
      </dgm:t>
    </dgm:pt>
    <dgm:pt modelId="{89FC1534-B073-421C-8EA1-AC7092587843}" type="sibTrans" cxnId="{179152EB-6AA2-4F64-A346-137FF4F76D35}">
      <dgm:prSet/>
      <dgm:spPr/>
      <dgm:t>
        <a:bodyPr/>
        <a:lstStyle/>
        <a:p>
          <a:endParaRPr lang="es-MX"/>
        </a:p>
      </dgm:t>
    </dgm:pt>
    <dgm:pt modelId="{03139224-2F01-4068-AA36-A3E42A77A3E4}" type="pres">
      <dgm:prSet presAssocID="{7A4148FA-927D-48F0-B84E-E24AB86BC339}" presName="Name0" presStyleCnt="0">
        <dgm:presLayoutVars>
          <dgm:dir/>
          <dgm:resizeHandles val="exact"/>
        </dgm:presLayoutVars>
      </dgm:prSet>
      <dgm:spPr/>
    </dgm:pt>
    <dgm:pt modelId="{D1B5143A-3E6B-4FE7-8798-372D101C6A2B}" type="pres">
      <dgm:prSet presAssocID="{7A4148FA-927D-48F0-B84E-E24AB86BC339}" presName="cycle" presStyleCnt="0"/>
      <dgm:spPr/>
    </dgm:pt>
    <dgm:pt modelId="{5EA690A0-10ED-4084-A263-67AA6655C4E8}" type="pres">
      <dgm:prSet presAssocID="{DB6F53CE-9626-4DE0-8AFA-6A4F8423EABB}" presName="nodeFirstNode" presStyleLbl="node1" presStyleIdx="0" presStyleCnt="5">
        <dgm:presLayoutVars>
          <dgm:bulletEnabled val="1"/>
        </dgm:presLayoutVars>
      </dgm:prSet>
      <dgm:spPr/>
    </dgm:pt>
    <dgm:pt modelId="{DDB5024C-043B-41AA-88E7-007B0FACCBAB}" type="pres">
      <dgm:prSet presAssocID="{6DB9727C-5A24-4C0A-AC45-5F2313E63025}" presName="sibTransFirstNode" presStyleLbl="bgShp" presStyleIdx="0" presStyleCnt="1"/>
      <dgm:spPr/>
    </dgm:pt>
    <dgm:pt modelId="{0DA91E66-6E5F-4259-A342-D9A4F8746251}" type="pres">
      <dgm:prSet presAssocID="{046418BF-8FBD-47EC-96A5-9DA44A8C345C}" presName="nodeFollowingNodes" presStyleLbl="node1" presStyleIdx="1" presStyleCnt="5">
        <dgm:presLayoutVars>
          <dgm:bulletEnabled val="1"/>
        </dgm:presLayoutVars>
      </dgm:prSet>
      <dgm:spPr/>
    </dgm:pt>
    <dgm:pt modelId="{7828D1A7-D5D4-4552-8E07-4FEB2EC7B9AF}" type="pres">
      <dgm:prSet presAssocID="{E0ECF895-F522-423A-ABA5-E7604E773E2A}" presName="nodeFollowingNodes" presStyleLbl="node1" presStyleIdx="2" presStyleCnt="5">
        <dgm:presLayoutVars>
          <dgm:bulletEnabled val="1"/>
        </dgm:presLayoutVars>
      </dgm:prSet>
      <dgm:spPr/>
    </dgm:pt>
    <dgm:pt modelId="{3BB45176-C221-44F9-84A7-B37FBFB0C6A0}" type="pres">
      <dgm:prSet presAssocID="{6E6F40E2-A835-4E30-BEEC-8FB9474E34AF}" presName="nodeFollowingNodes" presStyleLbl="node1" presStyleIdx="3" presStyleCnt="5">
        <dgm:presLayoutVars>
          <dgm:bulletEnabled val="1"/>
        </dgm:presLayoutVars>
      </dgm:prSet>
      <dgm:spPr/>
    </dgm:pt>
    <dgm:pt modelId="{2A3A4DDA-B377-4E2B-868A-ACC038A508DE}" type="pres">
      <dgm:prSet presAssocID="{E8002CD6-E723-4F3A-B661-391390B22FC7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85FD4C1E-C7E1-4508-B371-B27C7209F1DB}" type="presOf" srcId="{E0ECF895-F522-423A-ABA5-E7604E773E2A}" destId="{7828D1A7-D5D4-4552-8E07-4FEB2EC7B9AF}" srcOrd="0" destOrd="0" presId="urn:microsoft.com/office/officeart/2005/8/layout/cycle3"/>
    <dgm:cxn modelId="{732F2525-41B3-42E7-AD18-55ACCE8B6298}" type="presOf" srcId="{7A4148FA-927D-48F0-B84E-E24AB86BC339}" destId="{03139224-2F01-4068-AA36-A3E42A77A3E4}" srcOrd="0" destOrd="0" presId="urn:microsoft.com/office/officeart/2005/8/layout/cycle3"/>
    <dgm:cxn modelId="{7024215D-ECE1-40E7-8C0D-ACAE42A45102}" type="presOf" srcId="{046418BF-8FBD-47EC-96A5-9DA44A8C345C}" destId="{0DA91E66-6E5F-4259-A342-D9A4F8746251}" srcOrd="0" destOrd="0" presId="urn:microsoft.com/office/officeart/2005/8/layout/cycle3"/>
    <dgm:cxn modelId="{B4F4694E-CE8C-45B1-8C4C-5ECFA329962D}" srcId="{7A4148FA-927D-48F0-B84E-E24AB86BC339}" destId="{046418BF-8FBD-47EC-96A5-9DA44A8C345C}" srcOrd="1" destOrd="0" parTransId="{E091F36E-A8D8-498C-9E37-E47F892C206B}" sibTransId="{B1B7846A-2A6F-4093-92B4-F6F79E5A75B5}"/>
    <dgm:cxn modelId="{CDA93B54-1F97-483B-A05B-77B870B452AD}" type="presOf" srcId="{6DB9727C-5A24-4C0A-AC45-5F2313E63025}" destId="{DDB5024C-043B-41AA-88E7-007B0FACCBAB}" srcOrd="0" destOrd="0" presId="urn:microsoft.com/office/officeart/2005/8/layout/cycle3"/>
    <dgm:cxn modelId="{540D14A4-E644-46BD-9B32-273FA1B86076}" srcId="{7A4148FA-927D-48F0-B84E-E24AB86BC339}" destId="{6E6F40E2-A835-4E30-BEEC-8FB9474E34AF}" srcOrd="3" destOrd="0" parTransId="{886406FA-1892-4669-9A40-3363CF6735C8}" sibTransId="{1472C48D-F5F9-4114-A2BE-60BB85943171}"/>
    <dgm:cxn modelId="{E0B5FDA5-0299-4D67-8874-90CCEC9E9D60}" type="presOf" srcId="{E8002CD6-E723-4F3A-B661-391390B22FC7}" destId="{2A3A4DDA-B377-4E2B-868A-ACC038A508DE}" srcOrd="0" destOrd="0" presId="urn:microsoft.com/office/officeart/2005/8/layout/cycle3"/>
    <dgm:cxn modelId="{65E7C0AE-3CE4-41BA-854A-63B9B6D621FE}" type="presOf" srcId="{6E6F40E2-A835-4E30-BEEC-8FB9474E34AF}" destId="{3BB45176-C221-44F9-84A7-B37FBFB0C6A0}" srcOrd="0" destOrd="0" presId="urn:microsoft.com/office/officeart/2005/8/layout/cycle3"/>
    <dgm:cxn modelId="{ADC029B5-AC2E-4791-B7A4-98168BEFA2F1}" srcId="{7A4148FA-927D-48F0-B84E-E24AB86BC339}" destId="{DB6F53CE-9626-4DE0-8AFA-6A4F8423EABB}" srcOrd="0" destOrd="0" parTransId="{238F41EC-7E61-47D6-983F-83FEFB2F6DAC}" sibTransId="{6DB9727C-5A24-4C0A-AC45-5F2313E63025}"/>
    <dgm:cxn modelId="{543E9DE8-C063-4D75-B3EE-76B4B05DC365}" type="presOf" srcId="{DB6F53CE-9626-4DE0-8AFA-6A4F8423EABB}" destId="{5EA690A0-10ED-4084-A263-67AA6655C4E8}" srcOrd="0" destOrd="0" presId="urn:microsoft.com/office/officeart/2005/8/layout/cycle3"/>
    <dgm:cxn modelId="{179152EB-6AA2-4F64-A346-137FF4F76D35}" srcId="{7A4148FA-927D-48F0-B84E-E24AB86BC339}" destId="{E8002CD6-E723-4F3A-B661-391390B22FC7}" srcOrd="4" destOrd="0" parTransId="{8943A1D8-CB2E-46FD-BD9B-835FD12A8CCE}" sibTransId="{89FC1534-B073-421C-8EA1-AC7092587843}"/>
    <dgm:cxn modelId="{DCD897F5-9836-4E99-8E13-0040C4B29A06}" srcId="{7A4148FA-927D-48F0-B84E-E24AB86BC339}" destId="{E0ECF895-F522-423A-ABA5-E7604E773E2A}" srcOrd="2" destOrd="0" parTransId="{115841DF-9044-4B21-A202-376657609188}" sibTransId="{B2E95E00-1F26-4AF3-A5C4-18A8B6A4A5F8}"/>
    <dgm:cxn modelId="{13C258A4-299E-40F4-B08C-7591481E6869}" type="presParOf" srcId="{03139224-2F01-4068-AA36-A3E42A77A3E4}" destId="{D1B5143A-3E6B-4FE7-8798-372D101C6A2B}" srcOrd="0" destOrd="0" presId="urn:microsoft.com/office/officeart/2005/8/layout/cycle3"/>
    <dgm:cxn modelId="{B50EAEAB-452A-4987-9A04-12FA800D8863}" type="presParOf" srcId="{D1B5143A-3E6B-4FE7-8798-372D101C6A2B}" destId="{5EA690A0-10ED-4084-A263-67AA6655C4E8}" srcOrd="0" destOrd="0" presId="urn:microsoft.com/office/officeart/2005/8/layout/cycle3"/>
    <dgm:cxn modelId="{3F86B282-D4BD-4EF4-BA1A-8F98AF29AF57}" type="presParOf" srcId="{D1B5143A-3E6B-4FE7-8798-372D101C6A2B}" destId="{DDB5024C-043B-41AA-88E7-007B0FACCBAB}" srcOrd="1" destOrd="0" presId="urn:microsoft.com/office/officeart/2005/8/layout/cycle3"/>
    <dgm:cxn modelId="{338880FE-859E-4923-BFDB-97531DBE879A}" type="presParOf" srcId="{D1B5143A-3E6B-4FE7-8798-372D101C6A2B}" destId="{0DA91E66-6E5F-4259-A342-D9A4F8746251}" srcOrd="2" destOrd="0" presId="urn:microsoft.com/office/officeart/2005/8/layout/cycle3"/>
    <dgm:cxn modelId="{9CCD84DC-0FD6-4FE3-9764-06BE0DF6E4FD}" type="presParOf" srcId="{D1B5143A-3E6B-4FE7-8798-372D101C6A2B}" destId="{7828D1A7-D5D4-4552-8E07-4FEB2EC7B9AF}" srcOrd="3" destOrd="0" presId="urn:microsoft.com/office/officeart/2005/8/layout/cycle3"/>
    <dgm:cxn modelId="{AE688450-EE33-4B81-A261-F880AB8537ED}" type="presParOf" srcId="{D1B5143A-3E6B-4FE7-8798-372D101C6A2B}" destId="{3BB45176-C221-44F9-84A7-B37FBFB0C6A0}" srcOrd="4" destOrd="0" presId="urn:microsoft.com/office/officeart/2005/8/layout/cycle3"/>
    <dgm:cxn modelId="{12CA16E7-4169-4BBB-B891-A9AB18555EE3}" type="presParOf" srcId="{D1B5143A-3E6B-4FE7-8798-372D101C6A2B}" destId="{2A3A4DDA-B377-4E2B-868A-ACC038A508D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4148FA-927D-48F0-B84E-E24AB86BC339}" type="doc">
      <dgm:prSet loTypeId="urn:microsoft.com/office/officeart/2005/8/layout/cycle3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DB6F53CE-9626-4DE0-8AFA-6A4F8423EABB}">
      <dgm:prSet/>
      <dgm:spPr/>
      <dgm:t>
        <a:bodyPr/>
        <a:lstStyle/>
        <a:p>
          <a:r>
            <a:rPr lang="es-MX" dirty="0"/>
            <a:t>Aquellas que deben emprenderse </a:t>
          </a:r>
        </a:p>
      </dgm:t>
    </dgm:pt>
    <dgm:pt modelId="{238F41EC-7E61-47D6-983F-83FEFB2F6DAC}" type="parTrans" cxnId="{ADC029B5-AC2E-4791-B7A4-98168BEFA2F1}">
      <dgm:prSet/>
      <dgm:spPr/>
      <dgm:t>
        <a:bodyPr/>
        <a:lstStyle/>
        <a:p>
          <a:endParaRPr lang="es-MX"/>
        </a:p>
      </dgm:t>
    </dgm:pt>
    <dgm:pt modelId="{6DB9727C-5A24-4C0A-AC45-5F2313E63025}" type="sibTrans" cxnId="{ADC029B5-AC2E-4791-B7A4-98168BEFA2F1}">
      <dgm:prSet/>
      <dgm:spPr/>
      <dgm:t>
        <a:bodyPr/>
        <a:lstStyle/>
        <a:p>
          <a:endParaRPr lang="es-MX"/>
        </a:p>
      </dgm:t>
    </dgm:pt>
    <dgm:pt modelId="{046418BF-8FBD-47EC-96A5-9DA44A8C345C}">
      <dgm:prSet/>
      <dgm:spPr/>
      <dgm:t>
        <a:bodyPr/>
        <a:lstStyle/>
        <a:p>
          <a:r>
            <a:rPr lang="es-MX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actuar </a:t>
          </a:r>
          <a:r>
            <a:rPr lang="es-MX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sobre los factores de género</a:t>
          </a:r>
          <a:endParaRPr lang="es-MX" dirty="0"/>
        </a:p>
      </dgm:t>
    </dgm:pt>
    <dgm:pt modelId="{E091F36E-A8D8-498C-9E37-E47F892C206B}" type="parTrans" cxnId="{B4F4694E-CE8C-45B1-8C4C-5ECFA329962D}">
      <dgm:prSet/>
      <dgm:spPr/>
      <dgm:t>
        <a:bodyPr/>
        <a:lstStyle/>
        <a:p>
          <a:endParaRPr lang="es-MX"/>
        </a:p>
      </dgm:t>
    </dgm:pt>
    <dgm:pt modelId="{B1B7846A-2A6F-4093-92B4-F6F79E5A75B5}" type="sibTrans" cxnId="{B4F4694E-CE8C-45B1-8C4C-5ECFA329962D}">
      <dgm:prSet/>
      <dgm:spPr/>
      <dgm:t>
        <a:bodyPr/>
        <a:lstStyle/>
        <a:p>
          <a:endParaRPr lang="es-MX"/>
        </a:p>
      </dgm:t>
    </dgm:pt>
    <dgm:pt modelId="{E0ECF895-F522-423A-ABA5-E7604E773E2A}">
      <dgm:prSet/>
      <dgm:spPr/>
      <dgm:t>
        <a:bodyPr/>
        <a:lstStyle/>
        <a:p>
          <a:r>
            <a:rPr lang="es-MX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condiciones de </a:t>
          </a:r>
          <a:r>
            <a:rPr lang="es-MX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cambio </a:t>
          </a:r>
          <a:endParaRPr lang="es-MX" dirty="0">
            <a:solidFill>
              <a:schemeClr val="bg1"/>
            </a:solidFill>
          </a:endParaRPr>
        </a:p>
      </dgm:t>
    </dgm:pt>
    <dgm:pt modelId="{115841DF-9044-4B21-A202-376657609188}" type="parTrans" cxnId="{DCD897F5-9836-4E99-8E13-0040C4B29A06}">
      <dgm:prSet/>
      <dgm:spPr/>
      <dgm:t>
        <a:bodyPr/>
        <a:lstStyle/>
        <a:p>
          <a:endParaRPr lang="es-MX"/>
        </a:p>
      </dgm:t>
    </dgm:pt>
    <dgm:pt modelId="{B2E95E00-1F26-4AF3-A5C4-18A8B6A4A5F8}" type="sibTrans" cxnId="{DCD897F5-9836-4E99-8E13-0040C4B29A06}">
      <dgm:prSet/>
      <dgm:spPr/>
      <dgm:t>
        <a:bodyPr/>
        <a:lstStyle/>
        <a:p>
          <a:endParaRPr lang="es-MX"/>
        </a:p>
      </dgm:t>
    </dgm:pt>
    <dgm:pt modelId="{AD8DA14F-9DA9-4B6C-9DEC-63DC1AE4A225}">
      <dgm:prSet/>
      <dgm:spPr/>
      <dgm:t>
        <a:bodyPr/>
        <a:lstStyle/>
        <a:p>
          <a:r>
            <a:rPr lang="es-MX" dirty="0"/>
            <a:t>avanzar en la construcción de la igualdad de género. </a:t>
          </a:r>
        </a:p>
      </dgm:t>
    </dgm:pt>
    <dgm:pt modelId="{9EDC0B73-243C-41A7-B97D-074A03AE5867}" type="parTrans" cxnId="{F12AA3D0-5155-4E2F-AF4C-B00EDF9382B4}">
      <dgm:prSet/>
      <dgm:spPr/>
      <dgm:t>
        <a:bodyPr/>
        <a:lstStyle/>
        <a:p>
          <a:endParaRPr lang="es-MX"/>
        </a:p>
      </dgm:t>
    </dgm:pt>
    <dgm:pt modelId="{5EACA5BD-9B4C-4EB1-8C9D-36F2F1B66143}" type="sibTrans" cxnId="{F12AA3D0-5155-4E2F-AF4C-B00EDF9382B4}">
      <dgm:prSet/>
      <dgm:spPr/>
      <dgm:t>
        <a:bodyPr/>
        <a:lstStyle/>
        <a:p>
          <a:endParaRPr lang="es-MX"/>
        </a:p>
      </dgm:t>
    </dgm:pt>
    <dgm:pt modelId="{03139224-2F01-4068-AA36-A3E42A77A3E4}" type="pres">
      <dgm:prSet presAssocID="{7A4148FA-927D-48F0-B84E-E24AB86BC339}" presName="Name0" presStyleCnt="0">
        <dgm:presLayoutVars>
          <dgm:dir/>
          <dgm:resizeHandles val="exact"/>
        </dgm:presLayoutVars>
      </dgm:prSet>
      <dgm:spPr/>
    </dgm:pt>
    <dgm:pt modelId="{D1B5143A-3E6B-4FE7-8798-372D101C6A2B}" type="pres">
      <dgm:prSet presAssocID="{7A4148FA-927D-48F0-B84E-E24AB86BC339}" presName="cycle" presStyleCnt="0"/>
      <dgm:spPr/>
    </dgm:pt>
    <dgm:pt modelId="{5EA690A0-10ED-4084-A263-67AA6655C4E8}" type="pres">
      <dgm:prSet presAssocID="{DB6F53CE-9626-4DE0-8AFA-6A4F8423EABB}" presName="nodeFirstNode" presStyleLbl="node1" presStyleIdx="0" presStyleCnt="4">
        <dgm:presLayoutVars>
          <dgm:bulletEnabled val="1"/>
        </dgm:presLayoutVars>
      </dgm:prSet>
      <dgm:spPr/>
    </dgm:pt>
    <dgm:pt modelId="{DDB5024C-043B-41AA-88E7-007B0FACCBAB}" type="pres">
      <dgm:prSet presAssocID="{6DB9727C-5A24-4C0A-AC45-5F2313E63025}" presName="sibTransFirstNode" presStyleLbl="bgShp" presStyleIdx="0" presStyleCnt="1"/>
      <dgm:spPr/>
    </dgm:pt>
    <dgm:pt modelId="{0DA91E66-6E5F-4259-A342-D9A4F8746251}" type="pres">
      <dgm:prSet presAssocID="{046418BF-8FBD-47EC-96A5-9DA44A8C345C}" presName="nodeFollowingNodes" presStyleLbl="node1" presStyleIdx="1" presStyleCnt="4">
        <dgm:presLayoutVars>
          <dgm:bulletEnabled val="1"/>
        </dgm:presLayoutVars>
      </dgm:prSet>
      <dgm:spPr/>
    </dgm:pt>
    <dgm:pt modelId="{7828D1A7-D5D4-4552-8E07-4FEB2EC7B9AF}" type="pres">
      <dgm:prSet presAssocID="{E0ECF895-F522-423A-ABA5-E7604E773E2A}" presName="nodeFollowingNodes" presStyleLbl="node1" presStyleIdx="2" presStyleCnt="4">
        <dgm:presLayoutVars>
          <dgm:bulletEnabled val="1"/>
        </dgm:presLayoutVars>
      </dgm:prSet>
      <dgm:spPr/>
    </dgm:pt>
    <dgm:pt modelId="{391D5AA7-B8A7-4CF2-ACD0-B92F3E3E5ED9}" type="pres">
      <dgm:prSet presAssocID="{AD8DA14F-9DA9-4B6C-9DEC-63DC1AE4A225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B4F4694E-CE8C-45B1-8C4C-5ECFA329962D}" srcId="{7A4148FA-927D-48F0-B84E-E24AB86BC339}" destId="{046418BF-8FBD-47EC-96A5-9DA44A8C345C}" srcOrd="1" destOrd="0" parTransId="{E091F36E-A8D8-498C-9E37-E47F892C206B}" sibTransId="{B1B7846A-2A6F-4093-92B4-F6F79E5A75B5}"/>
    <dgm:cxn modelId="{21DE244F-DF1A-4F02-A1A4-D3B6BBB468C7}" type="presOf" srcId="{6DB9727C-5A24-4C0A-AC45-5F2313E63025}" destId="{DDB5024C-043B-41AA-88E7-007B0FACCBAB}" srcOrd="0" destOrd="0" presId="urn:microsoft.com/office/officeart/2005/8/layout/cycle3"/>
    <dgm:cxn modelId="{22A50699-9F2E-4688-BC05-538B4BE1AE55}" type="presOf" srcId="{DB6F53CE-9626-4DE0-8AFA-6A4F8423EABB}" destId="{5EA690A0-10ED-4084-A263-67AA6655C4E8}" srcOrd="0" destOrd="0" presId="urn:microsoft.com/office/officeart/2005/8/layout/cycle3"/>
    <dgm:cxn modelId="{5FE328AA-9D13-4949-8E30-DCFC291D2B21}" type="presOf" srcId="{046418BF-8FBD-47EC-96A5-9DA44A8C345C}" destId="{0DA91E66-6E5F-4259-A342-D9A4F8746251}" srcOrd="0" destOrd="0" presId="urn:microsoft.com/office/officeart/2005/8/layout/cycle3"/>
    <dgm:cxn modelId="{ADC029B5-AC2E-4791-B7A4-98168BEFA2F1}" srcId="{7A4148FA-927D-48F0-B84E-E24AB86BC339}" destId="{DB6F53CE-9626-4DE0-8AFA-6A4F8423EABB}" srcOrd="0" destOrd="0" parTransId="{238F41EC-7E61-47D6-983F-83FEFB2F6DAC}" sibTransId="{6DB9727C-5A24-4C0A-AC45-5F2313E63025}"/>
    <dgm:cxn modelId="{77EC97C7-344D-4060-9747-DF1944F01D20}" type="presOf" srcId="{E0ECF895-F522-423A-ABA5-E7604E773E2A}" destId="{7828D1A7-D5D4-4552-8E07-4FEB2EC7B9AF}" srcOrd="0" destOrd="0" presId="urn:microsoft.com/office/officeart/2005/8/layout/cycle3"/>
    <dgm:cxn modelId="{938714CA-DBED-40EC-A665-7ACAF4755437}" type="presOf" srcId="{AD8DA14F-9DA9-4B6C-9DEC-63DC1AE4A225}" destId="{391D5AA7-B8A7-4CF2-ACD0-B92F3E3E5ED9}" srcOrd="0" destOrd="0" presId="urn:microsoft.com/office/officeart/2005/8/layout/cycle3"/>
    <dgm:cxn modelId="{F12AA3D0-5155-4E2F-AF4C-B00EDF9382B4}" srcId="{7A4148FA-927D-48F0-B84E-E24AB86BC339}" destId="{AD8DA14F-9DA9-4B6C-9DEC-63DC1AE4A225}" srcOrd="3" destOrd="0" parTransId="{9EDC0B73-243C-41A7-B97D-074A03AE5867}" sibTransId="{5EACA5BD-9B4C-4EB1-8C9D-36F2F1B66143}"/>
    <dgm:cxn modelId="{C685C5F0-DEA2-4623-8A22-11D75210FA0A}" type="presOf" srcId="{7A4148FA-927D-48F0-B84E-E24AB86BC339}" destId="{03139224-2F01-4068-AA36-A3E42A77A3E4}" srcOrd="0" destOrd="0" presId="urn:microsoft.com/office/officeart/2005/8/layout/cycle3"/>
    <dgm:cxn modelId="{DCD897F5-9836-4E99-8E13-0040C4B29A06}" srcId="{7A4148FA-927D-48F0-B84E-E24AB86BC339}" destId="{E0ECF895-F522-423A-ABA5-E7604E773E2A}" srcOrd="2" destOrd="0" parTransId="{115841DF-9044-4B21-A202-376657609188}" sibTransId="{B2E95E00-1F26-4AF3-A5C4-18A8B6A4A5F8}"/>
    <dgm:cxn modelId="{B582E4CF-80B6-4C34-8487-6B0E2F632E5E}" type="presParOf" srcId="{03139224-2F01-4068-AA36-A3E42A77A3E4}" destId="{D1B5143A-3E6B-4FE7-8798-372D101C6A2B}" srcOrd="0" destOrd="0" presId="urn:microsoft.com/office/officeart/2005/8/layout/cycle3"/>
    <dgm:cxn modelId="{3200A908-E4C8-40D5-B684-39ACB12DEE93}" type="presParOf" srcId="{D1B5143A-3E6B-4FE7-8798-372D101C6A2B}" destId="{5EA690A0-10ED-4084-A263-67AA6655C4E8}" srcOrd="0" destOrd="0" presId="urn:microsoft.com/office/officeart/2005/8/layout/cycle3"/>
    <dgm:cxn modelId="{DD30CCBE-2C91-48AD-8D46-8F028DC629B7}" type="presParOf" srcId="{D1B5143A-3E6B-4FE7-8798-372D101C6A2B}" destId="{DDB5024C-043B-41AA-88E7-007B0FACCBAB}" srcOrd="1" destOrd="0" presId="urn:microsoft.com/office/officeart/2005/8/layout/cycle3"/>
    <dgm:cxn modelId="{B10EA66A-EE02-498B-BCD9-EB4EDE639B2A}" type="presParOf" srcId="{D1B5143A-3E6B-4FE7-8798-372D101C6A2B}" destId="{0DA91E66-6E5F-4259-A342-D9A4F8746251}" srcOrd="2" destOrd="0" presId="urn:microsoft.com/office/officeart/2005/8/layout/cycle3"/>
    <dgm:cxn modelId="{1E5B4082-9A2A-4193-86A1-02BE15E320D4}" type="presParOf" srcId="{D1B5143A-3E6B-4FE7-8798-372D101C6A2B}" destId="{7828D1A7-D5D4-4552-8E07-4FEB2EC7B9AF}" srcOrd="3" destOrd="0" presId="urn:microsoft.com/office/officeart/2005/8/layout/cycle3"/>
    <dgm:cxn modelId="{3087BFD9-F652-4709-B4DC-FB69E7126BF5}" type="presParOf" srcId="{D1B5143A-3E6B-4FE7-8798-372D101C6A2B}" destId="{391D5AA7-B8A7-4CF2-ACD0-B92F3E3E5ED9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5024C-043B-41AA-88E7-007B0FACCBAB}">
      <dsp:nvSpPr>
        <dsp:cNvPr id="0" name=""/>
        <dsp:cNvSpPr/>
      </dsp:nvSpPr>
      <dsp:spPr>
        <a:xfrm>
          <a:off x="884368" y="-26903"/>
          <a:ext cx="4889894" cy="4889894"/>
        </a:xfrm>
        <a:prstGeom prst="circularArrow">
          <a:avLst>
            <a:gd name="adj1" fmla="val 5544"/>
            <a:gd name="adj2" fmla="val 330680"/>
            <a:gd name="adj3" fmla="val 13799789"/>
            <a:gd name="adj4" fmla="val 17371458"/>
            <a:gd name="adj5" fmla="val 575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690A0-10ED-4084-A263-67AA6655C4E8}">
      <dsp:nvSpPr>
        <dsp:cNvPr id="0" name=""/>
        <dsp:cNvSpPr/>
      </dsp:nvSpPr>
      <dsp:spPr>
        <a:xfrm>
          <a:off x="2196242" y="2399"/>
          <a:ext cx="2266145" cy="11330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Identificar</a:t>
          </a:r>
        </a:p>
      </dsp:txBody>
      <dsp:txXfrm>
        <a:off x="2251554" y="57711"/>
        <a:ext cx="2155521" cy="1022448"/>
      </dsp:txXfrm>
    </dsp:sp>
    <dsp:sp modelId="{0DA91E66-6E5F-4259-A342-D9A4F8746251}">
      <dsp:nvSpPr>
        <dsp:cNvPr id="0" name=""/>
        <dsp:cNvSpPr/>
      </dsp:nvSpPr>
      <dsp:spPr>
        <a:xfrm>
          <a:off x="4179426" y="1443267"/>
          <a:ext cx="2266145" cy="11330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cuestionar </a:t>
          </a:r>
          <a:endParaRPr lang="es-MX" sz="2600" kern="1200" dirty="0"/>
        </a:p>
      </dsp:txBody>
      <dsp:txXfrm>
        <a:off x="4234738" y="1498579"/>
        <a:ext cx="2155521" cy="1022448"/>
      </dsp:txXfrm>
    </dsp:sp>
    <dsp:sp modelId="{7828D1A7-D5D4-4552-8E07-4FEB2EC7B9AF}">
      <dsp:nvSpPr>
        <dsp:cNvPr id="0" name=""/>
        <dsp:cNvSpPr/>
      </dsp:nvSpPr>
      <dsp:spPr>
        <a:xfrm>
          <a:off x="3421917" y="3774639"/>
          <a:ext cx="2266145" cy="11330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/>
            <a:t>valorar la discriminación</a:t>
          </a:r>
        </a:p>
      </dsp:txBody>
      <dsp:txXfrm>
        <a:off x="3477229" y="3829951"/>
        <a:ext cx="2155521" cy="1022448"/>
      </dsp:txXfrm>
    </dsp:sp>
    <dsp:sp modelId="{3BB45176-C221-44F9-84A7-B37FBFB0C6A0}">
      <dsp:nvSpPr>
        <dsp:cNvPr id="0" name=""/>
        <dsp:cNvSpPr/>
      </dsp:nvSpPr>
      <dsp:spPr>
        <a:xfrm>
          <a:off x="970567" y="3774639"/>
          <a:ext cx="2266145" cy="11330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desigualdad</a:t>
          </a:r>
          <a:endParaRPr lang="es-MX" sz="2600" kern="1200" dirty="0"/>
        </a:p>
      </dsp:txBody>
      <dsp:txXfrm>
        <a:off x="1025879" y="3829951"/>
        <a:ext cx="2155521" cy="1022448"/>
      </dsp:txXfrm>
    </dsp:sp>
    <dsp:sp modelId="{2A3A4DDA-B377-4E2B-868A-ACC038A508DE}">
      <dsp:nvSpPr>
        <dsp:cNvPr id="0" name=""/>
        <dsp:cNvSpPr/>
      </dsp:nvSpPr>
      <dsp:spPr>
        <a:xfrm>
          <a:off x="213058" y="1443267"/>
          <a:ext cx="2266145" cy="11330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exclusión de las mujeres</a:t>
          </a:r>
          <a:endParaRPr lang="es-MX" sz="2600" kern="1200" dirty="0"/>
        </a:p>
      </dsp:txBody>
      <dsp:txXfrm>
        <a:off x="268370" y="1498579"/>
        <a:ext cx="2155521" cy="1022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5024C-043B-41AA-88E7-007B0FACCBAB}">
      <dsp:nvSpPr>
        <dsp:cNvPr id="0" name=""/>
        <dsp:cNvSpPr/>
      </dsp:nvSpPr>
      <dsp:spPr>
        <a:xfrm>
          <a:off x="1951343" y="-105012"/>
          <a:ext cx="4326913" cy="4326913"/>
        </a:xfrm>
        <a:prstGeom prst="circularArrow">
          <a:avLst>
            <a:gd name="adj1" fmla="val 4668"/>
            <a:gd name="adj2" fmla="val 272909"/>
            <a:gd name="adj3" fmla="val 12891843"/>
            <a:gd name="adj4" fmla="val 17989748"/>
            <a:gd name="adj5" fmla="val 484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690A0-10ED-4084-A263-67AA6655C4E8}">
      <dsp:nvSpPr>
        <dsp:cNvPr id="0" name=""/>
        <dsp:cNvSpPr/>
      </dsp:nvSpPr>
      <dsp:spPr>
        <a:xfrm>
          <a:off x="2696319" y="91"/>
          <a:ext cx="2836961" cy="1418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Aquellas que deben emprenderse </a:t>
          </a:r>
        </a:p>
      </dsp:txBody>
      <dsp:txXfrm>
        <a:off x="2765563" y="69335"/>
        <a:ext cx="2698473" cy="1279992"/>
      </dsp:txXfrm>
    </dsp:sp>
    <dsp:sp modelId="{0DA91E66-6E5F-4259-A342-D9A4F8746251}">
      <dsp:nvSpPr>
        <dsp:cNvPr id="0" name=""/>
        <dsp:cNvSpPr/>
      </dsp:nvSpPr>
      <dsp:spPr>
        <a:xfrm>
          <a:off x="4249968" y="1553741"/>
          <a:ext cx="2836961" cy="1418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actuar </a:t>
          </a:r>
          <a:r>
            <a:rPr lang="es-MX" sz="24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sobre los factores de género</a:t>
          </a:r>
          <a:endParaRPr lang="es-MX" sz="2400" kern="1200" dirty="0"/>
        </a:p>
      </dsp:txBody>
      <dsp:txXfrm>
        <a:off x="4319212" y="1622985"/>
        <a:ext cx="2698473" cy="1279992"/>
      </dsp:txXfrm>
    </dsp:sp>
    <dsp:sp modelId="{7828D1A7-D5D4-4552-8E07-4FEB2EC7B9AF}">
      <dsp:nvSpPr>
        <dsp:cNvPr id="0" name=""/>
        <dsp:cNvSpPr/>
      </dsp:nvSpPr>
      <dsp:spPr>
        <a:xfrm>
          <a:off x="2696319" y="3107390"/>
          <a:ext cx="2836961" cy="1418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condiciones de </a:t>
          </a:r>
          <a:r>
            <a:rPr lang="es-MX" sz="2400" kern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cambio </a:t>
          </a:r>
          <a:endParaRPr lang="es-MX" sz="2400" kern="1200" dirty="0">
            <a:solidFill>
              <a:schemeClr val="bg1"/>
            </a:solidFill>
          </a:endParaRPr>
        </a:p>
      </dsp:txBody>
      <dsp:txXfrm>
        <a:off x="2765563" y="3176634"/>
        <a:ext cx="2698473" cy="1279992"/>
      </dsp:txXfrm>
    </dsp:sp>
    <dsp:sp modelId="{391D5AA7-B8A7-4CF2-ACD0-B92F3E3E5ED9}">
      <dsp:nvSpPr>
        <dsp:cNvPr id="0" name=""/>
        <dsp:cNvSpPr/>
      </dsp:nvSpPr>
      <dsp:spPr>
        <a:xfrm>
          <a:off x="1142669" y="1553741"/>
          <a:ext cx="2836961" cy="1418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avanzar en la construcción de la igualdad de género. </a:t>
          </a:r>
        </a:p>
      </dsp:txBody>
      <dsp:txXfrm>
        <a:off x="1211913" y="1622985"/>
        <a:ext cx="2698473" cy="1279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DC0A1-C356-4B47-A872-BE04883E4AD8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231CA-47C6-479B-AFAB-5B46ECDEB3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961303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A5CC1-6528-45F7-AF46-F64BFB1E5D64}" type="datetimeFigureOut">
              <a:rPr lang="es-MX" smtClean="0"/>
              <a:t>18/05/2022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5F67F-7FC6-4F5D-A135-C1ED10E86B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147981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CD5F-F0AD-48C3-8BD0-1183FA7F69EC}" type="datetime1">
              <a:rPr lang="es-MX" smtClean="0"/>
              <a:t>18/05/2022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586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BCF-67DF-4168-BEF2-784538AAD25E}" type="datetime1">
              <a:rPr lang="es-MX" smtClean="0"/>
              <a:t>18/05/2022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286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2D70-F090-40CB-B280-DD46982A9B70}" type="datetime1">
              <a:rPr lang="es-MX" smtClean="0"/>
              <a:t>18/05/2022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434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837E-BE06-4AF3-B8D5-21E62D3D7A95}" type="datetime1">
              <a:rPr lang="es-MX" smtClean="0"/>
              <a:t>18/05/2022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502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A1BA-37F1-496E-893F-F86736D15CDA}" type="datetime1">
              <a:rPr lang="es-MX" smtClean="0"/>
              <a:t>18/05/2022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441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3A12-56EC-4CBA-BBC5-3E274112801D}" type="datetime1">
              <a:rPr lang="es-MX" smtClean="0"/>
              <a:t>18/05/2022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4104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018D-F93C-45AD-BDA2-4089351107E5}" type="datetime1">
              <a:rPr lang="es-MX" smtClean="0"/>
              <a:t>18/05/2022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018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8D720-0167-49CF-B08F-F30C3801041E}" type="datetime1">
              <a:rPr lang="es-MX" smtClean="0"/>
              <a:t>18/05/2022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755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1DFE-287F-405C-B467-8ADC1338320A}" type="datetime1">
              <a:rPr lang="es-MX" smtClean="0"/>
              <a:t>18/05/2022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73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3C56-FEFA-41E7-810C-B0334B473929}" type="datetime1">
              <a:rPr lang="es-MX" smtClean="0"/>
              <a:t>18/05/2022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35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B62D-691B-4C4C-9DFC-9AA8C3A5D34E}" type="datetime1">
              <a:rPr lang="es-MX" smtClean="0"/>
              <a:t>18/05/2022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22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D0C04-1FB9-48D5-BAB8-34BDEFBD9DC9}" type="datetime1">
              <a:rPr lang="es-MX" smtClean="0"/>
              <a:t>18/05/2022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2A6BE-D756-4702-A731-11A6DDC771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932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36.png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6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3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3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hyperlink" Target="http://www.google.com.mx/url?sa=i&amp;rct=j&amp;q=&amp;esrc=s&amp;source=images&amp;cd=&amp;cad=rja&amp;uact=8&amp;ved=2ahUKEwiz46SK4p3iAhWqwlQKHTz9AeEQjRx6BAgBEAU&amp;url=http://vazquezymanchon.com/publicada-en-el-boe-la-ley-de-reformas-urgentes-del-trabajo-autonomo/&amp;psig=AOvVaw0P49arI3eZ4_Me0Nbmfw9F&amp;ust=1558017617710164" TargetMode="Externa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8.jpeg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6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6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6.png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6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 /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6.png" /><Relationship Id="rId4" Type="http://schemas.openxmlformats.org/officeDocument/2006/relationships/image" Target="../media/image65.jpe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799" y="2966512"/>
            <a:ext cx="7772400" cy="1830640"/>
          </a:xfrm>
          <a:solidFill>
            <a:srgbClr val="990033"/>
          </a:solidFill>
        </p:spPr>
        <p:txBody>
          <a:bodyPr>
            <a:noAutofit/>
          </a:bodyPr>
          <a:lstStyle/>
          <a:p>
            <a:r>
              <a:rPr lang="es-ES_tradnl" sz="2800" b="1" dirty="0">
                <a:solidFill>
                  <a:schemeClr val="bg1"/>
                </a:solidFill>
              </a:rPr>
              <a:t>1er Seminario de Género para </a:t>
            </a:r>
            <a:br>
              <a:rPr lang="es-MX" sz="2800" dirty="0">
                <a:solidFill>
                  <a:schemeClr val="bg1"/>
                </a:solidFill>
              </a:rPr>
            </a:br>
            <a:r>
              <a:rPr lang="es-ES_tradnl" sz="2800" b="1" dirty="0">
                <a:solidFill>
                  <a:schemeClr val="bg1"/>
                </a:solidFill>
              </a:rPr>
              <a:t>erradicar la violencia hacia las mujeres en el IPN</a:t>
            </a:r>
            <a:br>
              <a:rPr lang="es-ES_tradnl" sz="2800" b="1" dirty="0">
                <a:solidFill>
                  <a:schemeClr val="bg1"/>
                </a:solidFill>
              </a:rPr>
            </a:br>
            <a:br>
              <a:rPr lang="es-ES_tradnl" sz="2800" b="1" dirty="0">
                <a:solidFill>
                  <a:schemeClr val="bg1"/>
                </a:solidFill>
              </a:rPr>
            </a:br>
            <a:r>
              <a:rPr lang="es-ES_tradnl" sz="2800" b="1" dirty="0">
                <a:solidFill>
                  <a:schemeClr val="bg1"/>
                </a:solidFill>
              </a:rPr>
              <a:t>Sesión 1: “Violencia de género”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5566483"/>
            <a:ext cx="7772400" cy="1057672"/>
          </a:xfrm>
        </p:spPr>
        <p:txBody>
          <a:bodyPr>
            <a:normAutofit fontScale="55000" lnSpcReduction="20000"/>
          </a:bodyPr>
          <a:lstStyle/>
          <a:p>
            <a:r>
              <a:rPr lang="es-MX" sz="34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Mtro. Pablo Navarrete Gutiérrez</a:t>
            </a:r>
          </a:p>
          <a:p>
            <a:r>
              <a:rPr lang="es-MX" sz="2500" dirty="0">
                <a:solidFill>
                  <a:srgbClr val="A50021"/>
                </a:solidFill>
              </a:rPr>
              <a:t>Unidad Politécnica de Gestión con Perspectiva de Género</a:t>
            </a:r>
          </a:p>
          <a:p>
            <a:endParaRPr lang="es-MX" sz="2500" dirty="0">
              <a:solidFill>
                <a:srgbClr val="A50021"/>
              </a:solidFill>
            </a:endParaRPr>
          </a:p>
          <a:p>
            <a:pPr algn="r"/>
            <a:r>
              <a:rPr lang="es-MX" dirty="0">
                <a:solidFill>
                  <a:srgbClr val="A50021"/>
                </a:solidFill>
              </a:rPr>
              <a:t>25 de abril de 2022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58" y="664905"/>
            <a:ext cx="7584641" cy="15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4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4525963"/>
          </a:xfrm>
        </p:spPr>
        <p:txBody>
          <a:bodyPr/>
          <a:lstStyle/>
          <a:p>
            <a:r>
              <a:rPr lang="es-MX" dirty="0"/>
              <a:t>sino a los procesos sociales y culturales que convierten la </a:t>
            </a:r>
            <a:r>
              <a:rPr lang="es-MX" b="1" dirty="0">
                <a:solidFill>
                  <a:srgbClr val="FF0000"/>
                </a:solidFill>
              </a:rPr>
              <a:t>diferencia sexual </a:t>
            </a:r>
            <a:r>
              <a:rPr lang="es-MX" dirty="0"/>
              <a:t>en la base de la </a:t>
            </a:r>
            <a:r>
              <a:rPr lang="es-MX" b="1" dirty="0">
                <a:solidFill>
                  <a:srgbClr val="FF0000"/>
                </a:solidFill>
              </a:rPr>
              <a:t>desigualdad de género</a:t>
            </a:r>
            <a:r>
              <a:rPr lang="es-MX" dirty="0"/>
              <a:t>, debido a que nos permite comprender la complejidad social, cultural y política que enmarca las diferencias entre hombres y mujeres.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36" y="260648"/>
            <a:ext cx="5429327" cy="182380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825187"/>
            <a:ext cx="8229600" cy="1143000"/>
          </a:xfrm>
        </p:spPr>
        <p:txBody>
          <a:bodyPr/>
          <a:lstStyle/>
          <a:p>
            <a:r>
              <a:rPr lang="es-MX" dirty="0"/>
              <a:t>Perspectiva de género </a:t>
            </a:r>
          </a:p>
        </p:txBody>
      </p:sp>
    </p:spTree>
    <p:extLst>
      <p:ext uri="{BB962C8B-B14F-4D97-AF65-F5344CB8AC3E}">
        <p14:creationId xmlns:p14="http://schemas.microsoft.com/office/powerpoint/2010/main" val="390014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grpSp>
        <p:nvGrpSpPr>
          <p:cNvPr id="12" name="Grupo 11"/>
          <p:cNvGrpSpPr/>
          <p:nvPr/>
        </p:nvGrpSpPr>
        <p:grpSpPr>
          <a:xfrm>
            <a:off x="27957" y="2"/>
            <a:ext cx="9152643" cy="6889967"/>
            <a:chOff x="27957" y="2"/>
            <a:chExt cx="9152643" cy="6889967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/>
            <a:srcRect r="82928"/>
            <a:stretch/>
          </p:blipFill>
          <p:spPr>
            <a:xfrm rot="5400000">
              <a:off x="3823363" y="-3795404"/>
              <a:ext cx="1561829" cy="915264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34" y="868681"/>
              <a:ext cx="9148366" cy="6021288"/>
            </a:xfrm>
            <a:prstGeom prst="rect">
              <a:avLst/>
            </a:prstGeom>
          </p:spPr>
        </p:pic>
      </p:grpSp>
      <p:sp>
        <p:nvSpPr>
          <p:cNvPr id="11" name="Título 5"/>
          <p:cNvSpPr txBox="1">
            <a:spLocks/>
          </p:cNvSpPr>
          <p:nvPr/>
        </p:nvSpPr>
        <p:spPr>
          <a:xfrm>
            <a:off x="489477" y="2094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dirty="0"/>
              <a:t>La </a:t>
            </a:r>
            <a:r>
              <a:rPr lang="es-MX" sz="4800" dirty="0">
                <a:solidFill>
                  <a:schemeClr val="accent6"/>
                </a:solidFill>
              </a:rPr>
              <a:t>diferencia sexual </a:t>
            </a:r>
            <a:r>
              <a:rPr lang="es-MX" sz="4800" dirty="0"/>
              <a:t>es la base de la </a:t>
            </a:r>
            <a:r>
              <a:rPr lang="es-MX" sz="4800" dirty="0">
                <a:solidFill>
                  <a:schemeClr val="accent6"/>
                </a:solidFill>
              </a:rPr>
              <a:t>desigualdad de género</a:t>
            </a:r>
            <a:endParaRPr lang="es-MX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14" t="30120" r="39267" b="9079"/>
          <a:stretch/>
        </p:blipFill>
        <p:spPr>
          <a:xfrm>
            <a:off x="592334" y="548680"/>
            <a:ext cx="8072113" cy="6048672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0372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204021" y="2351959"/>
            <a:ext cx="3215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ES" sz="3600" dirty="0">
                <a:solidFill>
                  <a:prstClr val="black"/>
                </a:solidFill>
              </a:rPr>
              <a:t>El cuerpo de las mujeres como territorio en disputa</a:t>
            </a:r>
            <a:endParaRPr lang="es-MX" sz="3600" dirty="0">
              <a:solidFill>
                <a:prstClr val="black"/>
              </a:solidFill>
            </a:endParaRPr>
          </a:p>
        </p:txBody>
      </p:sp>
      <p:pic>
        <p:nvPicPr>
          <p:cNvPr id="9218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772817"/>
            <a:ext cx="3455091" cy="34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CuadroTexto"/>
          <p:cNvSpPr txBox="1"/>
          <p:nvPr/>
        </p:nvSpPr>
        <p:spPr>
          <a:xfrm>
            <a:off x="6156176" y="2060848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ES" sz="3600" strike="sngStrike" dirty="0">
                <a:solidFill>
                  <a:prstClr val="black"/>
                </a:solidFill>
              </a:rPr>
              <a:t>Conquista</a:t>
            </a:r>
          </a:p>
          <a:p>
            <a:pPr algn="ctr"/>
            <a:r>
              <a:rPr lang="es-ES" sz="3600" strike="sngStrike" dirty="0">
                <a:solidFill>
                  <a:prstClr val="black"/>
                </a:solidFill>
              </a:rPr>
              <a:t>Domina </a:t>
            </a:r>
          </a:p>
          <a:p>
            <a:pPr algn="ctr"/>
            <a:r>
              <a:rPr lang="es-ES" sz="3600" strike="sngStrike" dirty="0">
                <a:solidFill>
                  <a:prstClr val="black"/>
                </a:solidFill>
              </a:rPr>
              <a:t>Controla</a:t>
            </a:r>
          </a:p>
          <a:p>
            <a:pPr algn="ctr"/>
            <a:r>
              <a:rPr lang="es-ES" sz="3600" strike="sngStrike" dirty="0">
                <a:solidFill>
                  <a:prstClr val="black"/>
                </a:solidFill>
              </a:rPr>
              <a:t>Somete </a:t>
            </a:r>
          </a:p>
          <a:p>
            <a:pPr algn="ctr"/>
            <a:r>
              <a:rPr lang="es-ES" sz="3600" strike="sngStrike" dirty="0">
                <a:solidFill>
                  <a:prstClr val="black"/>
                </a:solidFill>
              </a:rPr>
              <a:t>Se daña</a:t>
            </a:r>
          </a:p>
          <a:p>
            <a:pPr algn="ctr"/>
            <a:r>
              <a:rPr lang="es-ES" sz="3600" strike="sngStrike" dirty="0">
                <a:solidFill>
                  <a:prstClr val="black"/>
                </a:solidFill>
              </a:rPr>
              <a:t>Se destruye </a:t>
            </a:r>
            <a:endParaRPr lang="es-MX" sz="3600" strike="sngStrik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4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395536" y="473611"/>
            <a:ext cx="482453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/>
              <a:t>Hay que cuestionar las </a:t>
            </a:r>
            <a:r>
              <a:rPr lang="es-MX" sz="4000" b="1" dirty="0">
                <a:solidFill>
                  <a:srgbClr val="FF0000"/>
                </a:solidFill>
              </a:rPr>
              <a:t>pedagogías de la crueldad</a:t>
            </a:r>
            <a:r>
              <a:rPr lang="es-MX" sz="4000" b="1" dirty="0"/>
              <a:t>, </a:t>
            </a:r>
            <a:r>
              <a:rPr lang="es-MX" sz="4000" dirty="0"/>
              <a:t>que son todos aquellos actos y prácticas que enseñan, habitúan y programan a los sujetos a </a:t>
            </a:r>
            <a:r>
              <a:rPr lang="es-MX" sz="4000" b="1" dirty="0">
                <a:solidFill>
                  <a:srgbClr val="FF0000"/>
                </a:solidFill>
              </a:rPr>
              <a:t>transmutar lo vivo y su vitalidad en cosas</a:t>
            </a:r>
            <a:r>
              <a:rPr lang="es-MX" sz="4000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643" y="1340768"/>
            <a:ext cx="3151237" cy="315123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372200" y="4600335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151515"/>
                </a:solidFill>
                <a:latin typeface="Roboto"/>
              </a:rPr>
              <a:t>Rita </a:t>
            </a:r>
            <a:r>
              <a:rPr lang="es-MX" dirty="0" err="1">
                <a:solidFill>
                  <a:srgbClr val="151515"/>
                </a:solidFill>
                <a:latin typeface="Roboto"/>
              </a:rPr>
              <a:t>Segato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0583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32656"/>
            <a:ext cx="6353944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9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isósceles"/>
          <p:cNvSpPr/>
          <p:nvPr/>
        </p:nvSpPr>
        <p:spPr>
          <a:xfrm>
            <a:off x="1295400" y="2910521"/>
            <a:ext cx="6609732" cy="2978454"/>
          </a:xfrm>
          <a:prstGeom prst="triangle">
            <a:avLst>
              <a:gd name="adj" fmla="val 4989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412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79" y="1030347"/>
            <a:ext cx="1542888" cy="168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57200" y="1150467"/>
            <a:ext cx="351839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Mantener el </a:t>
            </a:r>
          </a:p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status quo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639330" y="1150467"/>
            <a:ext cx="27046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El abuso del poder</a:t>
            </a:r>
          </a:p>
        </p:txBody>
      </p:sp>
      <p:sp>
        <p:nvSpPr>
          <p:cNvPr id="8" name="7 Rectángulo"/>
          <p:cNvSpPr/>
          <p:nvPr/>
        </p:nvSpPr>
        <p:spPr>
          <a:xfrm rot="20475794">
            <a:off x="1308876" y="2286738"/>
            <a:ext cx="26516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Dominación</a:t>
            </a:r>
          </a:p>
        </p:txBody>
      </p:sp>
      <p:sp>
        <p:nvSpPr>
          <p:cNvPr id="9" name="8 Rectángulo"/>
          <p:cNvSpPr/>
          <p:nvPr/>
        </p:nvSpPr>
        <p:spPr>
          <a:xfrm rot="684128">
            <a:off x="5662749" y="2286737"/>
            <a:ext cx="28677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Discriminación</a:t>
            </a:r>
          </a:p>
        </p:txBody>
      </p:sp>
      <p:sp>
        <p:nvSpPr>
          <p:cNvPr id="10" name="9 Rectángulo"/>
          <p:cNvSpPr/>
          <p:nvPr/>
        </p:nvSpPr>
        <p:spPr>
          <a:xfrm rot="19679965">
            <a:off x="1649278" y="2919355"/>
            <a:ext cx="24809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Violencia</a:t>
            </a:r>
          </a:p>
        </p:txBody>
      </p:sp>
      <p:sp>
        <p:nvSpPr>
          <p:cNvPr id="11" name="10 Rectángulo"/>
          <p:cNvSpPr/>
          <p:nvPr/>
        </p:nvSpPr>
        <p:spPr>
          <a:xfrm rot="1298811">
            <a:off x="5387083" y="2878510"/>
            <a:ext cx="27195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Violación DH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438400" y="5364505"/>
            <a:ext cx="42406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Cultura patriarcal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553201" y="3728927"/>
            <a:ext cx="21703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Misoginia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79351" y="4586372"/>
            <a:ext cx="25587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Machismo</a:t>
            </a:r>
          </a:p>
        </p:txBody>
      </p:sp>
    </p:spTree>
    <p:extLst>
      <p:ext uri="{BB962C8B-B14F-4D97-AF65-F5344CB8AC3E}">
        <p14:creationId xmlns:p14="http://schemas.microsoft.com/office/powerpoint/2010/main" val="775307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604" y="4653136"/>
            <a:ext cx="7748800" cy="122413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dirty="0"/>
              <a:t>En México la Perspectiva de Género es por Ley.</a:t>
            </a:r>
            <a:endParaRPr lang="es-MX" sz="60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04" y="1052736"/>
            <a:ext cx="7748800" cy="350723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3604" y="6093296"/>
            <a:ext cx="77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Artículo 5 fracción VI de la Ley General para la Igualdad entre Mujeres y Hombres</a:t>
            </a:r>
          </a:p>
        </p:txBody>
      </p:sp>
    </p:spTree>
    <p:extLst>
      <p:ext uri="{BB962C8B-B14F-4D97-AF65-F5344CB8AC3E}">
        <p14:creationId xmlns:p14="http://schemas.microsoft.com/office/powerpoint/2010/main" val="553083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16463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“Lentes” de género; ver con otros ojos las cosas y la realidad, de mujeres y hombres 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212976"/>
            <a:ext cx="5911215" cy="26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71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6"/>
                </a:solidFill>
              </a:rPr>
              <a:t>“Perspectiva” de género</a:t>
            </a:r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6" name="Diagrama 5"/>
          <p:cNvGraphicFramePr/>
          <p:nvPr/>
        </p:nvGraphicFramePr>
        <p:xfrm>
          <a:off x="971600" y="1811363"/>
          <a:ext cx="6658631" cy="491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477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37276" y="404664"/>
            <a:ext cx="8229600" cy="1575048"/>
          </a:xfrm>
          <a:solidFill>
            <a:srgbClr val="990033"/>
          </a:solidFill>
        </p:spPr>
        <p:txBody>
          <a:bodyPr>
            <a:noAutofit/>
          </a:bodyPr>
          <a:lstStyle/>
          <a:p>
            <a:br>
              <a:rPr lang="es-MX" sz="3200" dirty="0">
                <a:solidFill>
                  <a:schemeClr val="bg1"/>
                </a:solidFill>
              </a:rPr>
            </a:br>
            <a:r>
              <a:rPr lang="es-MX" sz="3200" dirty="0">
                <a:solidFill>
                  <a:schemeClr val="bg1"/>
                </a:solidFill>
              </a:rPr>
              <a:t>Finalidad: Reconocer conceptos clave para la identificación de la violencia de género y su prevención</a:t>
            </a:r>
            <a:br>
              <a:rPr lang="es-MX" sz="3200" dirty="0">
                <a:solidFill>
                  <a:schemeClr val="bg1"/>
                </a:solidFill>
              </a:rPr>
            </a:b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252" y="3179341"/>
            <a:ext cx="3052440" cy="3052440"/>
          </a:xfrm>
          <a:prstGeom prst="rect">
            <a:avLst/>
          </a:prstGeom>
        </p:spPr>
      </p:pic>
      <p:sp>
        <p:nvSpPr>
          <p:cNvPr id="10" name="Marcador de contenido 6"/>
          <p:cNvSpPr>
            <a:spLocks noGrp="1"/>
          </p:cNvSpPr>
          <p:nvPr>
            <p:ph idx="1"/>
          </p:nvPr>
        </p:nvSpPr>
        <p:spPr>
          <a:xfrm>
            <a:off x="539552" y="2124464"/>
            <a:ext cx="6048672" cy="41128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dirty="0"/>
              <a:t>Temas a bordar:</a:t>
            </a:r>
          </a:p>
          <a:p>
            <a:pPr marL="514350" indent="-514350">
              <a:buAutoNum type="arabicPeriod"/>
            </a:pPr>
            <a:r>
              <a:rPr lang="es-MX" sz="2400" dirty="0"/>
              <a:t>Perspectiva de género</a:t>
            </a:r>
          </a:p>
          <a:p>
            <a:pPr marL="514350" indent="-514350">
              <a:buAutoNum type="arabicPeriod"/>
            </a:pPr>
            <a:r>
              <a:rPr lang="es-MX" sz="2400" dirty="0"/>
              <a:t>Feminismos (las olas del feminismo)</a:t>
            </a:r>
          </a:p>
          <a:p>
            <a:pPr marL="514350" indent="-514350">
              <a:buAutoNum type="arabicPeriod"/>
            </a:pPr>
            <a:r>
              <a:rPr lang="es-MX" sz="2400" dirty="0"/>
              <a:t>¿Qué es el género? (Distinción entre sexo y género)</a:t>
            </a:r>
          </a:p>
          <a:p>
            <a:pPr marL="514350" indent="-514350">
              <a:buAutoNum type="arabicPeriod"/>
            </a:pPr>
            <a:r>
              <a:rPr lang="es-MX" sz="2400" dirty="0"/>
              <a:t>Instrumentos nacionales e internacionales de derechos humanos de las mujeres (CEDAW y Belém do Pará)</a:t>
            </a:r>
          </a:p>
          <a:p>
            <a:pPr marL="514350" indent="-514350">
              <a:buAutoNum type="arabicPeriod"/>
            </a:pPr>
            <a:r>
              <a:rPr lang="es-MX" sz="2400" dirty="0"/>
              <a:t>¿Qué es la violencia de género?</a:t>
            </a:r>
          </a:p>
          <a:p>
            <a:pPr marL="514350" indent="-514350">
              <a:buAutoNum type="arabicPeriod"/>
            </a:pPr>
            <a:r>
              <a:rPr lang="es-MX" sz="2400" dirty="0"/>
              <a:t>Tipos y modalidades de violencia</a:t>
            </a:r>
          </a:p>
        </p:txBody>
      </p:sp>
    </p:spTree>
    <p:extLst>
      <p:ext uri="{BB962C8B-B14F-4D97-AF65-F5344CB8AC3E}">
        <p14:creationId xmlns:p14="http://schemas.microsoft.com/office/powerpoint/2010/main" val="184336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6"/>
                </a:solidFill>
              </a:rPr>
              <a:t>Acciones con “Enfoque” de género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77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</a:t>
            </a:r>
            <a:r>
              <a:rPr lang="es-MX" dirty="0" err="1"/>
              <a:t>mainstreaming</a:t>
            </a:r>
            <a:r>
              <a:rPr lang="es-MX" dirty="0"/>
              <a:t> de género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‘El </a:t>
            </a:r>
            <a:r>
              <a:rPr lang="es-MX" dirty="0" err="1"/>
              <a:t>mainstreaming</a:t>
            </a:r>
            <a:r>
              <a:rPr lang="es-MX" dirty="0"/>
              <a:t> de género es la </a:t>
            </a:r>
            <a:r>
              <a:rPr lang="es-MX" b="1" dirty="0"/>
              <a:t>organización</a:t>
            </a:r>
            <a:r>
              <a:rPr lang="es-MX" dirty="0"/>
              <a:t> (la reorganización), la mejora, el desarrollo y la </a:t>
            </a:r>
            <a:r>
              <a:rPr lang="es-MX" b="1" dirty="0"/>
              <a:t>evaluación</a:t>
            </a:r>
            <a:r>
              <a:rPr lang="es-MX" dirty="0"/>
              <a:t> de los procesos políticos, de modo que una perspectiva de igualdad de género se incorpore en todas las políticas, a todos los niveles y en todas las etapas, por los actores normalmente involucrados en la adopción de medidas políticas.’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2737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Implica…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s-MX" dirty="0"/>
              <a:t>Un cambio en el concepto de igualdad de género, más amplio del existente. </a:t>
            </a:r>
          </a:p>
          <a:p>
            <a:pPr marL="514350" indent="-514350">
              <a:buAutoNum type="arabicPeriod"/>
            </a:pPr>
            <a:r>
              <a:rPr lang="es-MX" dirty="0"/>
              <a:t>La incorporación de la perspectiva de género en la agenda política dominante. </a:t>
            </a:r>
          </a:p>
          <a:p>
            <a:pPr marL="514350" indent="-514350">
              <a:buAutoNum type="arabicPeriod"/>
            </a:pPr>
            <a:r>
              <a:rPr lang="es-MX" dirty="0"/>
              <a:t>La inclusión y la participación de las mujeres en instituciones y procesos de toma de decisiones.</a:t>
            </a:r>
          </a:p>
          <a:p>
            <a:pPr marL="514350" indent="-514350">
              <a:buAutoNum type="arabicPeriod"/>
            </a:pPr>
            <a:r>
              <a:rPr lang="es-MX" dirty="0"/>
              <a:t>La prioridad dada a las políticas de igualdad de género y a las que tienen especial relevancia para las mujeres.</a:t>
            </a:r>
          </a:p>
          <a:p>
            <a:pPr marL="514350" indent="-514350">
              <a:buAutoNum type="arabicPeriod"/>
            </a:pPr>
            <a:r>
              <a:rPr lang="es-MX" dirty="0"/>
              <a:t>Un cambio en las culturas institucional y organizativa .</a:t>
            </a:r>
          </a:p>
          <a:p>
            <a:pPr marL="514350" indent="-514350">
              <a:buAutoNum type="arabicPeriod"/>
            </a:pPr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885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2033" y="618966"/>
            <a:ext cx="8229600" cy="673354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Igualdad desde la diferencia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61" y="1732278"/>
            <a:ext cx="7992546" cy="4202532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7438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MX" dirty="0" err="1"/>
              <a:t>Transversalización</a:t>
            </a:r>
            <a:endParaRPr lang="es-MX" dirty="0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 rot="16200000">
            <a:off x="-2845094" y="2845094"/>
            <a:ext cx="6833188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Institucionalización</a:t>
            </a:r>
          </a:p>
        </p:txBody>
      </p:sp>
      <p:sp>
        <p:nvSpPr>
          <p:cNvPr id="8" name="Rectángulo 7"/>
          <p:cNvSpPr/>
          <p:nvPr/>
        </p:nvSpPr>
        <p:spPr>
          <a:xfrm rot="17645775">
            <a:off x="1337433" y="3563226"/>
            <a:ext cx="39521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H. Consejo General Consultivo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 rot="17645775">
            <a:off x="2342255" y="3472860"/>
            <a:ext cx="36535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MX" sz="2400" dirty="0"/>
              <a:t>Defensoría de los Derechos </a:t>
            </a:r>
          </a:p>
          <a:p>
            <a:r>
              <a:rPr lang="es-MX" sz="2400" dirty="0"/>
              <a:t>Politécnicos</a:t>
            </a:r>
            <a:endParaRPr lang="es-E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 rot="17645775">
            <a:off x="3499211" y="4253638"/>
            <a:ext cx="24073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Dirección General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 rot="17645775">
            <a:off x="415144" y="3468617"/>
            <a:ext cx="39842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Unidad Politécnica de Gestión </a:t>
            </a:r>
          </a:p>
          <a:p>
            <a:pPr algn="ctr"/>
            <a:r>
              <a:rPr lang="es-MX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Perspectiva de Género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 rot="17645775">
            <a:off x="4070899" y="4249535"/>
            <a:ext cx="25573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Secretaría General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059819" y="188640"/>
            <a:ext cx="27951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Creación de la UPGP</a:t>
            </a:r>
            <a:endParaRPr lang="es-E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Flecha izquierda y derecha 18"/>
          <p:cNvSpPr/>
          <p:nvPr/>
        </p:nvSpPr>
        <p:spPr>
          <a:xfrm>
            <a:off x="1230297" y="5730236"/>
            <a:ext cx="7662183" cy="36306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/>
          <p:cNvSpPr/>
          <p:nvPr/>
        </p:nvSpPr>
        <p:spPr>
          <a:xfrm>
            <a:off x="1059819" y="1052736"/>
            <a:ext cx="5452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Políticas públicas, programas y protocolos</a:t>
            </a:r>
            <a:endParaRPr lang="es-E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43608" y="591071"/>
            <a:ext cx="23864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Redes de Género</a:t>
            </a:r>
            <a:endParaRPr lang="es-E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Cerrar llave 1"/>
          <p:cNvSpPr/>
          <p:nvPr/>
        </p:nvSpPr>
        <p:spPr>
          <a:xfrm>
            <a:off x="6336244" y="188640"/>
            <a:ext cx="515766" cy="25710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913" t="31791" r="39763" b="40196"/>
          <a:stretch/>
        </p:blipFill>
        <p:spPr>
          <a:xfrm>
            <a:off x="7091167" y="-1"/>
            <a:ext cx="1584176" cy="14401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537" t="33192" r="12201" b="40196"/>
          <a:stretch/>
        </p:blipFill>
        <p:spPr>
          <a:xfrm>
            <a:off x="7145628" y="1564951"/>
            <a:ext cx="1692140" cy="119076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 rot="17645775">
            <a:off x="4733229" y="4259566"/>
            <a:ext cx="25115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Personal Directivo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ángulo 23"/>
          <p:cNvSpPr/>
          <p:nvPr/>
        </p:nvSpPr>
        <p:spPr>
          <a:xfrm rot="17645775">
            <a:off x="6344062" y="4938719"/>
            <a:ext cx="85626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PAES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ángulo 24"/>
          <p:cNvSpPr/>
          <p:nvPr/>
        </p:nvSpPr>
        <p:spPr>
          <a:xfrm rot="17645775">
            <a:off x="7536612" y="4701159"/>
            <a:ext cx="15424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Alumnado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 rot="17726295">
            <a:off x="6318422" y="3653454"/>
            <a:ext cx="3273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Consejos Técnicos </a:t>
            </a:r>
          </a:p>
          <a:p>
            <a:r>
              <a:rPr lang="es-MX" sz="2400" dirty="0"/>
              <a:t>Consultivos Escolares</a:t>
            </a:r>
          </a:p>
        </p:txBody>
      </p:sp>
      <p:sp>
        <p:nvSpPr>
          <p:cNvPr id="21" name="Rectángulo 20"/>
          <p:cNvSpPr/>
          <p:nvPr/>
        </p:nvSpPr>
        <p:spPr>
          <a:xfrm rot="17645775">
            <a:off x="5309190" y="4321763"/>
            <a:ext cx="24400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Personal Docente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ángulo 25"/>
          <p:cNvSpPr/>
          <p:nvPr/>
        </p:nvSpPr>
        <p:spPr>
          <a:xfrm rot="17645775">
            <a:off x="8071910" y="4712793"/>
            <a:ext cx="1420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Docentes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087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182" y="1628800"/>
            <a:ext cx="4355976" cy="4355976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395536" y="1124744"/>
            <a:ext cx="5040560" cy="45979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s-MX" sz="4400" dirty="0">
                <a:solidFill>
                  <a:schemeClr val="accent6"/>
                </a:solidFill>
              </a:rPr>
              <a:t>2. Feminismos (las olas del feminismo)</a:t>
            </a: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00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844" y="0"/>
            <a:ext cx="7380312" cy="6838321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4944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990033"/>
          </a:solidFill>
        </p:spPr>
        <p:txBody>
          <a:bodyPr>
            <a:normAutofit fontScale="90000"/>
          </a:bodyPr>
          <a:lstStyle/>
          <a:p>
            <a:br>
              <a:rPr lang="es-MX" dirty="0">
                <a:solidFill>
                  <a:schemeClr val="bg1"/>
                </a:solidFill>
              </a:rPr>
            </a:br>
            <a:r>
              <a:rPr lang="es-MX" dirty="0">
                <a:solidFill>
                  <a:schemeClr val="bg1"/>
                </a:solidFill>
              </a:rPr>
              <a:t>¿Qué es el feminismo? </a:t>
            </a:r>
            <a:br>
              <a:rPr lang="es-MX" dirty="0">
                <a:solidFill>
                  <a:schemeClr val="bg1"/>
                </a:solidFill>
              </a:rPr>
            </a:b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834" y="2028973"/>
            <a:ext cx="3413373" cy="4525963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El feminismo es un movimiento social que centra su lucha en conseguir la igualdad de derechos para las mujeres. 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58" y="2496990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52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990033"/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Feminismo radical vs feminismo liberal: las principales corrientes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300" y="2012949"/>
            <a:ext cx="4690864" cy="4525963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Aunque ambas luchan por los derechos de las mujeres, lo hacen desde </a:t>
            </a:r>
            <a:r>
              <a:rPr lang="es-MX" b="1" dirty="0"/>
              <a:t>perspectivas diferentes</a:t>
            </a:r>
            <a:r>
              <a:rPr lang="es-MX" dirty="0"/>
              <a:t>, por lo que </a:t>
            </a:r>
            <a:r>
              <a:rPr lang="es-MX" b="1" dirty="0"/>
              <a:t>tienen objetivos </a:t>
            </a:r>
            <a:r>
              <a:rPr lang="es-MX" dirty="0"/>
              <a:t>y </a:t>
            </a:r>
            <a:r>
              <a:rPr lang="es-MX" b="1" dirty="0"/>
              <a:t>estrategias diferentes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276872"/>
            <a:ext cx="399990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15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030241" cy="1143000"/>
          </a:xfrm>
          <a:solidFill>
            <a:srgbClr val="990033"/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El feminismo liberal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649" y="1662111"/>
            <a:ext cx="4042792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dirty="0"/>
              <a:t>Lucha por las libertades individuales de la mujer, </a:t>
            </a:r>
            <a:r>
              <a:rPr lang="es-MX" b="1" dirty="0">
                <a:solidFill>
                  <a:srgbClr val="FF0000"/>
                </a:solidFill>
              </a:rPr>
              <a:t>tratando el síntoma </a:t>
            </a:r>
            <a:r>
              <a:rPr lang="es-MX" dirty="0"/>
              <a:t>particular de su opresión y proponiendo soluciones basadas en sus propias acciones y decisiones.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788024" y="274638"/>
            <a:ext cx="4042792" cy="1143000"/>
          </a:xfrm>
          <a:prstGeom prst="rect">
            <a:avLst/>
          </a:prstGeom>
          <a:solidFill>
            <a:srgbClr val="A50021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El feminismo radical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4788024" y="1662111"/>
            <a:ext cx="4042792" cy="4525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dirty="0"/>
              <a:t>Tal y como indica su nombre, </a:t>
            </a:r>
            <a:r>
              <a:rPr lang="es-MX" b="1" dirty="0">
                <a:solidFill>
                  <a:srgbClr val="FF0000"/>
                </a:solidFill>
              </a:rPr>
              <a:t>estudia la raíz del problema </a:t>
            </a:r>
            <a:r>
              <a:rPr lang="es-MX" dirty="0"/>
              <a:t>y propone </a:t>
            </a:r>
            <a:r>
              <a:rPr lang="es-MX" b="1" dirty="0">
                <a:solidFill>
                  <a:srgbClr val="FF0000"/>
                </a:solidFill>
              </a:rPr>
              <a:t>medidas drásticas </a:t>
            </a:r>
            <a:r>
              <a:rPr lang="es-MX" dirty="0"/>
              <a:t>de tono político y social para poder establecer una igualdad real entre géneros. Una igualdad que va más allá de la problemática individual.</a:t>
            </a:r>
          </a:p>
        </p:txBody>
      </p:sp>
    </p:spTree>
    <p:extLst>
      <p:ext uri="{BB962C8B-B14F-4D97-AF65-F5344CB8AC3E}">
        <p14:creationId xmlns:p14="http://schemas.microsoft.com/office/powerpoint/2010/main" val="342150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1701"/>
          <a:stretch/>
        </p:blipFill>
        <p:spPr>
          <a:xfrm>
            <a:off x="1498696" y="0"/>
            <a:ext cx="6146607" cy="685482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835696" y="302170"/>
            <a:ext cx="613842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memoriam</a:t>
            </a:r>
            <a:br>
              <a:rPr lang="es-MX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Debanhi</a:t>
            </a:r>
            <a:r>
              <a:rPr lang="es-MX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Escobar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861418" y="3430587"/>
            <a:ext cx="3312368" cy="278841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de la </a:t>
            </a:r>
            <a:r>
              <a:rPr lang="es-MX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indignación</a:t>
            </a: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pasemos a la </a:t>
            </a:r>
            <a:r>
              <a:rPr lang="es-MX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acción</a:t>
            </a: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nunca más les </a:t>
            </a:r>
            <a:r>
              <a:rPr lang="es-MX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dejemos solas</a:t>
            </a:r>
            <a:r>
              <a:rPr lang="es-MX" sz="4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 </a:t>
            </a:r>
            <a:endParaRPr lang="es-MX" sz="4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85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A50021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Algunas diferencias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33" t="36718" r="34165" b="28543"/>
          <a:stretch/>
        </p:blipFill>
        <p:spPr>
          <a:xfrm>
            <a:off x="457200" y="1418590"/>
            <a:ext cx="8229600" cy="4937760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1618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71" y="54571"/>
            <a:ext cx="6748857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66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894" y="94333"/>
            <a:ext cx="6758211" cy="6758211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8721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21" y="31857"/>
            <a:ext cx="6816558" cy="68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2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38678"/>
            <a:ext cx="6840760" cy="6840760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732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76672"/>
            <a:ext cx="5023539" cy="5017443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ctrTitle"/>
          </p:nvPr>
        </p:nvSpPr>
        <p:spPr>
          <a:xfrm>
            <a:off x="32011" y="4759102"/>
            <a:ext cx="5040560" cy="1470025"/>
          </a:xfrm>
        </p:spPr>
        <p:txBody>
          <a:bodyPr>
            <a:noAutofit/>
          </a:bodyPr>
          <a:lstStyle/>
          <a:p>
            <a:r>
              <a:rPr lang="es-MX" dirty="0">
                <a:solidFill>
                  <a:schemeClr val="accent6"/>
                </a:solidFill>
              </a:rPr>
              <a:t>3. ¿Qué es el género? (Distinción entre sexo y género)</a:t>
            </a:r>
            <a:br>
              <a:rPr lang="es-MX" dirty="0">
                <a:solidFill>
                  <a:schemeClr val="accent6"/>
                </a:solidFill>
              </a:rPr>
            </a:br>
            <a:br>
              <a:rPr lang="es-MX" dirty="0">
                <a:solidFill>
                  <a:schemeClr val="accent6"/>
                </a:solidFill>
              </a:rPr>
            </a:br>
            <a:endParaRPr lang="es-MX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46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“Género”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24128" y="1519237"/>
            <a:ext cx="3356256" cy="4525963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Se refiere a los atributos sociales y las oportunidades asociadas a ser hombre o mujer, y las relaciones entre mujeres y hombres, niñas y niños.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6" y="1417638"/>
            <a:ext cx="4992687" cy="49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1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990033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Sistema sexo y género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62"/>
          <a:stretch/>
        </p:blipFill>
        <p:spPr>
          <a:xfrm>
            <a:off x="452326" y="1417639"/>
            <a:ext cx="8234474" cy="5242934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388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76672"/>
            <a:ext cx="5023539" cy="5017443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ctrTitle"/>
          </p:nvPr>
        </p:nvSpPr>
        <p:spPr>
          <a:xfrm>
            <a:off x="35571" y="4293096"/>
            <a:ext cx="5040560" cy="1470025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schemeClr val="accent6"/>
                </a:solidFill>
              </a:rPr>
              <a:t>4. Instrumentos nacionales   e internacionales de derechos humanos de las mujeres (CEDAW y Belém do Pará)</a:t>
            </a:r>
            <a:br>
              <a:rPr lang="es-MX" sz="3200" dirty="0">
                <a:solidFill>
                  <a:schemeClr val="accent6"/>
                </a:solidFill>
              </a:rPr>
            </a:br>
            <a:br>
              <a:rPr lang="es-MX" dirty="0">
                <a:solidFill>
                  <a:schemeClr val="accent6"/>
                </a:solidFill>
              </a:rPr>
            </a:br>
            <a:endParaRPr lang="es-MX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1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1800" y="692696"/>
            <a:ext cx="5997352" cy="1143000"/>
          </a:xfrm>
        </p:spPr>
        <p:txBody>
          <a:bodyPr/>
          <a:lstStyle/>
          <a:p>
            <a:r>
              <a:rPr lang="es-MX" dirty="0"/>
              <a:t>Artículo 1o.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71800" y="2018258"/>
            <a:ext cx="5997352" cy="4525963"/>
          </a:xfrm>
        </p:spPr>
        <p:txBody>
          <a:bodyPr/>
          <a:lstStyle/>
          <a:p>
            <a:r>
              <a:rPr lang="es-MX" dirty="0"/>
              <a:t>En los Estados Unidos Mexicanos </a:t>
            </a:r>
            <a:r>
              <a:rPr lang="es-MX" b="1" dirty="0">
                <a:solidFill>
                  <a:srgbClr val="FF0000"/>
                </a:solidFill>
              </a:rPr>
              <a:t>todas las personas gozarán de los derechos humanos reconocidos </a:t>
            </a:r>
            <a:r>
              <a:rPr lang="es-MX" dirty="0"/>
              <a:t>en esta Constitución y en los tratados internacionales de los que el Estado Mexicano sea parte […]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2" y="1340768"/>
            <a:ext cx="2556910" cy="35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76672"/>
            <a:ext cx="5023539" cy="5017443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ctrTitle"/>
          </p:nvPr>
        </p:nvSpPr>
        <p:spPr>
          <a:xfrm>
            <a:off x="0" y="4759102"/>
            <a:ext cx="5040560" cy="1470025"/>
          </a:xfrm>
        </p:spPr>
        <p:txBody>
          <a:bodyPr>
            <a:noAutofit/>
          </a:bodyPr>
          <a:lstStyle/>
          <a:p>
            <a:r>
              <a:rPr lang="es-MX" dirty="0">
                <a:solidFill>
                  <a:schemeClr val="accent6"/>
                </a:solidFill>
              </a:rPr>
              <a:t>1. Perspectiva de género (PEG)</a:t>
            </a:r>
            <a:br>
              <a:rPr lang="es-MX" dirty="0">
                <a:solidFill>
                  <a:schemeClr val="accent6"/>
                </a:solidFill>
              </a:rPr>
            </a:br>
            <a:br>
              <a:rPr lang="es-MX" dirty="0">
                <a:solidFill>
                  <a:schemeClr val="accent6"/>
                </a:solidFill>
              </a:rPr>
            </a:br>
            <a:endParaRPr lang="es-MX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61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229600" cy="1143000"/>
          </a:xfrm>
        </p:spPr>
        <p:txBody>
          <a:bodyPr/>
          <a:lstStyle/>
          <a:p>
            <a:r>
              <a:rPr lang="es-MX" dirty="0"/>
              <a:t>Artículo 4o.-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576267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La </a:t>
            </a:r>
            <a:r>
              <a:rPr lang="es-MX" b="1" dirty="0">
                <a:solidFill>
                  <a:srgbClr val="FF0000"/>
                </a:solidFill>
              </a:rPr>
              <a:t>mujer y el hombre </a:t>
            </a:r>
            <a:r>
              <a:rPr lang="es-MX" dirty="0"/>
              <a:t>son </a:t>
            </a:r>
            <a:r>
              <a:rPr lang="es-MX" b="1" dirty="0">
                <a:solidFill>
                  <a:srgbClr val="FF0000"/>
                </a:solidFill>
              </a:rPr>
              <a:t>iguales</a:t>
            </a:r>
            <a:r>
              <a:rPr lang="es-MX" dirty="0"/>
              <a:t> ante la ley.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2" y="260648"/>
            <a:ext cx="3398023" cy="42815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546" y="356062"/>
            <a:ext cx="3854901" cy="40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43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78" y="188403"/>
            <a:ext cx="7181622" cy="20824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666456"/>
            <a:ext cx="1476951" cy="12307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526" y="2488104"/>
            <a:ext cx="1418353" cy="1406494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089196" y="3915216"/>
            <a:ext cx="2775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Convención Belém do Pará 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258673" y="3983799"/>
            <a:ext cx="2775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CEDAW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82" y="4869160"/>
            <a:ext cx="1714500" cy="2247900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95536" y="1301829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Instrumentos internacionales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24485" t="-3307" r="26375" b="1"/>
          <a:stretch/>
        </p:blipFill>
        <p:spPr>
          <a:xfrm>
            <a:off x="1645433" y="5058216"/>
            <a:ext cx="2073529" cy="17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12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26995"/>
          <a:stretch/>
        </p:blipFill>
        <p:spPr>
          <a:xfrm>
            <a:off x="0" y="620688"/>
            <a:ext cx="9144000" cy="47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5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595562"/>
            <a:ext cx="3799403" cy="3794792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ctrTitle"/>
          </p:nvPr>
        </p:nvSpPr>
        <p:spPr>
          <a:xfrm>
            <a:off x="340401" y="3452966"/>
            <a:ext cx="3816424" cy="1470025"/>
          </a:xfrm>
        </p:spPr>
        <p:txBody>
          <a:bodyPr>
            <a:noAutofit/>
          </a:bodyPr>
          <a:lstStyle/>
          <a:p>
            <a:r>
              <a:rPr lang="es-MX" sz="4800" dirty="0"/>
              <a:t>¿Qué tan grave es la violencia contra las mujeres en México?</a:t>
            </a:r>
            <a:br>
              <a:rPr lang="es-MX" sz="4800" dirty="0"/>
            </a:br>
            <a:br>
              <a:rPr lang="es-MX" sz="4800" dirty="0"/>
            </a:br>
            <a:br>
              <a:rPr lang="es-MX" sz="4800" dirty="0"/>
            </a:br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val="2806374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94" y="2426878"/>
            <a:ext cx="762000" cy="1524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45" y="2453036"/>
            <a:ext cx="762000" cy="1524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4" y="2426878"/>
            <a:ext cx="762000" cy="1524000"/>
          </a:xfrm>
          <a:prstGeom prst="rect">
            <a:avLst/>
          </a:prstGeom>
        </p:spPr>
      </p:pic>
      <p:sp>
        <p:nvSpPr>
          <p:cNvPr id="5" name="4 Cerrar llave"/>
          <p:cNvSpPr/>
          <p:nvPr/>
        </p:nvSpPr>
        <p:spPr>
          <a:xfrm rot="16200000">
            <a:off x="3148495" y="-565440"/>
            <a:ext cx="607138" cy="5878875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6" name="5 Cerrar llave"/>
          <p:cNvSpPr/>
          <p:nvPr/>
        </p:nvSpPr>
        <p:spPr>
          <a:xfrm rot="5400000">
            <a:off x="1907580" y="2389702"/>
            <a:ext cx="576000" cy="3437565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2" y="2440797"/>
            <a:ext cx="762000" cy="1524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01" y="2426878"/>
            <a:ext cx="762000" cy="1524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12" y="2426878"/>
            <a:ext cx="762000" cy="1524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1" y="2453036"/>
            <a:ext cx="762000" cy="15240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15" y="2440797"/>
            <a:ext cx="762000" cy="15240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51" y="2440797"/>
            <a:ext cx="762000" cy="152400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02" y="2453036"/>
            <a:ext cx="762000" cy="1524000"/>
          </a:xfrm>
          <a:prstGeom prst="rect">
            <a:avLst/>
          </a:prstGeom>
        </p:spPr>
      </p:pic>
      <p:sp>
        <p:nvSpPr>
          <p:cNvPr id="14" name="3 Rectángulo"/>
          <p:cNvSpPr/>
          <p:nvPr/>
        </p:nvSpPr>
        <p:spPr>
          <a:xfrm>
            <a:off x="-51115" y="4307328"/>
            <a:ext cx="5055163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MX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</a:rPr>
              <a:t>En 4 de esos 7 casos, </a:t>
            </a:r>
          </a:p>
          <a:p>
            <a:pPr algn="ctr"/>
            <a:r>
              <a:rPr lang="es-MX" sz="2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</a:rPr>
              <a:t>su agresor fue su actual o </a:t>
            </a:r>
          </a:p>
          <a:p>
            <a:pPr algn="ctr"/>
            <a:r>
              <a:rPr lang="es-MX" sz="2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</a:rPr>
              <a:t>última pareja, esposo o novio.</a:t>
            </a:r>
            <a:endParaRPr lang="es-ES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  <a:p>
            <a:pPr algn="ctr"/>
            <a:endParaRPr lang="es-E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  <a:p>
            <a:pPr algn="ctr"/>
            <a:r>
              <a:rPr lang="es-E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5" name="CuadroTexto 28"/>
          <p:cNvSpPr txBox="1"/>
          <p:nvPr/>
        </p:nvSpPr>
        <p:spPr>
          <a:xfrm>
            <a:off x="6222742" y="5445224"/>
            <a:ext cx="27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dirty="0"/>
              <a:t>Fuente: ENDIREH-2016</a:t>
            </a:r>
          </a:p>
        </p:txBody>
      </p:sp>
      <p:sp>
        <p:nvSpPr>
          <p:cNvPr id="20" name="15 Rectángulo"/>
          <p:cNvSpPr/>
          <p:nvPr/>
        </p:nvSpPr>
        <p:spPr>
          <a:xfrm>
            <a:off x="179512" y="1302456"/>
            <a:ext cx="6696744" cy="15081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MX" sz="3600" b="1" dirty="0">
                <a:solidFill>
                  <a:srgbClr val="FF0000"/>
                </a:solidFill>
              </a:rPr>
              <a:t>7 de cada 10 mujeres,</a:t>
            </a:r>
            <a:r>
              <a:rPr lang="es-MX" sz="3600" b="1" dirty="0"/>
              <a:t> </a:t>
            </a:r>
            <a:r>
              <a:rPr lang="es-MX" sz="2800" dirty="0">
                <a:solidFill>
                  <a:srgbClr val="FF0000"/>
                </a:solidFill>
              </a:rPr>
              <a:t>han sufrido violencia a lo largo de su vida. </a:t>
            </a:r>
          </a:p>
          <a:p>
            <a:pPr algn="ctr"/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8741552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060848"/>
            <a:ext cx="2304256" cy="2304256"/>
          </a:xfrm>
          <a:prstGeom prst="rect">
            <a:avLst/>
          </a:prstGeom>
        </p:spPr>
      </p:pic>
      <p:sp>
        <p:nvSpPr>
          <p:cNvPr id="3" name="4 Rectángulo"/>
          <p:cNvSpPr/>
          <p:nvPr/>
        </p:nvSpPr>
        <p:spPr>
          <a:xfrm>
            <a:off x="-11708" y="4365104"/>
            <a:ext cx="9137475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s-MX" sz="4000" b="1" dirty="0">
                <a:solidFill>
                  <a:srgbClr val="FF0000"/>
                </a:solidFill>
              </a:rPr>
              <a:t>El hogar, es el lugar más </a:t>
            </a:r>
          </a:p>
          <a:p>
            <a:pPr algn="ctr"/>
            <a:r>
              <a:rPr lang="es-MX" sz="4000" b="1" dirty="0">
                <a:solidFill>
                  <a:srgbClr val="FF0000"/>
                </a:solidFill>
              </a:rPr>
              <a:t>peligroso </a:t>
            </a:r>
            <a:r>
              <a:rPr lang="es-MX" sz="4000" dirty="0"/>
              <a:t>para las mujeres. </a:t>
            </a:r>
          </a:p>
          <a:p>
            <a:pPr algn="ctr"/>
            <a:endParaRPr lang="es-MX" sz="4000" dirty="0">
              <a:solidFill>
                <a:srgbClr val="FF0000"/>
              </a:solidFill>
            </a:endParaRPr>
          </a:p>
          <a:p>
            <a:pPr algn="ctr"/>
            <a:endParaRPr lang="es-MX" sz="2400" dirty="0"/>
          </a:p>
        </p:txBody>
      </p:sp>
      <p:pic>
        <p:nvPicPr>
          <p:cNvPr id="4" name="5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699949"/>
            <a:ext cx="1235541" cy="12355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227656"/>
            <a:ext cx="283488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5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276872"/>
            <a:ext cx="4550105" cy="2925067"/>
          </a:xfrm>
          <a:prstGeom prst="rect">
            <a:avLst/>
          </a:prstGeom>
        </p:spPr>
      </p:pic>
      <p:sp>
        <p:nvSpPr>
          <p:cNvPr id="4" name="2 Rectángulo"/>
          <p:cNvSpPr/>
          <p:nvPr/>
        </p:nvSpPr>
        <p:spPr>
          <a:xfrm>
            <a:off x="5220072" y="2215911"/>
            <a:ext cx="3600400" cy="34778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sz="3600" b="1" dirty="0">
                <a:solidFill>
                  <a:srgbClr val="FF0000"/>
                </a:solidFill>
              </a:rPr>
              <a:t>Las parejas, esposos o novios, hijos</a:t>
            </a:r>
            <a:r>
              <a:rPr lang="es-MX" sz="3600" b="1" dirty="0"/>
              <a:t> </a:t>
            </a:r>
            <a:r>
              <a:rPr lang="es-MX" sz="2800" dirty="0"/>
              <a:t>son los principales agresores de las mujeres. </a:t>
            </a:r>
          </a:p>
          <a:p>
            <a:endParaRPr lang="es-MX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6227656"/>
            <a:ext cx="283488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2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Título 1"/>
          <p:cNvSpPr>
            <a:spLocks noGrp="1"/>
          </p:cNvSpPr>
          <p:nvPr/>
        </p:nvSpPr>
        <p:spPr>
          <a:xfrm>
            <a:off x="1177218" y="3953099"/>
            <a:ext cx="6789562" cy="1537779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sz="3200" b="1" dirty="0">
                <a:solidFill>
                  <a:srgbClr val="FF0000"/>
                </a:solidFill>
              </a:rPr>
              <a:t>La calle, el parque y el transporte</a:t>
            </a:r>
            <a:r>
              <a:rPr lang="es-MX" sz="3200" b="1" dirty="0"/>
              <a:t>,</a:t>
            </a:r>
            <a:br>
              <a:rPr lang="es-MX" sz="3200" b="1" dirty="0"/>
            </a:br>
            <a:r>
              <a:rPr lang="es-MX" sz="3200" b="1" dirty="0"/>
              <a:t>38.7% violencia por parte de desconocidos (intimidación, acoso, abuso o violación sexual)</a:t>
            </a:r>
          </a:p>
        </p:txBody>
      </p:sp>
      <p:pic>
        <p:nvPicPr>
          <p:cNvPr id="5" name="7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48680"/>
            <a:ext cx="1129594" cy="1581432"/>
          </a:xfrm>
          <a:prstGeom prst="rect">
            <a:avLst/>
          </a:prstGeom>
        </p:spPr>
      </p:pic>
      <p:pic>
        <p:nvPicPr>
          <p:cNvPr id="6" name="8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357" y="1052736"/>
            <a:ext cx="4355285" cy="28599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227656"/>
            <a:ext cx="283488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51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1393807" y="3803629"/>
            <a:ext cx="60161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/>
              <a:t>En el </a:t>
            </a:r>
            <a:r>
              <a:rPr lang="es-ES" sz="2800" dirty="0">
                <a:solidFill>
                  <a:srgbClr val="FF0000"/>
                </a:solidFill>
              </a:rPr>
              <a:t>trabajo</a:t>
            </a:r>
            <a:r>
              <a:rPr lang="es-ES" sz="2800" dirty="0"/>
              <a:t>, 26.6% de las mujeres ha experimentado algún acto violento, principalmente de </a:t>
            </a:r>
            <a:r>
              <a:rPr lang="es-ES" sz="2800" dirty="0">
                <a:solidFill>
                  <a:srgbClr val="FF0000"/>
                </a:solidFill>
              </a:rPr>
              <a:t>tipo sexual </a:t>
            </a:r>
            <a:r>
              <a:rPr lang="es-ES" sz="2800" dirty="0"/>
              <a:t>y de </a:t>
            </a:r>
            <a:r>
              <a:rPr lang="es-ES" sz="2800" dirty="0">
                <a:solidFill>
                  <a:srgbClr val="FF0000"/>
                </a:solidFill>
              </a:rPr>
              <a:t>discriminación </a:t>
            </a:r>
            <a:r>
              <a:rPr lang="es-ES" sz="2800" dirty="0"/>
              <a:t>por razones de género o por embarazo. </a:t>
            </a:r>
          </a:p>
        </p:txBody>
      </p:sp>
      <p:pic>
        <p:nvPicPr>
          <p:cNvPr id="5" name="Picture 9" descr="Imagen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14" y="1313516"/>
            <a:ext cx="4532181" cy="25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tercer lug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1" y="378980"/>
            <a:ext cx="1609859" cy="160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9"/>
          <p:cNvSpPr txBox="1"/>
          <p:nvPr/>
        </p:nvSpPr>
        <p:spPr>
          <a:xfrm>
            <a:off x="6019800" y="6152382"/>
            <a:ext cx="27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dirty="0"/>
              <a:t>Fuente: ENDIREH-2016</a:t>
            </a:r>
          </a:p>
        </p:txBody>
      </p:sp>
    </p:spTree>
    <p:extLst>
      <p:ext uri="{BB962C8B-B14F-4D97-AF65-F5344CB8AC3E}">
        <p14:creationId xmlns:p14="http://schemas.microsoft.com/office/powerpoint/2010/main" val="3329191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25" y="548680"/>
            <a:ext cx="1927101" cy="12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4" y="836712"/>
            <a:ext cx="3868266" cy="25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1115616" y="3573016"/>
            <a:ext cx="6840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/>
              <a:t>En la </a:t>
            </a:r>
            <a:r>
              <a:rPr lang="es-ES" sz="2800" dirty="0">
                <a:solidFill>
                  <a:srgbClr val="FF0000"/>
                </a:solidFill>
              </a:rPr>
              <a:t>escuela</a:t>
            </a:r>
            <a:r>
              <a:rPr lang="es-ES" sz="2800" dirty="0"/>
              <a:t>, 25.3% de las mujeres enfrentaron violencia por parte de compañeros, compañeras y maestros, entre otros. Las más frecuentes fueron las </a:t>
            </a:r>
            <a:r>
              <a:rPr lang="es-ES" sz="2800" dirty="0">
                <a:solidFill>
                  <a:srgbClr val="FF0000"/>
                </a:solidFill>
              </a:rPr>
              <a:t>agresiones físicas </a:t>
            </a:r>
            <a:r>
              <a:rPr lang="es-ES" sz="2800" dirty="0"/>
              <a:t>(16.7%) y </a:t>
            </a:r>
            <a:r>
              <a:rPr lang="es-ES" sz="2800" dirty="0">
                <a:solidFill>
                  <a:srgbClr val="FF0000"/>
                </a:solidFill>
              </a:rPr>
              <a:t>sexuales </a:t>
            </a:r>
            <a:r>
              <a:rPr lang="es-ES" sz="2800" dirty="0"/>
              <a:t>(10.9%).</a:t>
            </a:r>
            <a:endParaRPr lang="es-MX" sz="2800" dirty="0"/>
          </a:p>
        </p:txBody>
      </p:sp>
      <p:sp>
        <p:nvSpPr>
          <p:cNvPr id="7" name="CuadroTexto 9"/>
          <p:cNvSpPr txBox="1"/>
          <p:nvPr/>
        </p:nvSpPr>
        <p:spPr>
          <a:xfrm>
            <a:off x="6019800" y="6152382"/>
            <a:ext cx="27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dirty="0"/>
              <a:t>Fuente: ENDIREH-2016</a:t>
            </a:r>
          </a:p>
        </p:txBody>
      </p:sp>
    </p:spTree>
    <p:extLst>
      <p:ext uri="{BB962C8B-B14F-4D97-AF65-F5344CB8AC3E}">
        <p14:creationId xmlns:p14="http://schemas.microsoft.com/office/powerpoint/2010/main" val="85572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A50021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¿Qué no es la PEG?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260" cy="4525963"/>
          </a:xfrm>
        </p:spPr>
        <p:txBody>
          <a:bodyPr>
            <a:normAutofit fontScale="92500"/>
          </a:bodyPr>
          <a:lstStyle/>
          <a:p>
            <a:r>
              <a:rPr lang="es-MX" dirty="0"/>
              <a:t>No es sólo un asunto de mujeres.</a:t>
            </a:r>
          </a:p>
          <a:p>
            <a:r>
              <a:rPr lang="es-MX" dirty="0"/>
              <a:t>No tiene la intención de “beneficiarlas” sólo a ellas.</a:t>
            </a:r>
          </a:p>
          <a:p>
            <a:r>
              <a:rPr lang="es-MX" dirty="0"/>
              <a:t>No es una confrontación (guerra) entre mujeres y hombres.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243001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59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Aquellas que tienen una vocación transformadora de las causas estructurales que general la discriminación y violencia de género</a:t>
            </a:r>
          </a:p>
        </p:txBody>
      </p:sp>
      <p:pic>
        <p:nvPicPr>
          <p:cNvPr id="39938" name="Picture 2" descr="Resultado de imagen para transform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67336" cy="24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24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61" y="1052736"/>
            <a:ext cx="5023539" cy="5023539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395536" y="836712"/>
            <a:ext cx="5040560" cy="459797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accent6"/>
                </a:solidFill>
              </a:rPr>
              <a:t>4. Tipos y modalidades de violencia</a:t>
            </a:r>
          </a:p>
          <a:p>
            <a:pPr marL="0" indent="0">
              <a:buNone/>
            </a:pPr>
            <a:endParaRPr lang="es-MX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89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75" y="191046"/>
            <a:ext cx="9024792" cy="6165304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340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3" y="0"/>
            <a:ext cx="8523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977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840557"/>
            <a:ext cx="5023539" cy="5017443"/>
          </a:xfrm>
          <a:prstGeom prst="rect">
            <a:avLst/>
          </a:prstGeom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539552" y="4941168"/>
            <a:ext cx="3907601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accent6"/>
                </a:solidFill>
              </a:rPr>
              <a:t>¿Qué podemos hacer?</a:t>
            </a:r>
          </a:p>
        </p:txBody>
      </p:sp>
    </p:spTree>
    <p:extLst>
      <p:ext uri="{BB962C8B-B14F-4D97-AF65-F5344CB8AC3E}">
        <p14:creationId xmlns:p14="http://schemas.microsoft.com/office/powerpoint/2010/main" val="2817983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solidFill>
            <a:srgbClr val="A50021"/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1. Reconocer que mujeres y hombres son iguales en dignidad y derechos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1" y="1626962"/>
            <a:ext cx="8229600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152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990033"/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2. Hacer del IPN, un espacio libre de violencia de género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844824"/>
            <a:ext cx="7461703" cy="41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79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497" y="304521"/>
            <a:ext cx="8229600" cy="1143000"/>
          </a:xfrm>
          <a:solidFill>
            <a:srgbClr val="A50021"/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3. Invocar y aplicar la legislación internacional 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20747"/>
            <a:ext cx="3724275" cy="1343025"/>
          </a:xfrm>
          <a:prstGeom prst="rect">
            <a:avLst/>
          </a:prstGeom>
        </p:spPr>
      </p:pic>
      <p:sp>
        <p:nvSpPr>
          <p:cNvPr id="6" name="Cerrar llave 5"/>
          <p:cNvSpPr/>
          <p:nvPr/>
        </p:nvSpPr>
        <p:spPr>
          <a:xfrm>
            <a:off x="3851920" y="1884643"/>
            <a:ext cx="1224136" cy="46756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668122"/>
            <a:ext cx="2343150" cy="19526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349254"/>
            <a:ext cx="2339668" cy="23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779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38770"/>
            <a:ext cx="8229600" cy="1143000"/>
          </a:xfrm>
          <a:solidFill>
            <a:srgbClr val="990033"/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4. Aplicar las normas politécnica a favor de los DH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0"/>
            <a:ext cx="8532440" cy="382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2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isósceles"/>
          <p:cNvSpPr/>
          <p:nvPr/>
        </p:nvSpPr>
        <p:spPr>
          <a:xfrm>
            <a:off x="1295400" y="3737437"/>
            <a:ext cx="6609732" cy="2978454"/>
          </a:xfrm>
          <a:prstGeom prst="triangle">
            <a:avLst>
              <a:gd name="adj" fmla="val 4989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412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79" y="1844824"/>
            <a:ext cx="1542888" cy="168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57200" y="1964944"/>
            <a:ext cx="351839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Mantener el </a:t>
            </a:r>
          </a:p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status quo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639330" y="1964944"/>
            <a:ext cx="27046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El abuso del poder</a:t>
            </a:r>
          </a:p>
        </p:txBody>
      </p:sp>
      <p:sp>
        <p:nvSpPr>
          <p:cNvPr id="8" name="7 Rectángulo"/>
          <p:cNvSpPr/>
          <p:nvPr/>
        </p:nvSpPr>
        <p:spPr>
          <a:xfrm rot="20475794">
            <a:off x="1308876" y="3101215"/>
            <a:ext cx="26516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Dominación</a:t>
            </a:r>
          </a:p>
        </p:txBody>
      </p:sp>
      <p:sp>
        <p:nvSpPr>
          <p:cNvPr id="9" name="8 Rectángulo"/>
          <p:cNvSpPr/>
          <p:nvPr/>
        </p:nvSpPr>
        <p:spPr>
          <a:xfrm rot="684128">
            <a:off x="5662749" y="3113653"/>
            <a:ext cx="28677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Discriminación</a:t>
            </a:r>
          </a:p>
        </p:txBody>
      </p:sp>
      <p:sp>
        <p:nvSpPr>
          <p:cNvPr id="10" name="9 Rectángulo"/>
          <p:cNvSpPr/>
          <p:nvPr/>
        </p:nvSpPr>
        <p:spPr>
          <a:xfrm rot="19679965">
            <a:off x="1649278" y="3733832"/>
            <a:ext cx="24809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Violencia</a:t>
            </a:r>
          </a:p>
        </p:txBody>
      </p:sp>
      <p:sp>
        <p:nvSpPr>
          <p:cNvPr id="11" name="10 Rectángulo"/>
          <p:cNvSpPr/>
          <p:nvPr/>
        </p:nvSpPr>
        <p:spPr>
          <a:xfrm rot="1298811">
            <a:off x="5387083" y="3705426"/>
            <a:ext cx="27195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Violación DH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438400" y="6131116"/>
            <a:ext cx="42406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Cultura patriarcal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553201" y="4495538"/>
            <a:ext cx="21703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Misoginia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79351" y="5352983"/>
            <a:ext cx="25587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Machismo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A50021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5. Desmontar el sistema patriarcal</a:t>
            </a:r>
          </a:p>
        </p:txBody>
      </p:sp>
    </p:spTree>
    <p:extLst>
      <p:ext uri="{BB962C8B-B14F-4D97-AF65-F5344CB8AC3E}">
        <p14:creationId xmlns:p14="http://schemas.microsoft.com/office/powerpoint/2010/main" val="80626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86" y="1700632"/>
            <a:ext cx="4589301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Desafiar el orden patriarcal impuesto: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787" y="3042228"/>
            <a:ext cx="4698826" cy="3115526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5481301" y="1449458"/>
            <a:ext cx="34111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rgbClr val="C00000"/>
                </a:solidFill>
              </a:rPr>
              <a:t>Transgresor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600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rgbClr val="C00000"/>
                </a:solidFill>
              </a:rPr>
              <a:t>Termina con los privilegios masculinos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600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rgbClr val="C00000"/>
                </a:solidFill>
              </a:rPr>
              <a:t>Incómodo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600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rgbClr val="C00000"/>
                </a:solidFill>
              </a:rPr>
              <a:t>Resistencias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990033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¿Qué sí es la PEG?</a:t>
            </a:r>
          </a:p>
        </p:txBody>
      </p:sp>
    </p:spTree>
    <p:extLst>
      <p:ext uri="{BB962C8B-B14F-4D97-AF65-F5344CB8AC3E}">
        <p14:creationId xmlns:p14="http://schemas.microsoft.com/office/powerpoint/2010/main" val="3222088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rgbClr val="990033"/>
          </a:solidFill>
        </p:spPr>
        <p:txBody>
          <a:bodyPr>
            <a:normAutofit fontScale="90000"/>
          </a:bodyPr>
          <a:lstStyle/>
          <a:p>
            <a:r>
              <a:rPr lang="es-MX" dirty="0"/>
              <a:t>6. Promover nuevas masculinidades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97" t="18981" r="18242" b="1531"/>
          <a:stretch/>
        </p:blipFill>
        <p:spPr>
          <a:xfrm>
            <a:off x="1475656" y="1412776"/>
            <a:ext cx="6120680" cy="54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73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23" y="696714"/>
            <a:ext cx="8497753" cy="5659636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7290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990033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7. Desmitificar el amor romántico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7171"/>
            <a:ext cx="8325362" cy="5023471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9158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990033"/>
          </a:solidFill>
        </p:spPr>
        <p:txBody>
          <a:bodyPr>
            <a:norm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8. Continuar los procesos de capacitación/sensibilización (permanente)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4266"/>
            <a:ext cx="8229600" cy="4277831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5448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/>
          <a:lstStyle/>
          <a:p>
            <a:r>
              <a:rPr lang="es-MX" dirty="0"/>
              <a:t>A manera de conclusión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03985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6124604"/>
            <a:ext cx="8229600" cy="608931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La revolución feminista ha iniciado…!!!!!</a:t>
            </a:r>
          </a:p>
        </p:txBody>
      </p:sp>
      <p:pic>
        <p:nvPicPr>
          <p:cNvPr id="11268" name="Picture 4" descr="Resultado de imagen de marcha 8 de marz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322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3384376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Será un error histórico no “entender” y no “atender” sus justos reclamos: </a:t>
            </a:r>
            <a:br>
              <a:rPr lang="es-MX" dirty="0"/>
            </a:b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4427984" y="1196752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8000" dirty="0"/>
              <a:t>vivir sin miedo, ni violencia. </a:t>
            </a:r>
            <a:br>
              <a:rPr lang="es-MX" sz="8000" dirty="0"/>
            </a:br>
            <a:endParaRPr lang="es-MX" sz="8000" dirty="0"/>
          </a:p>
        </p:txBody>
      </p:sp>
      <p:sp>
        <p:nvSpPr>
          <p:cNvPr id="6" name="Abrir llave 5"/>
          <p:cNvSpPr/>
          <p:nvPr/>
        </p:nvSpPr>
        <p:spPr>
          <a:xfrm>
            <a:off x="3491880" y="332656"/>
            <a:ext cx="1296144" cy="619268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68303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89" y="516072"/>
            <a:ext cx="9048383" cy="6021288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4128" y="1916832"/>
            <a:ext cx="3696472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Hasta que la dignidad se haga costumbre…</a:t>
            </a:r>
          </a:p>
        </p:txBody>
      </p:sp>
    </p:spTree>
    <p:extLst>
      <p:ext uri="{BB962C8B-B14F-4D97-AF65-F5344CB8AC3E}">
        <p14:creationId xmlns:p14="http://schemas.microsoft.com/office/powerpoint/2010/main" val="42837258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03648" y="965948"/>
            <a:ext cx="5188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/>
              <a:t>Muchas gracias por su atención</a:t>
            </a:r>
          </a:p>
          <a:p>
            <a:pPr algn="ctr"/>
            <a:endParaRPr lang="es-MX" sz="2000" dirty="0"/>
          </a:p>
          <a:p>
            <a:pPr algn="ctr"/>
            <a:r>
              <a:rPr lang="es-MX" sz="2000" dirty="0"/>
              <a:t>Mtro. Pablo Navarrete Gutiérrez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09120"/>
            <a:ext cx="5040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CuadroTexto"/>
          <p:cNvSpPr txBox="1"/>
          <p:nvPr/>
        </p:nvSpPr>
        <p:spPr>
          <a:xfrm>
            <a:off x="2827758" y="460005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dirty="0"/>
              <a:t>Pablo Navarrete Gutiérrez</a:t>
            </a:r>
          </a:p>
        </p:txBody>
      </p:sp>
      <p:sp>
        <p:nvSpPr>
          <p:cNvPr id="15" name="5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MX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MX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MX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MX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20" y="5112097"/>
            <a:ext cx="662832" cy="677761"/>
          </a:xfrm>
          <a:prstGeom prst="rect">
            <a:avLst/>
          </a:prstGeom>
        </p:spPr>
      </p:pic>
      <p:sp>
        <p:nvSpPr>
          <p:cNvPr id="18" name="2 CuadroTexto"/>
          <p:cNvSpPr txBox="1"/>
          <p:nvPr/>
        </p:nvSpPr>
        <p:spPr>
          <a:xfrm>
            <a:off x="2858568" y="521918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dirty="0"/>
              <a:t>generopablong@yahoo.com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1" r="21085"/>
          <a:stretch/>
        </p:blipFill>
        <p:spPr>
          <a:xfrm>
            <a:off x="2144220" y="5807703"/>
            <a:ext cx="661340" cy="619925"/>
          </a:xfrm>
          <a:prstGeom prst="rect">
            <a:avLst/>
          </a:prstGeom>
        </p:spPr>
      </p:pic>
      <p:sp>
        <p:nvSpPr>
          <p:cNvPr id="21" name="2 CuadroTexto"/>
          <p:cNvSpPr txBox="1"/>
          <p:nvPr/>
        </p:nvSpPr>
        <p:spPr>
          <a:xfrm>
            <a:off x="2831886" y="592751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dirty="0" err="1"/>
              <a:t>pnavarretegutierrez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328" y="3681962"/>
            <a:ext cx="1500758" cy="840424"/>
          </a:xfrm>
          <a:prstGeom prst="rect">
            <a:avLst/>
          </a:prstGeom>
        </p:spPr>
      </p:pic>
      <p:sp>
        <p:nvSpPr>
          <p:cNvPr id="11" name="2 CuadroTexto"/>
          <p:cNvSpPr txBox="1"/>
          <p:nvPr/>
        </p:nvSpPr>
        <p:spPr>
          <a:xfrm>
            <a:off x="3681835" y="394783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MX" dirty="0"/>
              <a:t>Pablo Navarrete Gutiérrez</a:t>
            </a:r>
          </a:p>
        </p:txBody>
      </p:sp>
    </p:spTree>
    <p:extLst>
      <p:ext uri="{BB962C8B-B14F-4D97-AF65-F5344CB8AC3E}">
        <p14:creationId xmlns:p14="http://schemas.microsoft.com/office/powerpoint/2010/main" val="58941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5001"/>
          <a:stretch/>
        </p:blipFill>
        <p:spPr>
          <a:xfrm>
            <a:off x="0" y="2035477"/>
            <a:ext cx="9144000" cy="43719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9144000" cy="2048971"/>
          </a:xfrm>
          <a:prstGeom prst="rect">
            <a:avLst/>
          </a:prstGeom>
          <a:solidFill>
            <a:srgbClr val="A5002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>
                <a:solidFill>
                  <a:schemeClr val="bg1"/>
                </a:solidFill>
              </a:rPr>
              <a:t>La PEG </a:t>
            </a:r>
            <a:r>
              <a:rPr lang="es-MX" sz="3600" b="1" dirty="0">
                <a:solidFill>
                  <a:schemeClr val="bg1"/>
                </a:solidFill>
              </a:rPr>
              <a:t>NO</a:t>
            </a:r>
            <a:r>
              <a:rPr lang="es-MX" sz="3600" dirty="0">
                <a:solidFill>
                  <a:schemeClr val="bg1"/>
                </a:solidFill>
              </a:rPr>
              <a:t> es para ganar legitimidad política; es para hacer avanzar la </a:t>
            </a:r>
            <a:r>
              <a:rPr lang="es-MX" sz="3600" b="1" dirty="0">
                <a:solidFill>
                  <a:schemeClr val="bg1"/>
                </a:solidFill>
              </a:rPr>
              <a:t>política pública</a:t>
            </a:r>
            <a:r>
              <a:rPr lang="es-MX" sz="3600" dirty="0">
                <a:solidFill>
                  <a:schemeClr val="bg1"/>
                </a:solidFill>
              </a:rPr>
              <a:t> a favor de la </a:t>
            </a:r>
            <a:r>
              <a:rPr lang="es-MX" sz="3600" b="1" dirty="0">
                <a:solidFill>
                  <a:schemeClr val="bg1"/>
                </a:solidFill>
              </a:rPr>
              <a:t>igualdad</a:t>
            </a:r>
            <a:r>
              <a:rPr lang="es-MX" sz="3600" dirty="0">
                <a:solidFill>
                  <a:schemeClr val="bg1"/>
                </a:solidFill>
              </a:rPr>
              <a:t> y los </a:t>
            </a:r>
            <a:r>
              <a:rPr lang="es-MX" sz="3600" b="1" dirty="0">
                <a:solidFill>
                  <a:schemeClr val="bg1"/>
                </a:solidFill>
              </a:rPr>
              <a:t>derechos</a:t>
            </a:r>
            <a:r>
              <a:rPr lang="es-MX" sz="3600" dirty="0">
                <a:solidFill>
                  <a:schemeClr val="bg1"/>
                </a:solidFill>
              </a:rPr>
              <a:t> de las </a:t>
            </a:r>
            <a:r>
              <a:rPr lang="es-MX" sz="3600" b="1" dirty="0">
                <a:solidFill>
                  <a:schemeClr val="bg1"/>
                </a:solidFill>
              </a:rPr>
              <a:t>mujeres</a:t>
            </a:r>
            <a:r>
              <a:rPr lang="es-MX" sz="3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862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A50021"/>
          </a:solidFill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La PEG será el tema central en la gobernanza democrática en el IPN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444476"/>
            <a:ext cx="6491064" cy="5192852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122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3648992"/>
            <a:ext cx="8229600" cy="3585891"/>
          </a:xfrm>
        </p:spPr>
        <p:txBody>
          <a:bodyPr>
            <a:normAutofit/>
          </a:bodyPr>
          <a:lstStyle/>
          <a:p>
            <a:r>
              <a:rPr lang="es-MX" sz="3600" dirty="0"/>
              <a:t>La perspectiva de género no alude exclusivamente a “asuntos de mujeres”…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36" y="793469"/>
            <a:ext cx="5429327" cy="182380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358008"/>
            <a:ext cx="8229600" cy="1143000"/>
          </a:xfrm>
        </p:spPr>
        <p:txBody>
          <a:bodyPr/>
          <a:lstStyle/>
          <a:p>
            <a:r>
              <a:rPr lang="es-MX" dirty="0"/>
              <a:t>Perspectiva de género </a:t>
            </a:r>
          </a:p>
        </p:txBody>
      </p:sp>
    </p:spTree>
    <p:extLst>
      <p:ext uri="{BB962C8B-B14F-4D97-AF65-F5344CB8AC3E}">
        <p14:creationId xmlns:p14="http://schemas.microsoft.com/office/powerpoint/2010/main" val="33366509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68602</TotalTime>
  <Words>1253</Words>
  <Application>Microsoft Office PowerPoint</Application>
  <PresentationFormat>Presentación en pantalla (4:3)</PresentationFormat>
  <Paragraphs>184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Tema de Office</vt:lpstr>
      <vt:lpstr>1er Seminario de Género para  erradicar la violencia hacia las mujeres en el IPN  Sesión 1: “Violencia de género”</vt:lpstr>
      <vt:lpstr> Finalidad: Reconocer conceptos clave para la identificación de la violencia de género y su prevención </vt:lpstr>
      <vt:lpstr>Presentación de PowerPoint</vt:lpstr>
      <vt:lpstr>1. Perspectiva de género (PEG)  </vt:lpstr>
      <vt:lpstr>¿Qué no es la PEG?</vt:lpstr>
      <vt:lpstr>Desafiar el orden patriarcal impuesto:</vt:lpstr>
      <vt:lpstr>Presentación de PowerPoint</vt:lpstr>
      <vt:lpstr>La PEG será el tema central en la gobernanza democrática en el IPN</vt:lpstr>
      <vt:lpstr>Perspectiva de género </vt:lpstr>
      <vt:lpstr>Perspectiva de género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México la Perspectiva de Género es por Ley.</vt:lpstr>
      <vt:lpstr>“Lentes” de género; ver con otros ojos las cosas y la realidad, de mujeres y hombres </vt:lpstr>
      <vt:lpstr>“Perspectiva” de género</vt:lpstr>
      <vt:lpstr>Acciones con “Enfoque” de género</vt:lpstr>
      <vt:lpstr>El mainstreaming de género</vt:lpstr>
      <vt:lpstr>Implica…</vt:lpstr>
      <vt:lpstr>Igualdad desde la diferencia</vt:lpstr>
      <vt:lpstr>Transversalización</vt:lpstr>
      <vt:lpstr>Presentación de PowerPoint</vt:lpstr>
      <vt:lpstr>Presentación de PowerPoint</vt:lpstr>
      <vt:lpstr> ¿Qué es el feminismo?  </vt:lpstr>
      <vt:lpstr>Feminismo radical vs feminismo liberal: las principales corrientes</vt:lpstr>
      <vt:lpstr>El feminismo liberal </vt:lpstr>
      <vt:lpstr>Algunas diferencias</vt:lpstr>
      <vt:lpstr>Presentación de PowerPoint</vt:lpstr>
      <vt:lpstr>Presentación de PowerPoint</vt:lpstr>
      <vt:lpstr>Presentación de PowerPoint</vt:lpstr>
      <vt:lpstr>Presentación de PowerPoint</vt:lpstr>
      <vt:lpstr>3. ¿Qué es el género? (Distinción entre sexo y género)  </vt:lpstr>
      <vt:lpstr>El “Género” </vt:lpstr>
      <vt:lpstr>Sistema sexo y género</vt:lpstr>
      <vt:lpstr>4. Instrumentos nacionales   e internacionales de derechos humanos de las mujeres (CEDAW y Belém do Pará)  </vt:lpstr>
      <vt:lpstr>Artículo 1o. </vt:lpstr>
      <vt:lpstr>Artículo 4o.- </vt:lpstr>
      <vt:lpstr>Instrumentos internacionales </vt:lpstr>
      <vt:lpstr>Presentación de PowerPoint</vt:lpstr>
      <vt:lpstr>¿Qué tan grave es la violencia contra las mujeres en México?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Aquellas que tienen una vocación transformadora de las causas estructurales que general la discriminación y violencia de género</vt:lpstr>
      <vt:lpstr>Presentación de PowerPoint</vt:lpstr>
      <vt:lpstr>Presentación de PowerPoint</vt:lpstr>
      <vt:lpstr>Presentación de PowerPoint</vt:lpstr>
      <vt:lpstr>Presentación de PowerPoint</vt:lpstr>
      <vt:lpstr>1. Reconocer que mujeres y hombres son iguales en dignidad y derechos </vt:lpstr>
      <vt:lpstr>2. Hacer del IPN, un espacio libre de violencia de género</vt:lpstr>
      <vt:lpstr>3. Invocar y aplicar la legislación internacional </vt:lpstr>
      <vt:lpstr>4. Aplicar las normas politécnica a favor de los DH</vt:lpstr>
      <vt:lpstr>5. Desmontar el sistema patriarcal</vt:lpstr>
      <vt:lpstr>6. Promover nuevas masculinidades </vt:lpstr>
      <vt:lpstr>Presentación de PowerPoint</vt:lpstr>
      <vt:lpstr>7. Desmitificar el amor romántico </vt:lpstr>
      <vt:lpstr>8. Continuar los procesos de capacitación/sensibilización (permanente)</vt:lpstr>
      <vt:lpstr>A manera de conclusión</vt:lpstr>
      <vt:lpstr>Presentación de PowerPoint</vt:lpstr>
      <vt:lpstr>Será un error histórico no “entender” y no “atender” sus justos reclamos:  </vt:lpstr>
      <vt:lpstr>Hasta que la dignidad se haga costumbre…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Joaquin Alberto Carrillo Hatch</dc:creator>
  <cp:lastModifiedBy>Mario Duana</cp:lastModifiedBy>
  <cp:revision>832</cp:revision>
  <dcterms:created xsi:type="dcterms:W3CDTF">2013-07-29T15:59:46Z</dcterms:created>
  <dcterms:modified xsi:type="dcterms:W3CDTF">2022-05-18T21:17:49Z</dcterms:modified>
</cp:coreProperties>
</file>