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797675" cy="9926638"/>
  <p:embeddedFontLst>
    <p:embeddedFont>
      <p:font typeface="Helvetica Neue"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Source Sans Pro"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heVxGd17HbbZxXHil12OryLAE/0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ridiana Gonzal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snapToObjects="1">
      <p:cViewPr varScale="1">
        <p:scale>
          <a:sx n="64" d="100"/>
          <a:sy n="64" d="100"/>
        </p:scale>
        <p:origin x="5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955edb221_0_56: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2955edb221_0_5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955edb221_0_26: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12955edb221_0_2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2955edb221_0_323: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12955edb221_0_323: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28f65e44b3_0_25: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28f65e44b3_0_2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955edb221_0_216: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12955edb221_0_21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5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5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2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3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5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5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5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2955edb221_0_185: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12955edb221_0_18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5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p5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3: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2955edb221_0_205: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12955edb221_0_20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2955edb221_0_231: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12955edb221_0_231: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6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6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6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p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6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p6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21893b2030_0_24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g121893b2030_0_24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6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6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6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2955edb221_0_255: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12955edb221_0_25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6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6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2955edb221_0_12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g12955edb221_0_127: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6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2955edb221_0_15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g12955edb221_0_157: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4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2955edb221_0_16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8" name="Google Shape;768;g12955edb221_0_167: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2955edb221_0_17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g12955edb221_0_176: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2955edb221_0_242: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12955edb221_0_242: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28f65e44b3_0_6: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128f65e44b3_0_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2955edb221_0_284: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12955edb221_0_28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p36: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955edb221_1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12955edb221_1_0: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955edb221_0_15: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g12955edb221_0_15: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6"/>
          <p:cNvSpPr>
            <a:spLocks noGrp="1"/>
          </p:cNvSpPr>
          <p:nvPr>
            <p:ph type="pic" idx="2"/>
          </p:nvPr>
        </p:nvSpPr>
        <p:spPr>
          <a:xfrm>
            <a:off x="5183188" y="987425"/>
            <a:ext cx="6172200" cy="4873625"/>
          </a:xfrm>
          <a:prstGeom prst="rect">
            <a:avLst/>
          </a:prstGeom>
          <a:noFill/>
          <a:ln>
            <a:noFill/>
          </a:ln>
        </p:spPr>
      </p:sp>
      <p:sp>
        <p:nvSpPr>
          <p:cNvPr id="64" name="Google Shape;64;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unidadUno_baja.mp4" TargetMode="External"/><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youtu.be/BuuyajcjFC4"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about:blan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hyperlink" Target="http://locatel.cdmx.gob.mx/mujeres/" TargetMode="Externa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11430"/>
            <a:ext cx="12192000" cy="6858000"/>
          </a:xfrm>
          <a:prstGeom prst="rect">
            <a:avLst/>
          </a:prstGeom>
          <a:noFill/>
          <a:ln>
            <a:noFill/>
          </a:ln>
        </p:spPr>
      </p:pic>
      <p:sp>
        <p:nvSpPr>
          <p:cNvPr id="85" name="Google Shape;85;p1"/>
          <p:cNvSpPr txBox="1">
            <a:spLocks noGrp="1"/>
          </p:cNvSpPr>
          <p:nvPr>
            <p:ph type="subTitle" idx="1"/>
          </p:nvPr>
        </p:nvSpPr>
        <p:spPr>
          <a:xfrm>
            <a:off x="0" y="6334350"/>
            <a:ext cx="12192000" cy="38213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B18E59"/>
              </a:buClr>
              <a:buSzPts val="2000"/>
              <a:buNone/>
            </a:pPr>
            <a:r>
              <a:rPr lang="es-ES" sz="2000">
                <a:solidFill>
                  <a:srgbClr val="BC955C"/>
                </a:solidFill>
                <a:latin typeface="Source Sans Pro"/>
                <a:ea typeface="Source Sans Pro"/>
                <a:cs typeface="Source Sans Pro"/>
                <a:sym typeface="Source Sans Pro"/>
              </a:rPr>
              <a:t>11 de mayo de 2022</a:t>
            </a:r>
            <a:endParaRPr sz="2000">
              <a:solidFill>
                <a:srgbClr val="BC955C"/>
              </a:solidFill>
              <a:latin typeface="Source Sans Pro"/>
              <a:ea typeface="Source Sans Pro"/>
              <a:cs typeface="Source Sans Pro"/>
              <a:sym typeface="Source Sans Pro"/>
            </a:endParaRPr>
          </a:p>
        </p:txBody>
      </p:sp>
      <p:sp>
        <p:nvSpPr>
          <p:cNvPr id="86" name="Google Shape;86;p1"/>
          <p:cNvSpPr txBox="1"/>
          <p:nvPr/>
        </p:nvSpPr>
        <p:spPr>
          <a:xfrm>
            <a:off x="1473400" y="2997225"/>
            <a:ext cx="9459600" cy="1499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B18E59"/>
              </a:buClr>
              <a:buSzPts val="2800"/>
              <a:buFont typeface="Calibri"/>
              <a:buNone/>
            </a:pPr>
            <a:endParaRPr sz="1400" b="0" i="0" u="none" strike="noStrike" cap="none" dirty="0">
              <a:solidFill>
                <a:srgbClr val="BC955C"/>
              </a:solidFill>
              <a:latin typeface="Source Sans Pro"/>
              <a:ea typeface="Source Sans Pro"/>
              <a:cs typeface="Source Sans Pro"/>
              <a:sym typeface="Source Sans Pro"/>
            </a:endParaRPr>
          </a:p>
          <a:p>
            <a:pPr marL="0" marR="0" lvl="0" indent="0" algn="ctr" rtl="0">
              <a:lnSpc>
                <a:spcPct val="90000"/>
              </a:lnSpc>
              <a:spcBef>
                <a:spcPts val="0"/>
              </a:spcBef>
              <a:spcAft>
                <a:spcPts val="0"/>
              </a:spcAft>
              <a:buClr>
                <a:srgbClr val="B18E59"/>
              </a:buClr>
              <a:buSzPts val="2800"/>
              <a:buFont typeface="Calibri"/>
              <a:buNone/>
            </a:pPr>
            <a:r>
              <a:rPr lang="es-ES" sz="2800" b="1" i="0" u="none" strike="noStrike" cap="none" dirty="0">
                <a:solidFill>
                  <a:srgbClr val="BC955C"/>
                </a:solidFill>
                <a:latin typeface="Source Sans Pro"/>
                <a:ea typeface="Source Sans Pro"/>
                <a:cs typeface="Source Sans Pro"/>
                <a:sym typeface="Source Sans Pro"/>
              </a:rPr>
              <a:t/>
            </a:r>
            <a:br>
              <a:rPr lang="es-ES" sz="2800" b="1" i="0" u="none" strike="noStrike" cap="none" dirty="0">
                <a:solidFill>
                  <a:srgbClr val="BC955C"/>
                </a:solidFill>
                <a:latin typeface="Source Sans Pro"/>
                <a:ea typeface="Source Sans Pro"/>
                <a:cs typeface="Source Sans Pro"/>
                <a:sym typeface="Source Sans Pro"/>
              </a:rPr>
            </a:br>
            <a:r>
              <a:rPr lang="es-ES" sz="4000" b="1" dirty="0">
                <a:solidFill>
                  <a:srgbClr val="BC955C"/>
                </a:solidFill>
                <a:latin typeface="Source Sans Pro"/>
                <a:ea typeface="Source Sans Pro"/>
                <a:cs typeface="Source Sans Pro"/>
                <a:sym typeface="Source Sans Pro"/>
              </a:rPr>
              <a:t>P</a:t>
            </a:r>
            <a:r>
              <a:rPr lang="es-ES" sz="4000" b="1" i="0" u="none" strike="noStrike" cap="none" dirty="0">
                <a:solidFill>
                  <a:srgbClr val="BC955C"/>
                </a:solidFill>
                <a:latin typeface="Source Sans Pro"/>
                <a:ea typeface="Source Sans Pro"/>
                <a:cs typeface="Source Sans Pro"/>
                <a:sym typeface="Source Sans Pro"/>
              </a:rPr>
              <a:t>revención y atención de casos de acoso sexual y hostigamiento sexual</a:t>
            </a:r>
            <a:endParaRPr sz="4000" b="1" i="0" u="none" strike="noStrike" cap="none" dirty="0">
              <a:solidFill>
                <a:srgbClr val="BC955C"/>
              </a:solidFill>
              <a:latin typeface="Source Sans Pro"/>
              <a:ea typeface="Source Sans Pro"/>
              <a:cs typeface="Source Sans Pro"/>
              <a:sym typeface="Source Sans Pro"/>
            </a:endParaRPr>
          </a:p>
          <a:p>
            <a:pPr marL="0" marR="0" lvl="0" indent="0" algn="ctr" rtl="0">
              <a:lnSpc>
                <a:spcPct val="90000"/>
              </a:lnSpc>
              <a:spcBef>
                <a:spcPts val="0"/>
              </a:spcBef>
              <a:spcAft>
                <a:spcPts val="0"/>
              </a:spcAft>
              <a:buClr>
                <a:srgbClr val="B18E59"/>
              </a:buClr>
              <a:buSzPts val="2800"/>
              <a:buFont typeface="Calibri"/>
              <a:buNone/>
            </a:pPr>
            <a:endParaRPr sz="4000" b="1" dirty="0">
              <a:solidFill>
                <a:srgbClr val="BC955C"/>
              </a:solidFill>
              <a:latin typeface="Source Sans Pro"/>
              <a:ea typeface="Source Sans Pro"/>
              <a:cs typeface="Source Sans Pro"/>
              <a:sym typeface="Source Sans Pro"/>
            </a:endParaRPr>
          </a:p>
          <a:p>
            <a:pPr marL="0" marR="0" lvl="0" indent="0" algn="ctr" rtl="0">
              <a:lnSpc>
                <a:spcPct val="90000"/>
              </a:lnSpc>
              <a:spcBef>
                <a:spcPts val="0"/>
              </a:spcBef>
              <a:spcAft>
                <a:spcPts val="0"/>
              </a:spcAft>
              <a:buClr>
                <a:srgbClr val="B18E59"/>
              </a:buClr>
              <a:buSzPts val="2800"/>
              <a:buFont typeface="Calibri"/>
              <a:buNone/>
            </a:pPr>
            <a:endParaRPr sz="2400" b="1" dirty="0">
              <a:solidFill>
                <a:srgbClr val="BC955C"/>
              </a:solidFill>
              <a:latin typeface="Source Sans Pro"/>
              <a:ea typeface="Source Sans Pro"/>
              <a:cs typeface="Source Sans Pro"/>
              <a:sym typeface="Source Sans Pro"/>
            </a:endParaRPr>
          </a:p>
          <a:p>
            <a:pPr marL="0" marR="0" lvl="0" indent="0" algn="r" rtl="0">
              <a:lnSpc>
                <a:spcPct val="90000"/>
              </a:lnSpc>
              <a:spcBef>
                <a:spcPts val="0"/>
              </a:spcBef>
              <a:spcAft>
                <a:spcPts val="0"/>
              </a:spcAft>
              <a:buClr>
                <a:srgbClr val="B18E59"/>
              </a:buClr>
              <a:buSzPts val="2800"/>
              <a:buFont typeface="Calibri"/>
              <a:buNone/>
            </a:pPr>
            <a:r>
              <a:rPr lang="es-ES" sz="2400" b="1" dirty="0">
                <a:solidFill>
                  <a:schemeClr val="tx1">
                    <a:lumMod val="65000"/>
                    <a:lumOff val="35000"/>
                  </a:schemeClr>
                </a:solidFill>
                <a:latin typeface="Source Sans Pro"/>
                <a:ea typeface="Source Sans Pro"/>
                <a:cs typeface="Source Sans Pro"/>
                <a:sym typeface="Source Sans Pro"/>
              </a:rPr>
              <a:t>Mtra. Fabiola Samaniego Cruz</a:t>
            </a:r>
            <a:r>
              <a:rPr lang="es-ES" sz="2400" b="1" dirty="0">
                <a:solidFill>
                  <a:srgbClr val="BC955C"/>
                </a:solidFill>
                <a:latin typeface="Source Sans Pro"/>
                <a:ea typeface="Source Sans Pro"/>
                <a:cs typeface="Source Sans Pro"/>
                <a:sym typeface="Source Sans Pro"/>
              </a:rPr>
              <a:t> </a:t>
            </a:r>
            <a:endParaRPr sz="2400" b="1" dirty="0">
              <a:solidFill>
                <a:srgbClr val="BC955C"/>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cxnSp>
        <p:nvCxnSpPr>
          <p:cNvPr id="166" name="Google Shape;166;g12955edb221_0_56"/>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sp>
        <p:nvSpPr>
          <p:cNvPr id="167" name="Google Shape;167;g12955edb221_0_56"/>
          <p:cNvSpPr txBox="1"/>
          <p:nvPr/>
        </p:nvSpPr>
        <p:spPr>
          <a:xfrm>
            <a:off x="454300" y="1176675"/>
            <a:ext cx="111975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300" b="1">
                <a:solidFill>
                  <a:srgbClr val="9F2241"/>
                </a:solidFill>
                <a:latin typeface="Source Sans Pro"/>
                <a:ea typeface="Source Sans Pro"/>
                <a:cs typeface="Source Sans Pro"/>
                <a:sym typeface="Source Sans Pro"/>
              </a:rPr>
              <a:t>Modalidades de la violencia contra las mujeres </a:t>
            </a:r>
            <a:endParaRPr sz="1300" b="1" i="0" u="none" strike="noStrike" cap="none">
              <a:solidFill>
                <a:srgbClr val="9F2241"/>
              </a:solidFill>
              <a:latin typeface="Source Sans Pro"/>
              <a:ea typeface="Source Sans Pro"/>
              <a:cs typeface="Source Sans Pro"/>
              <a:sym typeface="Source Sans Pro"/>
            </a:endParaRPr>
          </a:p>
        </p:txBody>
      </p:sp>
      <p:pic>
        <p:nvPicPr>
          <p:cNvPr id="168" name="Google Shape;168;g12955edb221_0_56"/>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69" name="Google Shape;169;g12955edb221_0_56"/>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70" name="Google Shape;170;g12955edb221_0_5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171" name="Google Shape;171;g12955edb221_0_56"/>
          <p:cNvPicPr preferRelativeResize="0"/>
          <p:nvPr/>
        </p:nvPicPr>
        <p:blipFill>
          <a:blip r:embed="rId4">
            <a:alphaModFix/>
          </a:blip>
          <a:stretch>
            <a:fillRect/>
          </a:stretch>
        </p:blipFill>
        <p:spPr>
          <a:xfrm>
            <a:off x="1674500" y="1779975"/>
            <a:ext cx="8605192" cy="4875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p19"/>
          <p:cNvCxnSpPr/>
          <p:nvPr/>
        </p:nvCxnSpPr>
        <p:spPr>
          <a:xfrm>
            <a:off x="146954" y="66611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177" name="Google Shape;177;p19"/>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78" name="Google Shape;178;p19"/>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79" name="Google Shape;179;p19"/>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180" name="Google Shape;180;p19"/>
          <p:cNvPicPr preferRelativeResize="0"/>
          <p:nvPr/>
        </p:nvPicPr>
        <p:blipFill>
          <a:blip r:embed="rId4">
            <a:alphaModFix/>
          </a:blip>
          <a:stretch>
            <a:fillRect/>
          </a:stretch>
        </p:blipFill>
        <p:spPr>
          <a:xfrm>
            <a:off x="1114050" y="976099"/>
            <a:ext cx="9948845" cy="5596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cxnSp>
        <p:nvCxnSpPr>
          <p:cNvPr id="185" name="Google Shape;185;g12955edb221_0_26"/>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sp>
        <p:nvSpPr>
          <p:cNvPr id="186" name="Google Shape;186;g12955edb221_0_26"/>
          <p:cNvSpPr txBox="1"/>
          <p:nvPr/>
        </p:nvSpPr>
        <p:spPr>
          <a:xfrm>
            <a:off x="454300" y="1176675"/>
            <a:ext cx="3987300" cy="603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s-ES" sz="2300" b="1">
                <a:solidFill>
                  <a:srgbClr val="9F2241"/>
                </a:solidFill>
                <a:latin typeface="Source Sans Pro"/>
                <a:ea typeface="Source Sans Pro"/>
                <a:cs typeface="Source Sans Pro"/>
                <a:sym typeface="Source Sans Pro"/>
              </a:rPr>
              <a:t>Violencia escolar </a:t>
            </a:r>
            <a:endParaRPr sz="1300" b="1" i="0" u="none" strike="noStrike" cap="none">
              <a:solidFill>
                <a:srgbClr val="9F2241"/>
              </a:solidFill>
              <a:latin typeface="Source Sans Pro"/>
              <a:ea typeface="Source Sans Pro"/>
              <a:cs typeface="Source Sans Pro"/>
              <a:sym typeface="Source Sans Pro"/>
            </a:endParaRPr>
          </a:p>
        </p:txBody>
      </p:sp>
      <p:sp>
        <p:nvSpPr>
          <p:cNvPr id="187" name="Google Shape;187;g12955edb221_0_26"/>
          <p:cNvSpPr txBox="1"/>
          <p:nvPr/>
        </p:nvSpPr>
        <p:spPr>
          <a:xfrm>
            <a:off x="637437" y="2019513"/>
            <a:ext cx="10643400" cy="36534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s-ES" sz="2100">
                <a:solidFill>
                  <a:srgbClr val="9D989A"/>
                </a:solidFill>
                <a:latin typeface="Source Sans Pro"/>
                <a:ea typeface="Source Sans Pro"/>
                <a:cs typeface="Source Sans Pro"/>
                <a:sym typeface="Source Sans Pro"/>
              </a:rPr>
              <a:t>Son todas aquellas</a:t>
            </a:r>
            <a:r>
              <a:rPr lang="es-ES" sz="2100">
                <a:solidFill>
                  <a:srgbClr val="006600"/>
                </a:solidFill>
                <a:latin typeface="Source Sans Pro"/>
                <a:ea typeface="Source Sans Pro"/>
                <a:cs typeface="Source Sans Pro"/>
                <a:sym typeface="Source Sans Pro"/>
              </a:rPr>
              <a:t> conductas, acciones u omisiones, infligidas por el personal docente o administrativo o cualquier integrante de la comunidad educativa</a:t>
            </a:r>
            <a:r>
              <a:rPr lang="es-ES" sz="2100">
                <a:solidFill>
                  <a:srgbClr val="9D989A"/>
                </a:solidFill>
                <a:latin typeface="Source Sans Pro"/>
                <a:ea typeface="Source Sans Pro"/>
                <a:cs typeface="Source Sans Pro"/>
                <a:sym typeface="Source Sans Pro"/>
              </a:rPr>
              <a:t> que daña la dignidad, salud, integridad, libertad y seguridad de las víctimas. </a:t>
            </a:r>
            <a:endParaRPr sz="2100">
              <a:solidFill>
                <a:srgbClr val="9D989A"/>
              </a:solidFill>
              <a:latin typeface="Source Sans Pro"/>
              <a:ea typeface="Source Sans Pro"/>
              <a:cs typeface="Source Sans Pro"/>
              <a:sym typeface="Source Sans Pro"/>
            </a:endParaRPr>
          </a:p>
          <a:p>
            <a:pPr marL="0" lvl="0" indent="0" algn="just" rtl="0">
              <a:lnSpc>
                <a:spcPct val="115000"/>
              </a:lnSpc>
              <a:spcBef>
                <a:spcPts val="0"/>
              </a:spcBef>
              <a:spcAft>
                <a:spcPts val="0"/>
              </a:spcAft>
              <a:buNone/>
            </a:pPr>
            <a:endParaRPr sz="2100">
              <a:solidFill>
                <a:srgbClr val="9D989A"/>
              </a:solidFill>
              <a:latin typeface="Source Sans Pro"/>
              <a:ea typeface="Source Sans Pro"/>
              <a:cs typeface="Source Sans Pro"/>
              <a:sym typeface="Source Sans Pro"/>
            </a:endParaRPr>
          </a:p>
          <a:p>
            <a:pPr marL="0" lvl="0" indent="0" algn="just" rtl="0">
              <a:lnSpc>
                <a:spcPct val="115000"/>
              </a:lnSpc>
              <a:spcBef>
                <a:spcPts val="0"/>
              </a:spcBef>
              <a:spcAft>
                <a:spcPts val="0"/>
              </a:spcAft>
              <a:buNone/>
            </a:pPr>
            <a:r>
              <a:rPr lang="es-ES" sz="2100">
                <a:solidFill>
                  <a:srgbClr val="9D989A"/>
                </a:solidFill>
                <a:latin typeface="Source Sans Pro"/>
                <a:ea typeface="Source Sans Pro"/>
                <a:cs typeface="Source Sans Pro"/>
                <a:sym typeface="Source Sans Pro"/>
              </a:rPr>
              <a:t>La violencia escolar se manifiesta en todas aquellas </a:t>
            </a:r>
            <a:r>
              <a:rPr lang="es-ES" sz="2100">
                <a:solidFill>
                  <a:srgbClr val="006600"/>
                </a:solidFill>
                <a:latin typeface="Source Sans Pro"/>
                <a:ea typeface="Source Sans Pro"/>
                <a:cs typeface="Source Sans Pro"/>
                <a:sym typeface="Source Sans Pro"/>
              </a:rPr>
              <a:t>conductas cometidas individual o colectivamente, en un proceso de interacción que se realiza y prolonga tanto al interior como al exterior de los planteles educativos o del horario escolar, </a:t>
            </a:r>
            <a:r>
              <a:rPr lang="es-ES" sz="2100">
                <a:solidFill>
                  <a:srgbClr val="9D989A"/>
                </a:solidFill>
                <a:latin typeface="Source Sans Pro"/>
                <a:ea typeface="Source Sans Pro"/>
                <a:cs typeface="Source Sans Pro"/>
                <a:sym typeface="Source Sans Pro"/>
              </a:rPr>
              <a:t>y se expresa mediante la realización de uno o varios tipos de violencia contra las mujeres en cualquier etapa de su vida. </a:t>
            </a:r>
            <a:endParaRPr sz="2100">
              <a:solidFill>
                <a:srgbClr val="9D989A"/>
              </a:solidFill>
              <a:latin typeface="Source Sans Pro"/>
              <a:ea typeface="Source Sans Pro"/>
              <a:cs typeface="Source Sans Pro"/>
              <a:sym typeface="Source Sans Pro"/>
            </a:endParaRPr>
          </a:p>
          <a:p>
            <a:pPr marL="0" lvl="0" indent="0" algn="just" rtl="0">
              <a:lnSpc>
                <a:spcPct val="115000"/>
              </a:lnSpc>
              <a:spcBef>
                <a:spcPts val="0"/>
              </a:spcBef>
              <a:spcAft>
                <a:spcPts val="0"/>
              </a:spcAft>
              <a:buNone/>
            </a:pPr>
            <a:endParaRPr sz="2100">
              <a:solidFill>
                <a:srgbClr val="9D989A"/>
              </a:solidFill>
              <a:latin typeface="Source Sans Pro"/>
              <a:ea typeface="Source Sans Pro"/>
              <a:cs typeface="Source Sans Pro"/>
              <a:sym typeface="Source Sans Pro"/>
            </a:endParaRPr>
          </a:p>
          <a:p>
            <a:pPr marL="457200" marR="0" lvl="0" indent="0" algn="just" rtl="0">
              <a:lnSpc>
                <a:spcPct val="150000"/>
              </a:lnSpc>
              <a:spcBef>
                <a:spcPts val="0"/>
              </a:spcBef>
              <a:spcAft>
                <a:spcPts val="0"/>
              </a:spcAft>
              <a:buNone/>
            </a:pPr>
            <a:endParaRPr b="1">
              <a:solidFill>
                <a:srgbClr val="6F7271"/>
              </a:solidFill>
              <a:latin typeface="Calibri"/>
              <a:ea typeface="Calibri"/>
              <a:cs typeface="Calibri"/>
              <a:sym typeface="Calibri"/>
            </a:endParaRPr>
          </a:p>
        </p:txBody>
      </p:sp>
      <p:cxnSp>
        <p:nvCxnSpPr>
          <p:cNvPr id="188" name="Google Shape;188;g12955edb221_0_26"/>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189" name="Google Shape;189;g12955edb221_0_26"/>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90" name="Google Shape;190;g12955edb221_0_26"/>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91" name="Google Shape;191;g12955edb221_0_2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g12955edb221_0_323"/>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97" name="Google Shape;197;g12955edb221_0_323"/>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98" name="Google Shape;198;g12955edb221_0_323"/>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199" name="Google Shape;199;g12955edb221_0_323"/>
          <p:cNvPicPr preferRelativeResize="0"/>
          <p:nvPr/>
        </p:nvPicPr>
        <p:blipFill>
          <a:blip r:embed="rId4">
            <a:alphaModFix/>
          </a:blip>
          <a:stretch>
            <a:fillRect/>
          </a:stretch>
        </p:blipFill>
        <p:spPr>
          <a:xfrm>
            <a:off x="2347575" y="956875"/>
            <a:ext cx="7765527" cy="5779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cxnSp>
        <p:nvCxnSpPr>
          <p:cNvPr id="204" name="Google Shape;204;g128f65e44b3_0_25"/>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cxnSp>
        <p:nvCxnSpPr>
          <p:cNvPr id="205" name="Google Shape;205;g128f65e44b3_0_25"/>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206" name="Google Shape;206;g128f65e44b3_0_25"/>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207" name="Google Shape;207;g128f65e44b3_0_25"/>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208" name="Google Shape;208;g128f65e44b3_0_25"/>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209" name="Google Shape;209;g128f65e44b3_0_25"/>
          <p:cNvPicPr preferRelativeResize="0"/>
          <p:nvPr/>
        </p:nvPicPr>
        <p:blipFill>
          <a:blip r:embed="rId4">
            <a:alphaModFix/>
          </a:blip>
          <a:stretch>
            <a:fillRect/>
          </a:stretch>
        </p:blipFill>
        <p:spPr>
          <a:xfrm>
            <a:off x="442638" y="1008600"/>
            <a:ext cx="3596735" cy="5373126"/>
          </a:xfrm>
          <a:prstGeom prst="rect">
            <a:avLst/>
          </a:prstGeom>
          <a:noFill/>
          <a:ln>
            <a:noFill/>
          </a:ln>
        </p:spPr>
      </p:pic>
      <p:pic>
        <p:nvPicPr>
          <p:cNvPr id="210" name="Google Shape;210;g128f65e44b3_0_25"/>
          <p:cNvPicPr preferRelativeResize="0"/>
          <p:nvPr/>
        </p:nvPicPr>
        <p:blipFill>
          <a:blip r:embed="rId5">
            <a:alphaModFix/>
          </a:blip>
          <a:stretch>
            <a:fillRect/>
          </a:stretch>
        </p:blipFill>
        <p:spPr>
          <a:xfrm>
            <a:off x="4235063" y="1008600"/>
            <a:ext cx="3706825" cy="5373126"/>
          </a:xfrm>
          <a:prstGeom prst="rect">
            <a:avLst/>
          </a:prstGeom>
          <a:noFill/>
          <a:ln>
            <a:noFill/>
          </a:ln>
        </p:spPr>
      </p:pic>
      <p:pic>
        <p:nvPicPr>
          <p:cNvPr id="211" name="Google Shape;211;g128f65e44b3_0_25"/>
          <p:cNvPicPr preferRelativeResize="0"/>
          <p:nvPr/>
        </p:nvPicPr>
        <p:blipFill>
          <a:blip r:embed="rId6">
            <a:alphaModFix/>
          </a:blip>
          <a:stretch>
            <a:fillRect/>
          </a:stretch>
        </p:blipFill>
        <p:spPr>
          <a:xfrm>
            <a:off x="8137600" y="1020012"/>
            <a:ext cx="3564799" cy="53503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cxnSp>
        <p:nvCxnSpPr>
          <p:cNvPr id="216" name="Google Shape;216;g12955edb221_0_216"/>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pic>
        <p:nvPicPr>
          <p:cNvPr id="217" name="Google Shape;217;g12955edb221_0_216"/>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218" name="Google Shape;218;g12955edb221_0_216"/>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219" name="Google Shape;219;g12955edb221_0_21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220" name="Google Shape;220;g12955edb221_0_216"/>
          <p:cNvPicPr preferRelativeResize="0"/>
          <p:nvPr/>
        </p:nvPicPr>
        <p:blipFill>
          <a:blip r:embed="rId4">
            <a:alphaModFix/>
          </a:blip>
          <a:stretch>
            <a:fillRect/>
          </a:stretch>
        </p:blipFill>
        <p:spPr>
          <a:xfrm>
            <a:off x="406700" y="1040875"/>
            <a:ext cx="11470249" cy="5735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pic>
        <p:nvPicPr>
          <p:cNvPr id="226" name="Google Shape;226;p5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7" name="Google Shape;227;p52"/>
          <p:cNvSpPr txBox="1">
            <a:spLocks noGrp="1"/>
          </p:cNvSpPr>
          <p:nvPr>
            <p:ph type="body" idx="1"/>
          </p:nvPr>
        </p:nvSpPr>
        <p:spPr>
          <a:xfrm>
            <a:off x="763254" y="2027782"/>
            <a:ext cx="10515600" cy="3205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es-ES" sz="4000" b="1">
                <a:solidFill>
                  <a:srgbClr val="DDC9A3"/>
                </a:solidFill>
                <a:latin typeface="Source Sans Pro"/>
                <a:ea typeface="Source Sans Pro"/>
                <a:cs typeface="Source Sans Pro"/>
                <a:sym typeface="Source Sans Pro"/>
              </a:rPr>
              <a:t>Tema 2: Acoso sexual </a:t>
            </a:r>
            <a:endParaRPr sz="4000" b="1">
              <a:solidFill>
                <a:srgbClr val="DDC9A3"/>
              </a:solidFill>
              <a:latin typeface="Source Sans Pro"/>
              <a:ea typeface="Source Sans Pro"/>
              <a:cs typeface="Source Sans Pro"/>
              <a:sym typeface="Source Sans Pro"/>
            </a:endParaRPr>
          </a:p>
          <a:p>
            <a:pPr marL="0" lvl="0" indent="0" algn="ctr" rtl="0">
              <a:lnSpc>
                <a:spcPct val="90000"/>
              </a:lnSpc>
              <a:spcBef>
                <a:spcPts val="1000"/>
              </a:spcBef>
              <a:spcAft>
                <a:spcPts val="0"/>
              </a:spcAft>
              <a:buSzPts val="1800"/>
              <a:buNone/>
            </a:pPr>
            <a:r>
              <a:rPr lang="es-ES" sz="4000" b="1">
                <a:solidFill>
                  <a:srgbClr val="DDC9A3"/>
                </a:solidFill>
                <a:latin typeface="Source Sans Pro"/>
                <a:ea typeface="Source Sans Pro"/>
                <a:cs typeface="Source Sans Pro"/>
                <a:sym typeface="Source Sans Pro"/>
              </a:rPr>
              <a:t>y Hostigamiento sexual</a:t>
            </a:r>
            <a:endParaRPr sz="4000" b="1">
              <a:solidFill>
                <a:srgbClr val="DDC9A3"/>
              </a:solidFill>
              <a:latin typeface="Source Sans Pro"/>
              <a:ea typeface="Source Sans Pro"/>
              <a:cs typeface="Source Sans Pro"/>
              <a:sym typeface="Source Sans Pro"/>
            </a:endParaRPr>
          </a:p>
          <a:p>
            <a:pPr marL="0" lvl="0" indent="0" algn="ctr" rtl="0">
              <a:lnSpc>
                <a:spcPct val="90000"/>
              </a:lnSpc>
              <a:spcBef>
                <a:spcPts val="1000"/>
              </a:spcBef>
              <a:spcAft>
                <a:spcPts val="0"/>
              </a:spcAft>
              <a:buSzPts val="1800"/>
              <a:buNone/>
            </a:pPr>
            <a:r>
              <a:rPr lang="es-ES" sz="4000" b="1">
                <a:solidFill>
                  <a:srgbClr val="DDC9A3"/>
                </a:solidFill>
                <a:latin typeface="Source Sans Pro"/>
                <a:ea typeface="Source Sans Pro"/>
                <a:cs typeface="Source Sans Pro"/>
                <a:sym typeface="Source Sans Pro"/>
              </a:rPr>
              <a:t>¿qué son? y ¿cuál es la diferencia?</a:t>
            </a:r>
            <a:endParaRPr sz="4000" b="1">
              <a:solidFill>
                <a:srgbClr val="DDC9A3"/>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cxnSp>
        <p:nvCxnSpPr>
          <p:cNvPr id="232" name="Google Shape;232;p22"/>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233" name="Google Shape;233;p22"/>
          <p:cNvSpPr txBox="1"/>
          <p:nvPr/>
        </p:nvSpPr>
        <p:spPr>
          <a:xfrm>
            <a:off x="2352888" y="1772488"/>
            <a:ext cx="68847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600" b="1" i="0" u="none" strike="noStrike" cap="none">
                <a:solidFill>
                  <a:srgbClr val="9F2241"/>
                </a:solidFill>
                <a:latin typeface="Source Sans Pro"/>
                <a:ea typeface="Source Sans Pro"/>
                <a:cs typeface="Source Sans Pro"/>
                <a:sym typeface="Source Sans Pro"/>
              </a:rPr>
              <a:t>Identifiquemos… </a:t>
            </a:r>
            <a:endParaRPr b="1" i="0" u="none" strike="noStrike" cap="none">
              <a:solidFill>
                <a:srgbClr val="9F2241"/>
              </a:solidFill>
              <a:latin typeface="Source Sans Pro"/>
              <a:ea typeface="Source Sans Pro"/>
              <a:cs typeface="Source Sans Pro"/>
              <a:sym typeface="Source Sans Pro"/>
            </a:endParaRPr>
          </a:p>
        </p:txBody>
      </p:sp>
      <p:sp>
        <p:nvSpPr>
          <p:cNvPr id="234" name="Google Shape;234;p22"/>
          <p:cNvSpPr txBox="1"/>
          <p:nvPr/>
        </p:nvSpPr>
        <p:spPr>
          <a:xfrm>
            <a:off x="2525697" y="2845952"/>
            <a:ext cx="6539100" cy="31173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4800"/>
              <a:buFont typeface="Arial"/>
              <a:buNone/>
            </a:pPr>
            <a:r>
              <a:rPr lang="es-ES" sz="4800" b="1" i="0" u="none" strike="noStrike" cap="none">
                <a:solidFill>
                  <a:srgbClr val="BC955C"/>
                </a:solidFill>
                <a:latin typeface="Source Sans Pro"/>
                <a:ea typeface="Source Sans Pro"/>
                <a:cs typeface="Source Sans Pro"/>
                <a:sym typeface="Source Sans Pro"/>
              </a:rPr>
              <a:t>¿Qué es el acoso sexual?</a:t>
            </a:r>
            <a:endParaRPr sz="4267" b="1" i="0" u="none" strike="noStrike" cap="none">
              <a:solidFill>
                <a:srgbClr val="BC955C"/>
              </a:solidFill>
              <a:latin typeface="Source Sans Pro"/>
              <a:ea typeface="Source Sans Pro"/>
              <a:cs typeface="Source Sans Pro"/>
              <a:sym typeface="Source Sans Pro"/>
            </a:endParaRPr>
          </a:p>
        </p:txBody>
      </p:sp>
      <p:cxnSp>
        <p:nvCxnSpPr>
          <p:cNvPr id="235" name="Google Shape;235;p22"/>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236" name="Google Shape;236;p22"/>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237" name="Google Shape;237;p22"/>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238" name="Google Shape;238;p22"/>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cxnSp>
        <p:nvCxnSpPr>
          <p:cNvPr id="243" name="Google Shape;243;p23"/>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244" name="Google Shape;244;p23"/>
          <p:cNvSpPr txBox="1"/>
          <p:nvPr/>
        </p:nvSpPr>
        <p:spPr>
          <a:xfrm>
            <a:off x="762471" y="1118811"/>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dirty="0">
                <a:solidFill>
                  <a:srgbClr val="9F2241"/>
                </a:solidFill>
                <a:latin typeface="Source Sans Pro"/>
                <a:ea typeface="Source Sans Pro"/>
                <a:cs typeface="Source Sans Pro"/>
                <a:sym typeface="Source Sans Pro"/>
              </a:rPr>
              <a:t>El acoso sexual en el ámbito laboral </a:t>
            </a:r>
            <a:endParaRPr sz="1400" b="1" i="0" u="none" strike="noStrike" cap="none" dirty="0">
              <a:solidFill>
                <a:srgbClr val="9F2241"/>
              </a:solidFill>
              <a:latin typeface="Source Sans Pro"/>
              <a:ea typeface="Source Sans Pro"/>
              <a:cs typeface="Source Sans Pro"/>
              <a:sym typeface="Source Sans Pro"/>
            </a:endParaRPr>
          </a:p>
        </p:txBody>
      </p:sp>
      <p:cxnSp>
        <p:nvCxnSpPr>
          <p:cNvPr id="245" name="Google Shape;245;p23"/>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246" name="Google Shape;246;p23"/>
          <p:cNvPicPr preferRelativeResize="0"/>
          <p:nvPr/>
        </p:nvPicPr>
        <p:blipFill rotWithShape="1">
          <a:blip r:embed="rId5">
            <a:alphaModFix/>
          </a:blip>
          <a:srcRect/>
          <a:stretch/>
        </p:blipFill>
        <p:spPr>
          <a:xfrm>
            <a:off x="130629" y="79695"/>
            <a:ext cx="2374917" cy="807570"/>
          </a:xfrm>
          <a:prstGeom prst="rect">
            <a:avLst/>
          </a:prstGeom>
          <a:noFill/>
          <a:ln>
            <a:noFill/>
          </a:ln>
        </p:spPr>
      </p:pic>
      <p:sp>
        <p:nvSpPr>
          <p:cNvPr id="247" name="Google Shape;247;p23"/>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249" name="Google Shape;249;p23">
            <a:hlinkClick r:id="rId6"/>
          </p:cNvPr>
          <p:cNvSpPr/>
          <p:nvPr/>
        </p:nvSpPr>
        <p:spPr>
          <a:xfrm>
            <a:off x="5676549" y="4486104"/>
            <a:ext cx="806245" cy="792568"/>
          </a:xfrm>
          <a:custGeom>
            <a:avLst/>
            <a:gdLst/>
            <a:ahLst/>
            <a:cxnLst/>
            <a:rect l="l" t="t" r="r" b="b"/>
            <a:pathLst>
              <a:path w="120000" h="120000" extrusionOk="0">
                <a:moveTo>
                  <a:pt x="0" y="0"/>
                </a:moveTo>
                <a:lnTo>
                  <a:pt x="120000" y="0"/>
                </a:lnTo>
                <a:lnTo>
                  <a:pt x="120000" y="120000"/>
                </a:lnTo>
                <a:lnTo>
                  <a:pt x="0" y="120000"/>
                </a:lnTo>
                <a:close/>
                <a:moveTo>
                  <a:pt x="104237" y="60000"/>
                </a:moveTo>
                <a:lnTo>
                  <a:pt x="15763" y="15000"/>
                </a:lnTo>
                <a:lnTo>
                  <a:pt x="15763" y="105000"/>
                </a:lnTo>
                <a:close/>
              </a:path>
              <a:path w="120000" h="120000" fill="darken" extrusionOk="0">
                <a:moveTo>
                  <a:pt x="104237" y="60000"/>
                </a:moveTo>
                <a:lnTo>
                  <a:pt x="15763" y="15000"/>
                </a:lnTo>
                <a:lnTo>
                  <a:pt x="15763" y="105000"/>
                </a:lnTo>
                <a:close/>
              </a:path>
              <a:path w="120000" h="120000" fill="none" extrusionOk="0">
                <a:moveTo>
                  <a:pt x="104237" y="60000"/>
                </a:moveTo>
                <a:lnTo>
                  <a:pt x="15763" y="105000"/>
                </a:lnTo>
                <a:lnTo>
                  <a:pt x="15763"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p23"/>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2" name="unidadUno_baja.mp4" descr="unidadUno_baja.mp4">
            <a:hlinkClick r:id="" action="ppaction://media"/>
            <a:extLst>
              <a:ext uri="{FF2B5EF4-FFF2-40B4-BE49-F238E27FC236}">
                <a16:creationId xmlns:a16="http://schemas.microsoft.com/office/drawing/2014/main" id="{ED42BB72-E64F-1A7C-7DCB-0A38EF1CF4E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65683" y="1883948"/>
            <a:ext cx="7643878" cy="429968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cxnSp>
        <p:nvCxnSpPr>
          <p:cNvPr id="255" name="Google Shape;255;p28"/>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cxnSp>
        <p:nvCxnSpPr>
          <p:cNvPr id="256" name="Google Shape;256;p28"/>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257" name="Google Shape;257;p28"/>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258" name="Google Shape;258;p28"/>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259" name="Google Shape;259;p28"/>
          <p:cNvSpPr txBox="1"/>
          <p:nvPr/>
        </p:nvSpPr>
        <p:spPr>
          <a:xfrm>
            <a:off x="928283" y="3041767"/>
            <a:ext cx="10584641" cy="2425662"/>
          </a:xfrm>
          <a:prstGeom prst="rect">
            <a:avLst/>
          </a:prstGeom>
          <a:noFill/>
          <a:ln>
            <a:noFill/>
          </a:ln>
        </p:spPr>
        <p:txBody>
          <a:bodyPr spcFirstLastPara="1" wrap="square" lIns="121900" tIns="121900" rIns="121900" bIns="1219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s-ES" sz="2000" b="0" i="0" u="none" strike="noStrike" cap="none">
                <a:solidFill>
                  <a:srgbClr val="9D989A"/>
                </a:solidFill>
                <a:latin typeface="Source Sans Pro"/>
                <a:ea typeface="Source Sans Pro"/>
                <a:cs typeface="Source Sans Pro"/>
                <a:sym typeface="Source Sans Pro"/>
              </a:rPr>
              <a:t>“A quien </a:t>
            </a:r>
            <a:r>
              <a:rPr lang="es-ES" sz="2000" b="0" i="0" u="none" strike="noStrike" cap="none">
                <a:solidFill>
                  <a:srgbClr val="006600"/>
                </a:solidFill>
                <a:latin typeface="Source Sans Pro"/>
                <a:ea typeface="Source Sans Pro"/>
                <a:cs typeface="Source Sans Pro"/>
                <a:sym typeface="Source Sans Pro"/>
              </a:rPr>
              <a:t>solicite favores sexuales para sí o para una tercera persona o realice una conducta de naturaleza sexual indeseable para quien la recibe</a:t>
            </a:r>
            <a:r>
              <a:rPr lang="es-ES" sz="2000" b="0" i="0" u="none" strike="noStrike" cap="none">
                <a:solidFill>
                  <a:srgbClr val="9D989A"/>
                </a:solidFill>
                <a:latin typeface="Source Sans Pro"/>
                <a:ea typeface="Source Sans Pro"/>
                <a:cs typeface="Source Sans Pro"/>
                <a:sym typeface="Source Sans Pro"/>
              </a:rPr>
              <a:t>, que le cause un </a:t>
            </a:r>
            <a:r>
              <a:rPr lang="es-ES" sz="2000" b="0" i="0" u="none" strike="noStrike" cap="none">
                <a:solidFill>
                  <a:srgbClr val="006600"/>
                </a:solidFill>
                <a:latin typeface="Source Sans Pro"/>
                <a:ea typeface="Source Sans Pro"/>
                <a:cs typeface="Source Sans Pro"/>
                <a:sym typeface="Source Sans Pro"/>
              </a:rPr>
              <a:t>daño o sufrimiento psicoemocional que lesione su dignidad </a:t>
            </a:r>
            <a:r>
              <a:rPr lang="es-ES" sz="2000" b="0" i="0" u="none" strike="noStrike" cap="none">
                <a:solidFill>
                  <a:srgbClr val="9D989A"/>
                </a:solidFill>
                <a:latin typeface="Source Sans Pro"/>
                <a:ea typeface="Source Sans Pro"/>
                <a:cs typeface="Source Sans Pro"/>
                <a:sym typeface="Source Sans Pro"/>
              </a:rPr>
              <a:t>[…]Cuando además </a:t>
            </a:r>
            <a:r>
              <a:rPr lang="es-ES" sz="2000" b="0" i="0" u="none" strike="noStrike" cap="none">
                <a:solidFill>
                  <a:srgbClr val="006600"/>
                </a:solidFill>
                <a:latin typeface="Source Sans Pro"/>
                <a:ea typeface="Source Sans Pro"/>
                <a:cs typeface="Source Sans Pro"/>
                <a:sym typeface="Source Sans Pro"/>
              </a:rPr>
              <a:t>exista relación jerárquica</a:t>
            </a:r>
            <a:r>
              <a:rPr lang="es-ES" sz="2000" b="0" i="0" u="none" strike="noStrike" cap="none">
                <a:solidFill>
                  <a:srgbClr val="9D989A"/>
                </a:solidFill>
                <a:latin typeface="Source Sans Pro"/>
                <a:ea typeface="Source Sans Pro"/>
                <a:cs typeface="Source Sans Pro"/>
                <a:sym typeface="Source Sans Pro"/>
              </a:rPr>
              <a:t> derivada de relaciones laborales, docentes, domésticas o de cualquier clase que implique subordinación entre la persona agresora y la víctima, la pena se incrementará una tercera parte […]” </a:t>
            </a:r>
            <a:endParaRPr sz="20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000"/>
              <a:buFont typeface="Arial"/>
              <a:buNone/>
            </a:pPr>
            <a:endParaRPr sz="20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000"/>
              <a:buFont typeface="Arial"/>
              <a:buNone/>
            </a:pPr>
            <a:r>
              <a:rPr lang="es-ES" sz="2000" i="0" u="none" strike="noStrike" cap="none">
                <a:solidFill>
                  <a:srgbClr val="BC955C"/>
                </a:solidFill>
                <a:latin typeface="Source Sans Pro"/>
                <a:ea typeface="Source Sans Pro"/>
                <a:cs typeface="Source Sans Pro"/>
                <a:sym typeface="Source Sans Pro"/>
              </a:rPr>
              <a:t>(Art. 179 C</a:t>
            </a:r>
            <a:r>
              <a:rPr lang="es-ES" sz="2000">
                <a:solidFill>
                  <a:srgbClr val="BC955C"/>
                </a:solidFill>
                <a:latin typeface="Source Sans Pro"/>
                <a:ea typeface="Source Sans Pro"/>
                <a:cs typeface="Source Sans Pro"/>
                <a:sym typeface="Source Sans Pro"/>
              </a:rPr>
              <a:t>ódigo </a:t>
            </a:r>
            <a:r>
              <a:rPr lang="es-ES" sz="2000" i="0" u="none" strike="noStrike" cap="none">
                <a:solidFill>
                  <a:srgbClr val="BC955C"/>
                </a:solidFill>
                <a:latin typeface="Source Sans Pro"/>
                <a:ea typeface="Source Sans Pro"/>
                <a:cs typeface="Source Sans Pro"/>
                <a:sym typeface="Source Sans Pro"/>
              </a:rPr>
              <a:t>Penal del Dis</a:t>
            </a:r>
            <a:r>
              <a:rPr lang="es-ES" sz="2000">
                <a:solidFill>
                  <a:srgbClr val="BC955C"/>
                </a:solidFill>
                <a:latin typeface="Source Sans Pro"/>
                <a:ea typeface="Source Sans Pro"/>
                <a:cs typeface="Source Sans Pro"/>
                <a:sym typeface="Source Sans Pro"/>
              </a:rPr>
              <a:t>trito </a:t>
            </a:r>
            <a:r>
              <a:rPr lang="es-ES" sz="2000" i="0" u="none" strike="noStrike" cap="none">
                <a:solidFill>
                  <a:srgbClr val="BC955C"/>
                </a:solidFill>
                <a:latin typeface="Source Sans Pro"/>
                <a:ea typeface="Source Sans Pro"/>
                <a:cs typeface="Source Sans Pro"/>
                <a:sym typeface="Source Sans Pro"/>
              </a:rPr>
              <a:t>Federal)</a:t>
            </a:r>
            <a:endParaRPr sz="2000" i="0" u="none" strike="noStrike" cap="none">
              <a:solidFill>
                <a:srgbClr val="BC955C"/>
              </a:solidFill>
              <a:latin typeface="Source Sans Pro"/>
              <a:ea typeface="Source Sans Pro"/>
              <a:cs typeface="Source Sans Pro"/>
              <a:sym typeface="Source Sans Pro"/>
            </a:endParaRPr>
          </a:p>
        </p:txBody>
      </p:sp>
      <p:sp>
        <p:nvSpPr>
          <p:cNvPr id="260" name="Google Shape;260;p28"/>
          <p:cNvSpPr txBox="1"/>
          <p:nvPr/>
        </p:nvSpPr>
        <p:spPr>
          <a:xfrm>
            <a:off x="771264" y="1544988"/>
            <a:ext cx="10634399" cy="603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9F2241"/>
                </a:solidFill>
                <a:latin typeface="Source Sans Pro"/>
                <a:ea typeface="Source Sans Pro"/>
                <a:cs typeface="Source Sans Pro"/>
                <a:sym typeface="Source Sans Pro"/>
              </a:rPr>
              <a:t>Código Penal del Distrito Federal</a:t>
            </a:r>
            <a:endParaRPr sz="1400" b="0" i="0" u="none" strike="noStrike" cap="none">
              <a:solidFill>
                <a:srgbClr val="9F224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800000"/>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9F2241"/>
                </a:solidFill>
                <a:latin typeface="Source Sans Pro"/>
                <a:ea typeface="Source Sans Pro"/>
                <a:cs typeface="Source Sans Pro"/>
                <a:sym typeface="Source Sans Pro"/>
              </a:rPr>
              <a:t>Acoso sexual</a:t>
            </a:r>
            <a:endParaRPr sz="1400" b="1" i="0" u="none" strike="noStrike" cap="none">
              <a:solidFill>
                <a:srgbClr val="9F2241"/>
              </a:solidFill>
              <a:latin typeface="Source Sans Pro"/>
              <a:ea typeface="Source Sans Pro"/>
              <a:cs typeface="Source Sans Pro"/>
              <a:sym typeface="Source Sans Pro"/>
            </a:endParaRPr>
          </a:p>
        </p:txBody>
      </p:sp>
      <p:sp>
        <p:nvSpPr>
          <p:cNvPr id="261" name="Google Shape;261;p28"/>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591172" y="3245270"/>
            <a:ext cx="10515600" cy="647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D253D"/>
              </a:buClr>
              <a:buSzPts val="3600"/>
              <a:buFont typeface="Calibri"/>
              <a:buNone/>
            </a:pPr>
            <a:r>
              <a:rPr lang="es-ES" sz="3600" b="1">
                <a:solidFill>
                  <a:srgbClr val="8D253D"/>
                </a:solidFill>
                <a:latin typeface="Source Sans Pro"/>
                <a:ea typeface="Source Sans Pro"/>
                <a:cs typeface="Source Sans Pro"/>
                <a:sym typeface="Source Sans Pro"/>
              </a:rPr>
              <a:t>¡Bienvenidas y bienvenidos! </a:t>
            </a:r>
            <a:endParaRPr sz="3600" b="1">
              <a:solidFill>
                <a:srgbClr val="8D253D"/>
              </a:solidFill>
              <a:latin typeface="Source Sans Pro"/>
              <a:ea typeface="Source Sans Pro"/>
              <a:cs typeface="Source Sans Pro"/>
              <a:sym typeface="Source Sans Pro"/>
            </a:endParaRPr>
          </a:p>
        </p:txBody>
      </p:sp>
      <p:cxnSp>
        <p:nvCxnSpPr>
          <p:cNvPr id="92" name="Google Shape;92;p2"/>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93" name="Google Shape;93;p2"/>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94" name="Google Shape;94;p2"/>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95" name="Google Shape;95;p2"/>
          <p:cNvSpPr txBox="1"/>
          <p:nvPr/>
        </p:nvSpPr>
        <p:spPr>
          <a:xfrm>
            <a:off x="5155128" y="222628"/>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 </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cxnSp>
        <p:nvCxnSpPr>
          <p:cNvPr id="266" name="Google Shape;266;p29"/>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cxnSp>
        <p:nvCxnSpPr>
          <p:cNvPr id="267" name="Google Shape;267;p29"/>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268" name="Google Shape;268;p29"/>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269" name="Google Shape;269;p29"/>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270" name="Google Shape;270;p29" descr="En el 77% de las denuncias presentadas en 2019, las víctimas fueron mujeres (210 casos), el 6% fueron hombres (16 casos) y en el 18% de los casos no se señaló el sexo (48 casos). En el 52% de los casos (143) no se especificó la edad de la víctima, pero en los que sí, la mayoría se encontraban en un rango de edad de 25 y 34 años."/>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1" name="Google Shape;271;p29"/>
          <p:cNvPicPr preferRelativeResize="0"/>
          <p:nvPr/>
        </p:nvPicPr>
        <p:blipFill rotWithShape="1">
          <a:blip r:embed="rId4">
            <a:alphaModFix/>
          </a:blip>
          <a:srcRect l="23562" t="12919" r="23378" b="15441"/>
          <a:stretch/>
        </p:blipFill>
        <p:spPr>
          <a:xfrm>
            <a:off x="2505546" y="1159335"/>
            <a:ext cx="6770338" cy="5036859"/>
          </a:xfrm>
          <a:prstGeom prst="rect">
            <a:avLst/>
          </a:prstGeom>
          <a:noFill/>
          <a:ln>
            <a:noFill/>
          </a:ln>
        </p:spPr>
      </p:pic>
      <p:sp>
        <p:nvSpPr>
          <p:cNvPr id="272" name="Google Shape;272;p29"/>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7" name="Google Shape;277;p25"/>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cxnSp>
        <p:nvCxnSpPr>
          <p:cNvPr id="278" name="Google Shape;278;p25"/>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279" name="Google Shape;279;p25"/>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280" name="Google Shape;280;p25"/>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grpSp>
        <p:nvGrpSpPr>
          <p:cNvPr id="281" name="Google Shape;281;p25"/>
          <p:cNvGrpSpPr/>
          <p:nvPr/>
        </p:nvGrpSpPr>
        <p:grpSpPr>
          <a:xfrm>
            <a:off x="1552074" y="1340551"/>
            <a:ext cx="8683696" cy="4258960"/>
            <a:chOff x="0" y="2016"/>
            <a:chExt cx="8683696" cy="4258960"/>
          </a:xfrm>
        </p:grpSpPr>
        <p:sp>
          <p:nvSpPr>
            <p:cNvPr id="282" name="Google Shape;282;p25"/>
            <p:cNvSpPr/>
            <p:nvPr/>
          </p:nvSpPr>
          <p:spPr>
            <a:xfrm>
              <a:off x="0" y="3766611"/>
              <a:ext cx="8683696" cy="494365"/>
            </a:xfrm>
            <a:prstGeom prst="rect">
              <a:avLst/>
            </a:prstGeom>
            <a:solidFill>
              <a:schemeClr val="lt1"/>
            </a:solidFill>
            <a:ln w="12700" cap="flat" cmpd="sng">
              <a:solidFill>
                <a:srgbClr val="E6AD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283" name="Google Shape;283;p25"/>
            <p:cNvSpPr txBox="1"/>
            <p:nvPr/>
          </p:nvSpPr>
          <p:spPr>
            <a:xfrm>
              <a:off x="0" y="3766611"/>
              <a:ext cx="8683696" cy="494365"/>
            </a:xfrm>
            <a:prstGeom prst="rect">
              <a:avLst/>
            </a:prstGeom>
            <a:noFill/>
            <a:ln w="9525" cap="flat" cmpd="sng">
              <a:solidFill>
                <a:srgbClr val="BC955C"/>
              </a:solidFill>
              <a:prstDash val="solid"/>
              <a:round/>
              <a:headEnd type="none" w="sm" len="sm"/>
              <a:tailEnd type="none" w="sm" len="sm"/>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rgbClr val="6F7271"/>
                  </a:solidFill>
                  <a:latin typeface="Source Sans Pro"/>
                  <a:ea typeface="Source Sans Pro"/>
                  <a:cs typeface="Source Sans Pro"/>
                  <a:sym typeface="Source Sans Pro"/>
                </a:rPr>
                <a:t>Da lugar a situaciones de intimidación a la víctima </a:t>
              </a:r>
              <a:endParaRPr sz="1800" b="1" i="0" u="none" strike="noStrike" cap="none">
                <a:solidFill>
                  <a:srgbClr val="6F7271"/>
                </a:solidFill>
                <a:latin typeface="Source Sans Pro"/>
                <a:ea typeface="Source Sans Pro"/>
                <a:cs typeface="Source Sans Pro"/>
                <a:sym typeface="Source Sans Pro"/>
              </a:endParaRPr>
            </a:p>
          </p:txBody>
        </p:sp>
        <p:sp>
          <p:nvSpPr>
            <p:cNvPr id="284" name="Google Shape;284;p25"/>
            <p:cNvSpPr/>
            <p:nvPr/>
          </p:nvSpPr>
          <p:spPr>
            <a:xfrm rot="10800000">
              <a:off x="0" y="3013692"/>
              <a:ext cx="8683696" cy="760334"/>
            </a:xfrm>
            <a:prstGeom prst="upArrowCallout">
              <a:avLst>
                <a:gd name="adj1" fmla="val 25000"/>
                <a:gd name="adj2" fmla="val 25000"/>
                <a:gd name="adj3" fmla="val 25000"/>
                <a:gd name="adj4" fmla="val 64977"/>
              </a:avLst>
            </a:prstGeom>
            <a:solidFill>
              <a:schemeClr val="lt1"/>
            </a:solidFill>
            <a:ln w="12700" cap="flat" cmpd="sng">
              <a:solidFill>
                <a:srgbClr val="E6AD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285" name="Google Shape;285;p25"/>
            <p:cNvSpPr txBox="1"/>
            <p:nvPr/>
          </p:nvSpPr>
          <p:spPr>
            <a:xfrm>
              <a:off x="0" y="3013692"/>
              <a:ext cx="8683696" cy="494042"/>
            </a:xfrm>
            <a:prstGeom prst="rect">
              <a:avLst/>
            </a:prstGeom>
            <a:noFill/>
            <a:ln w="9525" cap="flat" cmpd="sng">
              <a:solidFill>
                <a:srgbClr val="BC955C"/>
              </a:solidFill>
              <a:prstDash val="solid"/>
              <a:round/>
              <a:headEnd type="none" w="sm" len="sm"/>
              <a:tailEnd type="none" w="sm" len="sm"/>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rgbClr val="6F7271"/>
                  </a:solidFill>
                  <a:latin typeface="Source Sans Pro"/>
                  <a:ea typeface="Source Sans Pro"/>
                  <a:cs typeface="Source Sans Pro"/>
                  <a:sym typeface="Source Sans Pro"/>
                </a:rPr>
                <a:t>Conducta de naturaleza sexual que resulta humillante para la dignidad de la persona</a:t>
              </a:r>
              <a:endParaRPr sz="1800" b="1" i="0" u="none" strike="noStrike" cap="none">
                <a:solidFill>
                  <a:srgbClr val="6F7271"/>
                </a:solidFill>
                <a:latin typeface="Source Sans Pro"/>
                <a:ea typeface="Source Sans Pro"/>
                <a:cs typeface="Source Sans Pro"/>
                <a:sym typeface="Source Sans Pro"/>
              </a:endParaRPr>
            </a:p>
          </p:txBody>
        </p:sp>
        <p:sp>
          <p:nvSpPr>
            <p:cNvPr id="286" name="Google Shape;286;p25"/>
            <p:cNvSpPr/>
            <p:nvPr/>
          </p:nvSpPr>
          <p:spPr>
            <a:xfrm rot="10800000">
              <a:off x="0" y="2260773"/>
              <a:ext cx="8683696" cy="760334"/>
            </a:xfrm>
            <a:prstGeom prst="upArrowCallout">
              <a:avLst>
                <a:gd name="adj1" fmla="val 25000"/>
                <a:gd name="adj2" fmla="val 25000"/>
                <a:gd name="adj3" fmla="val 25000"/>
                <a:gd name="adj4" fmla="val 64977"/>
              </a:avLst>
            </a:prstGeom>
            <a:solidFill>
              <a:schemeClr val="lt1"/>
            </a:solidFill>
            <a:ln w="12700" cap="flat" cmpd="sng">
              <a:solidFill>
                <a:srgbClr val="E6AD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287" name="Google Shape;287;p25"/>
            <p:cNvSpPr txBox="1"/>
            <p:nvPr/>
          </p:nvSpPr>
          <p:spPr>
            <a:xfrm>
              <a:off x="0" y="2260773"/>
              <a:ext cx="8683696" cy="494042"/>
            </a:xfrm>
            <a:prstGeom prst="rect">
              <a:avLst/>
            </a:prstGeom>
            <a:noFill/>
            <a:ln w="9525" cap="flat" cmpd="sng">
              <a:solidFill>
                <a:srgbClr val="BC955C"/>
              </a:solidFill>
              <a:prstDash val="solid"/>
              <a:round/>
              <a:headEnd type="none" w="sm" len="sm"/>
              <a:tailEnd type="none" w="sm" len="sm"/>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rgbClr val="6F7271"/>
                  </a:solidFill>
                  <a:latin typeface="Source Sans Pro"/>
                  <a:ea typeface="Source Sans Pro"/>
                  <a:cs typeface="Source Sans Pro"/>
                  <a:sym typeface="Source Sans Pro"/>
                </a:rPr>
                <a:t>Infiere negativamente en el rendimiento laboral y escola</a:t>
              </a:r>
              <a:r>
                <a:rPr lang="es-ES" sz="1800" b="1">
                  <a:solidFill>
                    <a:srgbClr val="6F7271"/>
                  </a:solidFill>
                  <a:latin typeface="Source Sans Pro"/>
                  <a:ea typeface="Source Sans Pro"/>
                  <a:cs typeface="Source Sans Pro"/>
                  <a:sym typeface="Source Sans Pro"/>
                </a:rPr>
                <a:t>r</a:t>
              </a:r>
              <a:endParaRPr sz="1800" b="1" i="0" u="none" strike="noStrike" cap="none">
                <a:solidFill>
                  <a:srgbClr val="6F7271"/>
                </a:solidFill>
                <a:latin typeface="Source Sans Pro"/>
                <a:ea typeface="Source Sans Pro"/>
                <a:cs typeface="Source Sans Pro"/>
                <a:sym typeface="Source Sans Pro"/>
              </a:endParaRPr>
            </a:p>
          </p:txBody>
        </p:sp>
        <p:sp>
          <p:nvSpPr>
            <p:cNvPr id="288" name="Google Shape;288;p25"/>
            <p:cNvSpPr/>
            <p:nvPr/>
          </p:nvSpPr>
          <p:spPr>
            <a:xfrm rot="10800000">
              <a:off x="0" y="1507854"/>
              <a:ext cx="8683696" cy="760334"/>
            </a:xfrm>
            <a:prstGeom prst="upArrowCallout">
              <a:avLst>
                <a:gd name="adj1" fmla="val 25000"/>
                <a:gd name="adj2" fmla="val 25000"/>
                <a:gd name="adj3" fmla="val 25000"/>
                <a:gd name="adj4" fmla="val 64977"/>
              </a:avLst>
            </a:prstGeom>
            <a:solidFill>
              <a:schemeClr val="lt1"/>
            </a:solidFill>
            <a:ln w="12700" cap="flat" cmpd="sng">
              <a:solidFill>
                <a:srgbClr val="E6AD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289" name="Google Shape;289;p25"/>
            <p:cNvSpPr txBox="1"/>
            <p:nvPr/>
          </p:nvSpPr>
          <p:spPr>
            <a:xfrm>
              <a:off x="0" y="1507854"/>
              <a:ext cx="8683696" cy="494042"/>
            </a:xfrm>
            <a:prstGeom prst="rect">
              <a:avLst/>
            </a:prstGeom>
            <a:noFill/>
            <a:ln w="9525" cap="flat" cmpd="sng">
              <a:solidFill>
                <a:srgbClr val="BC955C"/>
              </a:solidFill>
              <a:prstDash val="solid"/>
              <a:round/>
              <a:headEnd type="none" w="sm" len="sm"/>
              <a:tailEnd type="none" w="sm" len="sm"/>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rgbClr val="6F7271"/>
                  </a:solidFill>
                  <a:latin typeface="Source Sans Pro"/>
                  <a:ea typeface="Source Sans Pro"/>
                  <a:cs typeface="Source Sans Pro"/>
                  <a:sym typeface="Source Sans Pro"/>
                </a:rPr>
                <a:t>Conductas indeseables relacionadas con la sexualidad </a:t>
              </a:r>
              <a:endParaRPr sz="1400" b="0" i="0" u="none" strike="noStrike" cap="none">
                <a:solidFill>
                  <a:srgbClr val="6F7271"/>
                </a:solidFill>
                <a:latin typeface="Source Sans Pro"/>
                <a:ea typeface="Source Sans Pro"/>
                <a:cs typeface="Source Sans Pro"/>
                <a:sym typeface="Source Sans Pro"/>
              </a:endParaRPr>
            </a:p>
          </p:txBody>
        </p:sp>
        <p:sp>
          <p:nvSpPr>
            <p:cNvPr id="290" name="Google Shape;290;p25"/>
            <p:cNvSpPr/>
            <p:nvPr/>
          </p:nvSpPr>
          <p:spPr>
            <a:xfrm rot="10800000">
              <a:off x="0" y="754935"/>
              <a:ext cx="8683696" cy="760334"/>
            </a:xfrm>
            <a:prstGeom prst="upArrowCallout">
              <a:avLst>
                <a:gd name="adj1" fmla="val 25000"/>
                <a:gd name="adj2" fmla="val 25000"/>
                <a:gd name="adj3" fmla="val 25000"/>
                <a:gd name="adj4" fmla="val 64977"/>
              </a:avLst>
            </a:prstGeom>
            <a:solidFill>
              <a:schemeClr val="lt1"/>
            </a:solidFill>
            <a:ln w="12700" cap="flat" cmpd="sng">
              <a:solidFill>
                <a:srgbClr val="E6AD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291" name="Google Shape;291;p25"/>
            <p:cNvSpPr txBox="1"/>
            <p:nvPr/>
          </p:nvSpPr>
          <p:spPr>
            <a:xfrm>
              <a:off x="0" y="754935"/>
              <a:ext cx="8683696" cy="494042"/>
            </a:xfrm>
            <a:prstGeom prst="rect">
              <a:avLst/>
            </a:prstGeom>
            <a:noFill/>
            <a:ln w="9525" cap="flat" cmpd="sng">
              <a:solidFill>
                <a:srgbClr val="BC955C"/>
              </a:solidFill>
              <a:prstDash val="solid"/>
              <a:round/>
              <a:headEnd type="none" w="sm" len="sm"/>
              <a:tailEnd type="none" w="sm" len="sm"/>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rgbClr val="6F7271"/>
                  </a:solidFill>
                  <a:latin typeface="Source Sans Pro"/>
                  <a:ea typeface="Source Sans Pro"/>
                  <a:cs typeface="Source Sans Pro"/>
                  <a:sym typeface="Source Sans Pro"/>
                </a:rPr>
                <a:t>Acciones no recíprocas  </a:t>
              </a:r>
              <a:endParaRPr sz="1800" b="1" i="0" u="none" strike="noStrike" cap="none">
                <a:solidFill>
                  <a:srgbClr val="6F7271"/>
                </a:solidFill>
                <a:latin typeface="Source Sans Pro"/>
                <a:ea typeface="Source Sans Pro"/>
                <a:cs typeface="Source Sans Pro"/>
                <a:sym typeface="Source Sans Pro"/>
              </a:endParaRPr>
            </a:p>
          </p:txBody>
        </p:sp>
        <p:sp>
          <p:nvSpPr>
            <p:cNvPr id="292" name="Google Shape;292;p25"/>
            <p:cNvSpPr/>
            <p:nvPr/>
          </p:nvSpPr>
          <p:spPr>
            <a:xfrm rot="10800000">
              <a:off x="0" y="2016"/>
              <a:ext cx="8683696" cy="760334"/>
            </a:xfrm>
            <a:prstGeom prst="upArrowCallout">
              <a:avLst>
                <a:gd name="adj1" fmla="val 25000"/>
                <a:gd name="adj2" fmla="val 25000"/>
                <a:gd name="adj3" fmla="val 25000"/>
                <a:gd name="adj4" fmla="val 64977"/>
              </a:avLst>
            </a:prstGeom>
            <a:solidFill>
              <a:schemeClr val="lt1"/>
            </a:solidFill>
            <a:ln w="12700" cap="flat" cmpd="sng">
              <a:solidFill>
                <a:srgbClr val="E6AD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293" name="Google Shape;293;p25"/>
            <p:cNvSpPr txBox="1"/>
            <p:nvPr/>
          </p:nvSpPr>
          <p:spPr>
            <a:xfrm>
              <a:off x="0" y="2016"/>
              <a:ext cx="8683696" cy="494042"/>
            </a:xfrm>
            <a:prstGeom prst="rect">
              <a:avLst/>
            </a:prstGeom>
            <a:noFill/>
            <a:ln w="9525" cap="flat" cmpd="sng">
              <a:solidFill>
                <a:srgbClr val="BC955C"/>
              </a:solidFill>
              <a:prstDash val="solid"/>
              <a:round/>
              <a:headEnd type="none" w="sm" len="sm"/>
              <a:tailEnd type="none" w="sm" len="sm"/>
            </a:ln>
          </p:spPr>
          <p:txBody>
            <a:bodyPr spcFirstLastPara="1" wrap="square" lIns="227575" tIns="227575" rIns="227575" bIns="227575"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s-ES" sz="3200" b="1" i="0" u="none" strike="noStrike" cap="none">
                  <a:solidFill>
                    <a:srgbClr val="9F2241"/>
                  </a:solidFill>
                  <a:latin typeface="Source Sans Pro"/>
                  <a:ea typeface="Source Sans Pro"/>
                  <a:cs typeface="Source Sans Pro"/>
                  <a:sym typeface="Source Sans Pro"/>
                </a:rPr>
                <a:t>Acoso sexual </a:t>
              </a:r>
              <a:endParaRPr sz="3200" b="1" i="0" u="none" strike="noStrike" cap="none">
                <a:solidFill>
                  <a:srgbClr val="9F2241"/>
                </a:solidFill>
                <a:latin typeface="Source Sans Pro"/>
                <a:ea typeface="Source Sans Pro"/>
                <a:cs typeface="Source Sans Pro"/>
                <a:sym typeface="Source Sans Pro"/>
              </a:endParaRPr>
            </a:p>
          </p:txBody>
        </p:sp>
      </p:grpSp>
      <p:sp>
        <p:nvSpPr>
          <p:cNvPr id="294" name="Google Shape;294;p25"/>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cxnSp>
        <p:nvCxnSpPr>
          <p:cNvPr id="299" name="Google Shape;299;p26"/>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pic>
        <p:nvPicPr>
          <p:cNvPr id="300" name="Google Shape;300;p26"/>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301" name="Google Shape;301;p26"/>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302" name="Google Shape;302;p2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303" name="Google Shape;303;p26"/>
          <p:cNvPicPr preferRelativeResize="0"/>
          <p:nvPr/>
        </p:nvPicPr>
        <p:blipFill>
          <a:blip r:embed="rId4">
            <a:alphaModFix/>
          </a:blip>
          <a:stretch>
            <a:fillRect/>
          </a:stretch>
        </p:blipFill>
        <p:spPr>
          <a:xfrm>
            <a:off x="2241000" y="956975"/>
            <a:ext cx="7539275" cy="5825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cxnSp>
        <p:nvCxnSpPr>
          <p:cNvPr id="308" name="Google Shape;308;p30"/>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309" name="Google Shape;309;p30"/>
          <p:cNvSpPr txBox="1"/>
          <p:nvPr/>
        </p:nvSpPr>
        <p:spPr>
          <a:xfrm>
            <a:off x="762472" y="1084871"/>
            <a:ext cx="10634399" cy="603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9F2241"/>
                </a:solidFill>
                <a:latin typeface="Source Sans Pro"/>
                <a:ea typeface="Source Sans Pro"/>
                <a:cs typeface="Source Sans Pro"/>
                <a:sym typeface="Source Sans Pro"/>
              </a:rPr>
              <a:t>CONDUCTAS</a:t>
            </a:r>
            <a:r>
              <a:rPr lang="es-ES" sz="2400" b="1" i="0" u="none" strike="noStrike" cap="none">
                <a:solidFill>
                  <a:srgbClr val="9F2241"/>
                </a:solidFill>
                <a:latin typeface="Calibri"/>
                <a:ea typeface="Calibri"/>
                <a:cs typeface="Calibri"/>
                <a:sym typeface="Calibri"/>
              </a:rPr>
              <a:t> QUE SE CONFUNDEN CON EL ACOSO SEXUAL</a:t>
            </a:r>
            <a:endParaRPr sz="1200" b="1" i="0" u="none" strike="noStrike" cap="none">
              <a:solidFill>
                <a:srgbClr val="9F2241"/>
              </a:solidFill>
              <a:latin typeface="Calibri"/>
              <a:ea typeface="Calibri"/>
              <a:cs typeface="Calibri"/>
              <a:sym typeface="Calibri"/>
            </a:endParaRPr>
          </a:p>
        </p:txBody>
      </p:sp>
      <p:sp>
        <p:nvSpPr>
          <p:cNvPr id="310" name="Google Shape;310;p30"/>
          <p:cNvSpPr/>
          <p:nvPr/>
        </p:nvSpPr>
        <p:spPr>
          <a:xfrm>
            <a:off x="1675986" y="2030592"/>
            <a:ext cx="3002020" cy="660029"/>
          </a:xfrm>
          <a:prstGeom prst="rect">
            <a:avLst/>
          </a:prstGeom>
          <a:noFill/>
          <a:ln>
            <a:noFill/>
          </a:ln>
        </p:spPr>
        <p:txBody>
          <a:bodyPr spcFirstLastPara="1" wrap="square" lIns="81625" tIns="40800" rIns="81625" bIns="408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rgbClr val="BC955C"/>
                </a:solidFill>
                <a:latin typeface="Source Sans Pro"/>
                <a:ea typeface="Source Sans Pro"/>
                <a:cs typeface="Source Sans Pro"/>
                <a:sym typeface="Source Sans Pro"/>
              </a:rPr>
              <a:t>Coqueteo</a:t>
            </a:r>
            <a:r>
              <a:rPr lang="es-ES" sz="2800" b="1" i="0" u="none" strike="noStrike" cap="none">
                <a:solidFill>
                  <a:srgbClr val="BC955C"/>
                </a:solidFill>
                <a:latin typeface="Calibri"/>
                <a:ea typeface="Calibri"/>
                <a:cs typeface="Calibri"/>
                <a:sym typeface="Calibri"/>
              </a:rPr>
              <a:t> </a:t>
            </a:r>
            <a:endParaRPr sz="1400" b="0" i="0" u="none" strike="noStrike" cap="none">
              <a:solidFill>
                <a:srgbClr val="BC955C"/>
              </a:solidFill>
              <a:latin typeface="Arial"/>
              <a:ea typeface="Arial"/>
              <a:cs typeface="Arial"/>
              <a:sym typeface="Arial"/>
            </a:endParaRPr>
          </a:p>
        </p:txBody>
      </p:sp>
      <p:sp>
        <p:nvSpPr>
          <p:cNvPr id="311" name="Google Shape;311;p30"/>
          <p:cNvSpPr/>
          <p:nvPr/>
        </p:nvSpPr>
        <p:spPr>
          <a:xfrm>
            <a:off x="8527838" y="1882824"/>
            <a:ext cx="3002100" cy="660000"/>
          </a:xfrm>
          <a:prstGeom prst="rect">
            <a:avLst/>
          </a:prstGeom>
          <a:noFill/>
          <a:ln>
            <a:noFill/>
          </a:ln>
        </p:spPr>
        <p:txBody>
          <a:bodyPr spcFirstLastPara="1" wrap="square" lIns="81625" tIns="40800" rIns="81625" bIns="408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rgbClr val="BC955C"/>
                </a:solidFill>
                <a:latin typeface="Source Sans Pro"/>
                <a:ea typeface="Source Sans Pro"/>
                <a:cs typeface="Source Sans Pro"/>
                <a:sym typeface="Source Sans Pro"/>
              </a:rPr>
              <a:t>Acoso sexual </a:t>
            </a:r>
            <a:endParaRPr sz="1400" b="0" i="0" u="none" strike="noStrike" cap="none">
              <a:solidFill>
                <a:srgbClr val="BC955C"/>
              </a:solidFill>
              <a:latin typeface="Source Sans Pro"/>
              <a:ea typeface="Source Sans Pro"/>
              <a:cs typeface="Source Sans Pro"/>
              <a:sym typeface="Source Sans Pro"/>
            </a:endParaRPr>
          </a:p>
        </p:txBody>
      </p:sp>
      <p:sp>
        <p:nvSpPr>
          <p:cNvPr id="312" name="Google Shape;312;p30"/>
          <p:cNvSpPr/>
          <p:nvPr/>
        </p:nvSpPr>
        <p:spPr>
          <a:xfrm>
            <a:off x="911348" y="3158362"/>
            <a:ext cx="4704600" cy="1804800"/>
          </a:xfrm>
          <a:prstGeom prst="wedgeRoundRectCallout">
            <a:avLst>
              <a:gd name="adj1" fmla="val -19067"/>
              <a:gd name="adj2" fmla="val -62462"/>
              <a:gd name="adj3" fmla="val 16667"/>
            </a:avLst>
          </a:prstGeom>
          <a:solidFill>
            <a:schemeClr val="lt1"/>
          </a:solidFill>
          <a:ln w="12700" cap="flat" cmpd="sng">
            <a:solidFill>
              <a:srgbClr val="235B4E"/>
            </a:solidFill>
            <a:prstDash val="solid"/>
            <a:miter lim="800000"/>
            <a:headEnd type="none" w="sm" len="sm"/>
            <a:tailEnd type="none" w="sm" len="sm"/>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Source Sans Pro"/>
                <a:ea typeface="Source Sans Pro"/>
                <a:cs typeface="Source Sans Pro"/>
                <a:sym typeface="Source Sans Pro"/>
              </a:rPr>
              <a:t>Atracción física y afecto mutuo</a:t>
            </a:r>
            <a:endParaRPr sz="1400" b="0" i="0" u="none" strike="noStrike" cap="none">
              <a:solidFill>
                <a:srgbClr val="9D989A"/>
              </a:solidFill>
              <a:latin typeface="Source Sans Pro"/>
              <a:ea typeface="Source Sans Pro"/>
              <a:cs typeface="Source Sans Pro"/>
              <a:sym typeface="Source Sans Pro"/>
            </a:endParaRPr>
          </a:p>
          <a:p>
            <a:pPr marL="457189" marR="0" lvl="0" indent="-457189"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Source Sans Pro"/>
                <a:ea typeface="Source Sans Pro"/>
                <a:cs typeface="Source Sans Pro"/>
                <a:sym typeface="Source Sans Pro"/>
              </a:rPr>
              <a:t>Es un cumplido</a:t>
            </a:r>
            <a:endParaRPr sz="1400" b="0" i="0" u="none" strike="noStrike" cap="none">
              <a:solidFill>
                <a:srgbClr val="9D989A"/>
              </a:solidFill>
              <a:latin typeface="Source Sans Pro"/>
              <a:ea typeface="Source Sans Pro"/>
              <a:cs typeface="Source Sans Pro"/>
              <a:sym typeface="Source Sans Pro"/>
            </a:endParaRPr>
          </a:p>
          <a:p>
            <a:pPr marL="457189" marR="0" lvl="0" indent="-457189"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Source Sans Pro"/>
                <a:ea typeface="Source Sans Pro"/>
                <a:cs typeface="Source Sans Pro"/>
                <a:sym typeface="Source Sans Pro"/>
              </a:rPr>
              <a:t>Te hace sentir bien</a:t>
            </a:r>
            <a:endParaRPr sz="1400" b="0" i="0" u="none" strike="noStrike" cap="none">
              <a:solidFill>
                <a:srgbClr val="9D989A"/>
              </a:solidFill>
              <a:latin typeface="Source Sans Pro"/>
              <a:ea typeface="Source Sans Pro"/>
              <a:cs typeface="Source Sans Pro"/>
              <a:sym typeface="Source Sans Pro"/>
            </a:endParaRPr>
          </a:p>
          <a:p>
            <a:pPr marL="457189" marR="0" lvl="0" indent="-457189"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Source Sans Pro"/>
                <a:ea typeface="Source Sans Pro"/>
                <a:cs typeface="Source Sans Pro"/>
                <a:sym typeface="Source Sans Pro"/>
              </a:rPr>
              <a:t>Es bien recibido</a:t>
            </a:r>
            <a:endParaRPr sz="1400" b="0" i="0" u="none" strike="noStrike" cap="none">
              <a:solidFill>
                <a:srgbClr val="9D989A"/>
              </a:solidFill>
              <a:latin typeface="Source Sans Pro"/>
              <a:ea typeface="Source Sans Pro"/>
              <a:cs typeface="Source Sans Pro"/>
              <a:sym typeface="Source Sans Pro"/>
            </a:endParaRPr>
          </a:p>
          <a:p>
            <a:pPr marL="457189" marR="0" lvl="0" indent="-457189"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Source Sans Pro"/>
                <a:ea typeface="Source Sans Pro"/>
                <a:cs typeface="Source Sans Pro"/>
                <a:sym typeface="Source Sans Pro"/>
              </a:rPr>
              <a:t>Respeta la dignidad de la persona </a:t>
            </a:r>
            <a:endParaRPr sz="1400" b="0" i="0" u="none" strike="noStrike" cap="none">
              <a:solidFill>
                <a:srgbClr val="9D989A"/>
              </a:solidFill>
              <a:latin typeface="Source Sans Pro"/>
              <a:ea typeface="Source Sans Pro"/>
              <a:cs typeface="Source Sans Pro"/>
              <a:sym typeface="Source Sans Pro"/>
            </a:endParaRPr>
          </a:p>
        </p:txBody>
      </p:sp>
      <p:sp>
        <p:nvSpPr>
          <p:cNvPr id="313" name="Google Shape;313;p30"/>
          <p:cNvSpPr/>
          <p:nvPr/>
        </p:nvSpPr>
        <p:spPr>
          <a:xfrm>
            <a:off x="6768075" y="3032302"/>
            <a:ext cx="4704523" cy="2485742"/>
          </a:xfrm>
          <a:prstGeom prst="wedgeRoundRectCallout">
            <a:avLst>
              <a:gd name="adj1" fmla="val 14803"/>
              <a:gd name="adj2" fmla="val -64283"/>
              <a:gd name="adj3" fmla="val 16667"/>
            </a:avLst>
          </a:prstGeom>
          <a:solidFill>
            <a:schemeClr val="lt1"/>
          </a:solidFill>
          <a:ln w="12700" cap="flat" cmpd="sng">
            <a:solidFill>
              <a:srgbClr val="235B4E"/>
            </a:solidFill>
            <a:prstDash val="solid"/>
            <a:miter lim="800000"/>
            <a:headEnd type="none" w="sm" len="sm"/>
            <a:tailEnd type="none" w="sm" len="sm"/>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Calibri"/>
                <a:ea typeface="Calibri"/>
                <a:cs typeface="Calibri"/>
                <a:sym typeface="Calibri"/>
              </a:rPr>
              <a:t>La atracción no es recíproca</a:t>
            </a:r>
            <a:endParaRPr sz="1400" b="0" i="0" u="none" strike="noStrike" cap="none">
              <a:solidFill>
                <a:srgbClr val="9D989A"/>
              </a:solidFill>
              <a:latin typeface="Arial"/>
              <a:ea typeface="Arial"/>
              <a:cs typeface="Arial"/>
              <a:sym typeface="Arial"/>
            </a:endParaRPr>
          </a:p>
          <a:p>
            <a:pPr marL="342900" marR="0" lvl="0" indent="-342900"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Calibri"/>
                <a:ea typeface="Calibri"/>
                <a:cs typeface="Calibri"/>
                <a:sym typeface="Calibri"/>
              </a:rPr>
              <a:t>No es bien recibido </a:t>
            </a:r>
            <a:endParaRPr sz="1400" b="0" i="0" u="none" strike="noStrike" cap="none">
              <a:solidFill>
                <a:srgbClr val="9D989A"/>
              </a:solidFill>
              <a:latin typeface="Arial"/>
              <a:ea typeface="Arial"/>
              <a:cs typeface="Arial"/>
              <a:sym typeface="Arial"/>
            </a:endParaRPr>
          </a:p>
          <a:p>
            <a:pPr marL="342900" marR="0" lvl="0" indent="-342900"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Calibri"/>
                <a:ea typeface="Calibri"/>
                <a:cs typeface="Calibri"/>
                <a:sym typeface="Calibri"/>
              </a:rPr>
              <a:t>Te hace sentir mal </a:t>
            </a:r>
            <a:endParaRPr sz="1400" b="0" i="0" u="none" strike="noStrike" cap="none">
              <a:solidFill>
                <a:srgbClr val="9D989A"/>
              </a:solidFill>
              <a:latin typeface="Arial"/>
              <a:ea typeface="Arial"/>
              <a:cs typeface="Arial"/>
              <a:sym typeface="Arial"/>
            </a:endParaRPr>
          </a:p>
          <a:p>
            <a:pPr marL="342900" marR="0" lvl="0" indent="-342900"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Calibri"/>
                <a:ea typeface="Calibri"/>
                <a:cs typeface="Calibri"/>
                <a:sym typeface="Calibri"/>
              </a:rPr>
              <a:t>Es degradante</a:t>
            </a:r>
            <a:endParaRPr sz="1400" b="0" i="0" u="none" strike="noStrike" cap="none">
              <a:solidFill>
                <a:srgbClr val="9D989A"/>
              </a:solidFill>
              <a:latin typeface="Arial"/>
              <a:ea typeface="Arial"/>
              <a:cs typeface="Arial"/>
              <a:sym typeface="Arial"/>
            </a:endParaRPr>
          </a:p>
          <a:p>
            <a:pPr marL="342900" marR="0" lvl="0" indent="-342900"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Calibri"/>
                <a:ea typeface="Calibri"/>
                <a:cs typeface="Calibri"/>
                <a:sym typeface="Calibri"/>
              </a:rPr>
              <a:t>Daña a la persona</a:t>
            </a:r>
            <a:endParaRPr sz="1400" b="0" i="0" u="none" strike="noStrike" cap="none">
              <a:solidFill>
                <a:srgbClr val="9D989A"/>
              </a:solidFill>
              <a:latin typeface="Arial"/>
              <a:ea typeface="Arial"/>
              <a:cs typeface="Arial"/>
              <a:sym typeface="Arial"/>
            </a:endParaRPr>
          </a:p>
          <a:p>
            <a:pPr marL="342900" marR="0" lvl="0" indent="-342900" algn="l" rtl="0">
              <a:lnSpc>
                <a:spcPct val="100000"/>
              </a:lnSpc>
              <a:spcBef>
                <a:spcPts val="0"/>
              </a:spcBef>
              <a:spcAft>
                <a:spcPts val="0"/>
              </a:spcAft>
              <a:buClr>
                <a:srgbClr val="7F7F7F"/>
              </a:buClr>
              <a:buSzPts val="2000"/>
              <a:buFont typeface="Arial"/>
              <a:buChar char="•"/>
            </a:pPr>
            <a:r>
              <a:rPr lang="es-ES" sz="2000" b="0" i="0" u="none" strike="noStrike" cap="none">
                <a:solidFill>
                  <a:srgbClr val="9D989A"/>
                </a:solidFill>
                <a:latin typeface="Calibri"/>
                <a:ea typeface="Calibri"/>
                <a:cs typeface="Calibri"/>
                <a:sym typeface="Calibri"/>
              </a:rPr>
              <a:t>Lo determina una sola o varias personas</a:t>
            </a:r>
            <a:endParaRPr sz="1400" b="0" i="0" u="none" strike="noStrike" cap="none">
              <a:solidFill>
                <a:srgbClr val="9D989A"/>
              </a:solidFill>
              <a:latin typeface="Arial"/>
              <a:ea typeface="Arial"/>
              <a:cs typeface="Arial"/>
              <a:sym typeface="Arial"/>
            </a:endParaRPr>
          </a:p>
        </p:txBody>
      </p:sp>
      <p:sp>
        <p:nvSpPr>
          <p:cNvPr id="314" name="Google Shape;314;p30"/>
          <p:cNvSpPr txBox="1"/>
          <p:nvPr/>
        </p:nvSpPr>
        <p:spPr>
          <a:xfrm>
            <a:off x="5807968" y="3809378"/>
            <a:ext cx="768000" cy="50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es-ES" sz="2667" b="1" i="0" u="none" strike="noStrike" cap="none">
                <a:solidFill>
                  <a:srgbClr val="BC955C"/>
                </a:solidFill>
                <a:latin typeface="Calibri"/>
                <a:ea typeface="Calibri"/>
                <a:cs typeface="Calibri"/>
                <a:sym typeface="Calibri"/>
              </a:rPr>
              <a:t>v/s</a:t>
            </a:r>
            <a:endParaRPr sz="1400" b="0" i="0" u="none" strike="noStrike" cap="none">
              <a:solidFill>
                <a:srgbClr val="BC955C"/>
              </a:solidFill>
              <a:latin typeface="Arial"/>
              <a:ea typeface="Arial"/>
              <a:cs typeface="Arial"/>
              <a:sym typeface="Arial"/>
            </a:endParaRPr>
          </a:p>
        </p:txBody>
      </p:sp>
      <p:cxnSp>
        <p:nvCxnSpPr>
          <p:cNvPr id="315" name="Google Shape;315;p30"/>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316" name="Google Shape;316;p30"/>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317" name="Google Shape;317;p30"/>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318" name="Google Shape;318;p30"/>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
        <p:nvSpPr>
          <p:cNvPr id="319" name="Google Shape;319;p30">
            <a:hlinkClick r:id="rId4"/>
          </p:cNvPr>
          <p:cNvSpPr/>
          <p:nvPr/>
        </p:nvSpPr>
        <p:spPr>
          <a:xfrm>
            <a:off x="5685424" y="5141279"/>
            <a:ext cx="806100" cy="792600"/>
          </a:xfrm>
          <a:custGeom>
            <a:avLst/>
            <a:gdLst/>
            <a:ahLst/>
            <a:cxnLst/>
            <a:rect l="l" t="t" r="r" b="b"/>
            <a:pathLst>
              <a:path w="120000" h="120000" extrusionOk="0">
                <a:moveTo>
                  <a:pt x="0" y="0"/>
                </a:moveTo>
                <a:lnTo>
                  <a:pt x="120000" y="0"/>
                </a:lnTo>
                <a:lnTo>
                  <a:pt x="120000" y="120000"/>
                </a:lnTo>
                <a:lnTo>
                  <a:pt x="0" y="120000"/>
                </a:lnTo>
                <a:close/>
                <a:moveTo>
                  <a:pt x="104237" y="60000"/>
                </a:moveTo>
                <a:lnTo>
                  <a:pt x="15763" y="15000"/>
                </a:lnTo>
                <a:lnTo>
                  <a:pt x="15763" y="105000"/>
                </a:lnTo>
                <a:close/>
              </a:path>
              <a:path w="120000" h="120000" fill="darken" extrusionOk="0">
                <a:moveTo>
                  <a:pt x="104237" y="60000"/>
                </a:moveTo>
                <a:lnTo>
                  <a:pt x="15763" y="15000"/>
                </a:lnTo>
                <a:lnTo>
                  <a:pt x="15763" y="105000"/>
                </a:lnTo>
                <a:close/>
              </a:path>
              <a:path w="120000" h="120000" fill="none" extrusionOk="0">
                <a:moveTo>
                  <a:pt x="104237" y="60000"/>
                </a:moveTo>
                <a:lnTo>
                  <a:pt x="15763" y="105000"/>
                </a:lnTo>
                <a:lnTo>
                  <a:pt x="15763"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cxnSp>
        <p:nvCxnSpPr>
          <p:cNvPr id="324" name="Google Shape;324;p31"/>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325" name="Google Shape;325;p31"/>
          <p:cNvSpPr txBox="1"/>
          <p:nvPr/>
        </p:nvSpPr>
        <p:spPr>
          <a:xfrm>
            <a:off x="997681" y="1175195"/>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ES" sz="2200" b="1" i="0" u="none" strike="noStrike" cap="none">
                <a:solidFill>
                  <a:srgbClr val="9F2241"/>
                </a:solidFill>
                <a:latin typeface="Source Sans Pro"/>
                <a:ea typeface="Source Sans Pro"/>
                <a:cs typeface="Source Sans Pro"/>
                <a:sym typeface="Source Sans Pro"/>
              </a:rPr>
              <a:t>Para prevenir y combatir el acoso sexual es necesario saber qué conductas pueden ser consideradas como tal. Éstas pueden ser de distintos tipos:</a:t>
            </a:r>
            <a:endParaRPr sz="2200" b="1" i="0" u="none" strike="noStrike" cap="none">
              <a:solidFill>
                <a:srgbClr val="9F2241"/>
              </a:solidFill>
              <a:latin typeface="Source Sans Pro"/>
              <a:ea typeface="Source Sans Pro"/>
              <a:cs typeface="Source Sans Pro"/>
              <a:sym typeface="Source Sans Pro"/>
            </a:endParaRPr>
          </a:p>
        </p:txBody>
      </p:sp>
      <p:cxnSp>
        <p:nvCxnSpPr>
          <p:cNvPr id="326" name="Google Shape;326;p31"/>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327" name="Google Shape;327;p31"/>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328" name="Google Shape;328;p31"/>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grpSp>
        <p:nvGrpSpPr>
          <p:cNvPr id="329" name="Google Shape;329;p31"/>
          <p:cNvGrpSpPr/>
          <p:nvPr/>
        </p:nvGrpSpPr>
        <p:grpSpPr>
          <a:xfrm>
            <a:off x="1319475" y="2116587"/>
            <a:ext cx="9418968" cy="4076037"/>
            <a:chOff x="56069" y="291086"/>
            <a:chExt cx="9261522" cy="4061011"/>
          </a:xfrm>
        </p:grpSpPr>
        <p:sp>
          <p:nvSpPr>
            <p:cNvPr id="330" name="Google Shape;330;p31"/>
            <p:cNvSpPr/>
            <p:nvPr/>
          </p:nvSpPr>
          <p:spPr>
            <a:xfrm rot="-5400000">
              <a:off x="-1588359" y="2374843"/>
              <a:ext cx="3621683" cy="3328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31" name="Google Shape;331;p31"/>
            <p:cNvSpPr txBox="1"/>
            <p:nvPr/>
          </p:nvSpPr>
          <p:spPr>
            <a:xfrm rot="-5400000">
              <a:off x="-1588359" y="2374843"/>
              <a:ext cx="3621683" cy="332824"/>
            </a:xfrm>
            <a:prstGeom prst="rect">
              <a:avLst/>
            </a:prstGeom>
            <a:noFill/>
            <a:ln>
              <a:noFill/>
            </a:ln>
          </p:spPr>
          <p:txBody>
            <a:bodyPr spcFirstLastPara="1" wrap="square" lIns="0" tIns="0" rIns="293525" bIns="0" anchor="t" anchorCtr="0">
              <a:noAutofit/>
            </a:bodyPr>
            <a:lstStyle/>
            <a:p>
              <a:pPr marL="0" marR="0" lvl="0" indent="0" algn="r" rtl="0">
                <a:lnSpc>
                  <a:spcPct val="90000"/>
                </a:lnSpc>
                <a:spcBef>
                  <a:spcPts val="0"/>
                </a:spcBef>
                <a:spcAft>
                  <a:spcPts val="0"/>
                </a:spcAft>
                <a:buClr>
                  <a:srgbClr val="000000"/>
                </a:buClr>
                <a:buSzPts val="2300"/>
                <a:buFont typeface="Arial"/>
                <a:buNone/>
              </a:pPr>
              <a:r>
                <a:rPr lang="es-ES" sz="2300" b="1" i="0" u="none" strike="noStrike" cap="none">
                  <a:solidFill>
                    <a:srgbClr val="6F7271"/>
                  </a:solidFill>
                  <a:latin typeface="Source Sans Pro"/>
                  <a:ea typeface="Source Sans Pro"/>
                  <a:cs typeface="Source Sans Pro"/>
                  <a:sym typeface="Source Sans Pro"/>
                </a:rPr>
                <a:t>VERBALES</a:t>
              </a:r>
              <a:endParaRPr sz="2300" b="1" i="0" u="none" strike="noStrike" cap="none">
                <a:solidFill>
                  <a:srgbClr val="6F7271"/>
                </a:solidFill>
                <a:latin typeface="Source Sans Pro"/>
                <a:ea typeface="Source Sans Pro"/>
                <a:cs typeface="Source Sans Pro"/>
                <a:sym typeface="Source Sans Pro"/>
              </a:endParaRPr>
            </a:p>
          </p:txBody>
        </p:sp>
        <p:sp>
          <p:nvSpPr>
            <p:cNvPr id="332" name="Google Shape;332;p31"/>
            <p:cNvSpPr/>
            <p:nvPr/>
          </p:nvSpPr>
          <p:spPr>
            <a:xfrm>
              <a:off x="388894" y="730414"/>
              <a:ext cx="1657819" cy="3621683"/>
            </a:xfrm>
            <a:prstGeom prst="rect">
              <a:avLst/>
            </a:prstGeom>
            <a:solidFill>
              <a:srgbClr val="CC99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33" name="Google Shape;333;p31"/>
            <p:cNvSpPr txBox="1"/>
            <p:nvPr/>
          </p:nvSpPr>
          <p:spPr>
            <a:xfrm>
              <a:off x="388894" y="730414"/>
              <a:ext cx="1657819" cy="3621683"/>
            </a:xfrm>
            <a:prstGeom prst="rect">
              <a:avLst/>
            </a:prstGeom>
            <a:solidFill>
              <a:srgbClr val="BF9000"/>
            </a:solidFill>
            <a:ln>
              <a:noFill/>
            </a:ln>
          </p:spPr>
          <p:txBody>
            <a:bodyPr spcFirstLastPara="1" wrap="square" lIns="85325" tIns="293525" rIns="85325" bIns="85325" anchor="t" anchorCtr="0">
              <a:noAutofit/>
            </a:bodyPr>
            <a:lstStyle/>
            <a:p>
              <a:pPr marL="0" marR="0" lvl="1" indent="0" algn="just" rtl="0">
                <a:lnSpc>
                  <a:spcPct val="90000"/>
                </a:lnSpc>
                <a:spcBef>
                  <a:spcPts val="0"/>
                </a:spcBef>
                <a:spcAft>
                  <a:spcPts val="0"/>
                </a:spcAft>
                <a:buClr>
                  <a:srgbClr val="000000"/>
                </a:buClr>
                <a:buSzPts val="1200"/>
                <a:buFont typeface="Arial"/>
                <a:buNone/>
              </a:pPr>
              <a:r>
                <a:rPr lang="es-ES" sz="1200" i="0" u="none" strike="noStrike" cap="none">
                  <a:solidFill>
                    <a:schemeClr val="lt1"/>
                  </a:solidFill>
                  <a:latin typeface="Source Sans Pro"/>
                  <a:ea typeface="Source Sans Pro"/>
                  <a:cs typeface="Source Sans Pro"/>
                  <a:sym typeface="Source Sans Pro"/>
                </a:rPr>
                <a:t>Comentarios o bromas sugestivas, invitaciones no deseadas para tener relaciones sexuales o persistentes peticiones para salir a citas; preguntas intrusivas acerca del cuerpo o la vida privada de otra persona, insultos o burlas de naturaleza sexual, llamadas de teléfono ofensivas de connotación sexual.</a:t>
              </a:r>
              <a:endParaRPr sz="1200" i="0" u="none" strike="noStrike" cap="none">
                <a:solidFill>
                  <a:schemeClr val="lt1"/>
                </a:solidFill>
                <a:latin typeface="Source Sans Pro"/>
                <a:ea typeface="Source Sans Pro"/>
                <a:cs typeface="Source Sans Pro"/>
                <a:sym typeface="Source Sans Pro"/>
              </a:endParaRPr>
            </a:p>
          </p:txBody>
        </p:sp>
        <p:sp>
          <p:nvSpPr>
            <p:cNvPr id="334" name="Google Shape;334;p31"/>
            <p:cNvSpPr/>
            <p:nvPr/>
          </p:nvSpPr>
          <p:spPr>
            <a:xfrm>
              <a:off x="56069" y="291086"/>
              <a:ext cx="665649" cy="665649"/>
            </a:xfrm>
            <a:prstGeom prst="rect">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35" name="Google Shape;335;p31"/>
            <p:cNvSpPr/>
            <p:nvPr/>
          </p:nvSpPr>
          <p:spPr>
            <a:xfrm rot="-5400000">
              <a:off x="835266" y="2374843"/>
              <a:ext cx="3621683" cy="3328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36" name="Google Shape;336;p31"/>
            <p:cNvSpPr txBox="1"/>
            <p:nvPr/>
          </p:nvSpPr>
          <p:spPr>
            <a:xfrm rot="-5400000">
              <a:off x="835266" y="2374843"/>
              <a:ext cx="3621683" cy="332824"/>
            </a:xfrm>
            <a:prstGeom prst="rect">
              <a:avLst/>
            </a:prstGeom>
            <a:noFill/>
            <a:ln>
              <a:noFill/>
            </a:ln>
          </p:spPr>
          <p:txBody>
            <a:bodyPr spcFirstLastPara="1" wrap="square" lIns="0" tIns="0" rIns="293525" bIns="0" anchor="t" anchorCtr="0">
              <a:noAutofit/>
            </a:bodyPr>
            <a:lstStyle/>
            <a:p>
              <a:pPr marL="0" marR="0" lvl="0" indent="0" algn="r" rtl="0">
                <a:lnSpc>
                  <a:spcPct val="90000"/>
                </a:lnSpc>
                <a:spcBef>
                  <a:spcPts val="0"/>
                </a:spcBef>
                <a:spcAft>
                  <a:spcPts val="0"/>
                </a:spcAft>
                <a:buClr>
                  <a:srgbClr val="000000"/>
                </a:buClr>
                <a:buSzPts val="2300"/>
                <a:buFont typeface="Arial"/>
                <a:buNone/>
              </a:pPr>
              <a:r>
                <a:rPr lang="es-ES" sz="2300" b="1" i="0" u="none" strike="noStrike" cap="none">
                  <a:solidFill>
                    <a:srgbClr val="6F7271"/>
                  </a:solidFill>
                  <a:latin typeface="Source Sans Pro"/>
                  <a:ea typeface="Source Sans Pro"/>
                  <a:cs typeface="Source Sans Pro"/>
                  <a:sym typeface="Source Sans Pro"/>
                </a:rPr>
                <a:t>FÍSICAS</a:t>
              </a:r>
              <a:endParaRPr sz="2300" b="1" i="0" u="none" strike="noStrike" cap="none">
                <a:solidFill>
                  <a:srgbClr val="6F7271"/>
                </a:solidFill>
                <a:latin typeface="Source Sans Pro"/>
                <a:ea typeface="Source Sans Pro"/>
                <a:cs typeface="Source Sans Pro"/>
                <a:sym typeface="Source Sans Pro"/>
              </a:endParaRPr>
            </a:p>
          </p:txBody>
        </p:sp>
        <p:sp>
          <p:nvSpPr>
            <p:cNvPr id="337" name="Google Shape;337;p31"/>
            <p:cNvSpPr/>
            <p:nvPr/>
          </p:nvSpPr>
          <p:spPr>
            <a:xfrm>
              <a:off x="2812520" y="730414"/>
              <a:ext cx="1657819" cy="3621683"/>
            </a:xfrm>
            <a:prstGeom prst="rect">
              <a:avLst/>
            </a:prstGeom>
            <a:solidFill>
              <a:srgbClr val="CC99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38" name="Google Shape;338;p31"/>
            <p:cNvSpPr txBox="1"/>
            <p:nvPr/>
          </p:nvSpPr>
          <p:spPr>
            <a:xfrm>
              <a:off x="2812520" y="730414"/>
              <a:ext cx="1657819" cy="3621683"/>
            </a:xfrm>
            <a:prstGeom prst="rect">
              <a:avLst/>
            </a:prstGeom>
            <a:solidFill>
              <a:srgbClr val="BF9000"/>
            </a:solidFill>
            <a:ln>
              <a:noFill/>
            </a:ln>
          </p:spPr>
          <p:txBody>
            <a:bodyPr spcFirstLastPara="1" wrap="square" lIns="85325" tIns="293525" rIns="85325" bIns="85325" anchor="t" anchorCtr="0">
              <a:noAutofit/>
            </a:bodyPr>
            <a:lstStyle/>
            <a:p>
              <a:pPr marL="0" marR="0" lvl="1" indent="0" algn="just" rtl="0">
                <a:lnSpc>
                  <a:spcPct val="90000"/>
                </a:lnSpc>
                <a:spcBef>
                  <a:spcPts val="0"/>
                </a:spcBef>
                <a:spcAft>
                  <a:spcPts val="0"/>
                </a:spcAft>
                <a:buClr>
                  <a:srgbClr val="000000"/>
                </a:buClr>
                <a:buSzPts val="1200"/>
                <a:buFont typeface="Arial"/>
                <a:buNone/>
              </a:pPr>
              <a:r>
                <a:rPr lang="es-ES" sz="1200" i="0" u="none" strike="noStrike" cap="none">
                  <a:solidFill>
                    <a:schemeClr val="lt1"/>
                  </a:solidFill>
                  <a:latin typeface="Source Sans Pro"/>
                  <a:ea typeface="Source Sans Pro"/>
                  <a:cs typeface="Source Sans Pro"/>
                  <a:sym typeface="Source Sans Pro"/>
                </a:rPr>
                <a:t>Acercamientos innecesarios, abrazos o besos indeseados.</a:t>
              </a:r>
              <a:endParaRPr sz="1200" i="0" u="none" strike="noStrike" cap="none">
                <a:solidFill>
                  <a:schemeClr val="lt1"/>
                </a:solidFill>
                <a:latin typeface="Source Sans Pro"/>
                <a:ea typeface="Source Sans Pro"/>
                <a:cs typeface="Source Sans Pro"/>
                <a:sym typeface="Source Sans Pro"/>
              </a:endParaRPr>
            </a:p>
          </p:txBody>
        </p:sp>
        <p:sp>
          <p:nvSpPr>
            <p:cNvPr id="339" name="Google Shape;339;p31"/>
            <p:cNvSpPr/>
            <p:nvPr/>
          </p:nvSpPr>
          <p:spPr>
            <a:xfrm>
              <a:off x="2479696" y="291086"/>
              <a:ext cx="665649" cy="665649"/>
            </a:xfrm>
            <a:prstGeom prst="rect">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40" name="Google Shape;340;p31"/>
            <p:cNvSpPr/>
            <p:nvPr/>
          </p:nvSpPr>
          <p:spPr>
            <a:xfrm rot="-5400000">
              <a:off x="3258892" y="2374843"/>
              <a:ext cx="3621683" cy="3328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41" name="Google Shape;341;p31"/>
            <p:cNvSpPr txBox="1"/>
            <p:nvPr/>
          </p:nvSpPr>
          <p:spPr>
            <a:xfrm rot="-5400000">
              <a:off x="3258892" y="2374843"/>
              <a:ext cx="3621683" cy="332824"/>
            </a:xfrm>
            <a:prstGeom prst="rect">
              <a:avLst/>
            </a:prstGeom>
            <a:noFill/>
            <a:ln>
              <a:noFill/>
            </a:ln>
          </p:spPr>
          <p:txBody>
            <a:bodyPr spcFirstLastPara="1" wrap="square" lIns="0" tIns="0" rIns="293525" bIns="0" anchor="t" anchorCtr="0">
              <a:noAutofit/>
            </a:bodyPr>
            <a:lstStyle/>
            <a:p>
              <a:pPr marL="0" marR="0" lvl="0" indent="0" algn="r" rtl="0">
                <a:lnSpc>
                  <a:spcPct val="90000"/>
                </a:lnSpc>
                <a:spcBef>
                  <a:spcPts val="0"/>
                </a:spcBef>
                <a:spcAft>
                  <a:spcPts val="0"/>
                </a:spcAft>
                <a:buClr>
                  <a:srgbClr val="000000"/>
                </a:buClr>
                <a:buSzPts val="2300"/>
                <a:buFont typeface="Arial"/>
                <a:buNone/>
              </a:pPr>
              <a:r>
                <a:rPr lang="es-ES" sz="2300" b="1" i="0" u="none" strike="noStrike" cap="none">
                  <a:solidFill>
                    <a:srgbClr val="6F7271"/>
                  </a:solidFill>
                  <a:latin typeface="Source Sans Pro"/>
                  <a:ea typeface="Source Sans Pro"/>
                  <a:cs typeface="Source Sans Pro"/>
                  <a:sym typeface="Source Sans Pro"/>
                </a:rPr>
                <a:t>NO VERBALES</a:t>
              </a:r>
              <a:endParaRPr sz="2300" b="1" i="0" u="none" strike="noStrike" cap="none">
                <a:solidFill>
                  <a:srgbClr val="6F7271"/>
                </a:solidFill>
                <a:latin typeface="Source Sans Pro"/>
                <a:ea typeface="Source Sans Pro"/>
                <a:cs typeface="Source Sans Pro"/>
                <a:sym typeface="Source Sans Pro"/>
              </a:endParaRPr>
            </a:p>
          </p:txBody>
        </p:sp>
        <p:sp>
          <p:nvSpPr>
            <p:cNvPr id="342" name="Google Shape;342;p31"/>
            <p:cNvSpPr/>
            <p:nvPr/>
          </p:nvSpPr>
          <p:spPr>
            <a:xfrm>
              <a:off x="5236146" y="730414"/>
              <a:ext cx="1657819" cy="3621683"/>
            </a:xfrm>
            <a:prstGeom prst="rect">
              <a:avLst/>
            </a:prstGeom>
            <a:solidFill>
              <a:srgbClr val="CC99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43" name="Google Shape;343;p31"/>
            <p:cNvSpPr txBox="1"/>
            <p:nvPr/>
          </p:nvSpPr>
          <p:spPr>
            <a:xfrm>
              <a:off x="5236145" y="730414"/>
              <a:ext cx="1753164" cy="3621683"/>
            </a:xfrm>
            <a:prstGeom prst="rect">
              <a:avLst/>
            </a:prstGeom>
            <a:solidFill>
              <a:srgbClr val="BF9000"/>
            </a:solidFill>
            <a:ln>
              <a:noFill/>
            </a:ln>
          </p:spPr>
          <p:txBody>
            <a:bodyPr spcFirstLastPara="1" wrap="square" lIns="78225" tIns="293525" rIns="78225" bIns="78225" anchor="t" anchorCtr="0">
              <a:noAutofit/>
            </a:bodyPr>
            <a:lstStyle/>
            <a:p>
              <a:pPr marL="0" marR="0" lvl="1" indent="0" algn="just" rtl="0">
                <a:lnSpc>
                  <a:spcPct val="90000"/>
                </a:lnSpc>
                <a:spcBef>
                  <a:spcPts val="0"/>
                </a:spcBef>
                <a:spcAft>
                  <a:spcPts val="0"/>
                </a:spcAft>
                <a:buClr>
                  <a:srgbClr val="000000"/>
                </a:buClr>
                <a:buSzPts val="1100"/>
                <a:buFont typeface="Arial"/>
                <a:buNone/>
              </a:pPr>
              <a:r>
                <a:rPr lang="es-ES" sz="1100" i="0" u="none" strike="noStrike" cap="none">
                  <a:solidFill>
                    <a:schemeClr val="lt1"/>
                  </a:solidFill>
                  <a:latin typeface="Source Sans Pro"/>
                  <a:ea typeface="Source Sans Pro"/>
                  <a:cs typeface="Source Sans Pro"/>
                  <a:sym typeface="Source Sans Pro"/>
                </a:rPr>
                <a:t>(Visuales o gestuales), miradas lascivas, silbidos, gestos de connotación sexual, presentación de escenas pornográficas o sexualmente explícitas mediante fotos, afiches, en carteles, revistas, calendarios; cartas o notas con exigencia de realizar actividades que no competen a sus labores o donde se expresen medidas disciplinarias o amenazas si no acepta las invitaciones o propuestas sexuales.</a:t>
              </a:r>
              <a:endParaRPr sz="1100" i="0" u="none" strike="noStrike" cap="none">
                <a:solidFill>
                  <a:schemeClr val="lt1"/>
                </a:solidFill>
                <a:latin typeface="Source Sans Pro"/>
                <a:ea typeface="Source Sans Pro"/>
                <a:cs typeface="Source Sans Pro"/>
                <a:sym typeface="Source Sans Pro"/>
              </a:endParaRPr>
            </a:p>
          </p:txBody>
        </p:sp>
        <p:sp>
          <p:nvSpPr>
            <p:cNvPr id="344" name="Google Shape;344;p31"/>
            <p:cNvSpPr/>
            <p:nvPr/>
          </p:nvSpPr>
          <p:spPr>
            <a:xfrm>
              <a:off x="4903322" y="291086"/>
              <a:ext cx="665649" cy="665649"/>
            </a:xfrm>
            <a:prstGeom prst="rect">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45" name="Google Shape;345;p31"/>
            <p:cNvSpPr/>
            <p:nvPr/>
          </p:nvSpPr>
          <p:spPr>
            <a:xfrm rot="-5400000">
              <a:off x="5682518" y="2374843"/>
              <a:ext cx="3621683" cy="3328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46" name="Google Shape;346;p31"/>
            <p:cNvSpPr txBox="1"/>
            <p:nvPr/>
          </p:nvSpPr>
          <p:spPr>
            <a:xfrm rot="-5400000">
              <a:off x="5682518" y="2374843"/>
              <a:ext cx="3621683" cy="332824"/>
            </a:xfrm>
            <a:prstGeom prst="rect">
              <a:avLst/>
            </a:prstGeom>
            <a:noFill/>
            <a:ln>
              <a:noFill/>
            </a:ln>
          </p:spPr>
          <p:txBody>
            <a:bodyPr spcFirstLastPara="1" wrap="square" lIns="0" tIns="0" rIns="293525" bIns="0" anchor="t" anchorCtr="0">
              <a:noAutofit/>
            </a:bodyPr>
            <a:lstStyle/>
            <a:p>
              <a:pPr marL="0" marR="0" lvl="0" indent="0" algn="r" rtl="0">
                <a:lnSpc>
                  <a:spcPct val="90000"/>
                </a:lnSpc>
                <a:spcBef>
                  <a:spcPts val="0"/>
                </a:spcBef>
                <a:spcAft>
                  <a:spcPts val="0"/>
                </a:spcAft>
                <a:buClr>
                  <a:srgbClr val="000000"/>
                </a:buClr>
                <a:buSzPts val="2300"/>
                <a:buFont typeface="Arial"/>
                <a:buNone/>
              </a:pPr>
              <a:r>
                <a:rPr lang="es-ES" sz="2300" b="1" i="0" u="none" strike="noStrike" cap="none">
                  <a:solidFill>
                    <a:srgbClr val="7F7F7F"/>
                  </a:solidFill>
                  <a:latin typeface="Source Sans Pro"/>
                  <a:ea typeface="Source Sans Pro"/>
                  <a:cs typeface="Source Sans Pro"/>
                  <a:sym typeface="Source Sans Pro"/>
                </a:rPr>
                <a:t>VIRTUALES</a:t>
              </a:r>
              <a:endParaRPr sz="2300" b="1" i="0" u="none" strike="noStrike" cap="none">
                <a:solidFill>
                  <a:srgbClr val="7F7F7F"/>
                </a:solidFill>
                <a:latin typeface="Source Sans Pro"/>
                <a:ea typeface="Source Sans Pro"/>
                <a:cs typeface="Source Sans Pro"/>
                <a:sym typeface="Source Sans Pro"/>
              </a:endParaRPr>
            </a:p>
          </p:txBody>
        </p:sp>
        <p:sp>
          <p:nvSpPr>
            <p:cNvPr id="347" name="Google Shape;347;p31"/>
            <p:cNvSpPr/>
            <p:nvPr/>
          </p:nvSpPr>
          <p:spPr>
            <a:xfrm>
              <a:off x="7659772" y="730414"/>
              <a:ext cx="1657819" cy="3621683"/>
            </a:xfrm>
            <a:prstGeom prst="rect">
              <a:avLst/>
            </a:prstGeom>
            <a:solidFill>
              <a:srgbClr val="CC99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48" name="Google Shape;348;p31"/>
            <p:cNvSpPr txBox="1"/>
            <p:nvPr/>
          </p:nvSpPr>
          <p:spPr>
            <a:xfrm>
              <a:off x="7659772" y="730414"/>
              <a:ext cx="1657819" cy="3621683"/>
            </a:xfrm>
            <a:prstGeom prst="rect">
              <a:avLst/>
            </a:prstGeom>
            <a:solidFill>
              <a:srgbClr val="BF9000"/>
            </a:solidFill>
            <a:ln>
              <a:noFill/>
            </a:ln>
          </p:spPr>
          <p:txBody>
            <a:bodyPr spcFirstLastPara="1" wrap="square" lIns="85325" tIns="293525" rIns="85325" bIns="85325" anchor="t" anchorCtr="0">
              <a:noAutofit/>
            </a:bodyPr>
            <a:lstStyle/>
            <a:p>
              <a:pPr marL="0" marR="0" lvl="1" indent="0" algn="just" rtl="0">
                <a:lnSpc>
                  <a:spcPct val="90000"/>
                </a:lnSpc>
                <a:spcBef>
                  <a:spcPts val="0"/>
                </a:spcBef>
                <a:spcAft>
                  <a:spcPts val="0"/>
                </a:spcAft>
                <a:buClr>
                  <a:srgbClr val="000000"/>
                </a:buClr>
                <a:buSzPts val="1200"/>
                <a:buFont typeface="Arial"/>
                <a:buNone/>
              </a:pPr>
              <a:r>
                <a:rPr lang="es-ES" sz="1200" i="0" u="none" strike="noStrike" cap="none">
                  <a:solidFill>
                    <a:schemeClr val="lt1"/>
                  </a:solidFill>
                  <a:latin typeface="Source Sans Pro"/>
                  <a:ea typeface="Source Sans Pro"/>
                  <a:cs typeface="Source Sans Pro"/>
                  <a:sym typeface="Source Sans Pro"/>
                </a:rPr>
                <a:t>Envío de mensajes por correo electrónico o de texto con imágenes o contenido sexual, imágenes de mujeres u hombres sin ropa en protectores de pantalla en la computadora, celular u otros artefactos electrónicos usados en el centro de trabajo.</a:t>
              </a:r>
              <a:endParaRPr sz="1200" i="0" u="none" strike="noStrike" cap="none">
                <a:solidFill>
                  <a:schemeClr val="lt1"/>
                </a:solidFill>
                <a:latin typeface="Source Sans Pro"/>
                <a:ea typeface="Source Sans Pro"/>
                <a:cs typeface="Source Sans Pro"/>
                <a:sym typeface="Source Sans Pro"/>
              </a:endParaRPr>
            </a:p>
          </p:txBody>
        </p:sp>
        <p:sp>
          <p:nvSpPr>
            <p:cNvPr id="349" name="Google Shape;349;p31"/>
            <p:cNvSpPr/>
            <p:nvPr/>
          </p:nvSpPr>
          <p:spPr>
            <a:xfrm>
              <a:off x="7326948" y="291086"/>
              <a:ext cx="665649" cy="665649"/>
            </a:xfrm>
            <a:prstGeom prst="rect">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grpSp>
      <p:sp>
        <p:nvSpPr>
          <p:cNvPr id="350" name="Google Shape;350;p31">
            <a:hlinkClick r:id="rId4"/>
          </p:cNvPr>
          <p:cNvSpPr/>
          <p:nvPr/>
        </p:nvSpPr>
        <p:spPr>
          <a:xfrm>
            <a:off x="1242252" y="2043694"/>
            <a:ext cx="856048" cy="752224"/>
          </a:xfrm>
          <a:prstGeom prst="roundRect">
            <a:avLst>
              <a:gd name="adj" fmla="val 16667"/>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1"/>
          <p:cNvSpPr/>
          <p:nvPr/>
        </p:nvSpPr>
        <p:spPr>
          <a:xfrm>
            <a:off x="6086395" y="2021764"/>
            <a:ext cx="1002433" cy="752224"/>
          </a:xfrm>
          <a:prstGeom prst="roundRect">
            <a:avLst>
              <a:gd name="adj" fmla="val 16667"/>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1"/>
          <p:cNvSpPr/>
          <p:nvPr/>
        </p:nvSpPr>
        <p:spPr>
          <a:xfrm>
            <a:off x="3682442" y="2092779"/>
            <a:ext cx="956169" cy="715728"/>
          </a:xfrm>
          <a:prstGeom prst="roundRect">
            <a:avLst>
              <a:gd name="adj" fmla="val 16667"/>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1"/>
          <p:cNvSpPr/>
          <p:nvPr/>
        </p:nvSpPr>
        <p:spPr>
          <a:xfrm>
            <a:off x="8612097" y="2064766"/>
            <a:ext cx="936485" cy="743741"/>
          </a:xfrm>
          <a:prstGeom prst="roundRect">
            <a:avLst>
              <a:gd name="adj" fmla="val 16667"/>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1"/>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cxnSp>
        <p:nvCxnSpPr>
          <p:cNvPr id="359" name="Google Shape;359;p27"/>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360" name="Google Shape;360;p27"/>
          <p:cNvSpPr txBox="1"/>
          <p:nvPr/>
        </p:nvSpPr>
        <p:spPr>
          <a:xfrm>
            <a:off x="3850450" y="1004563"/>
            <a:ext cx="37638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700" b="1" i="0" u="none" strike="noStrike" cap="none">
                <a:solidFill>
                  <a:srgbClr val="9F2241"/>
                </a:solidFill>
                <a:latin typeface="Calibri"/>
                <a:ea typeface="Calibri"/>
                <a:cs typeface="Calibri"/>
                <a:sym typeface="Calibri"/>
              </a:rPr>
              <a:t>Diferencia</a:t>
            </a:r>
            <a:endParaRPr sz="1500" b="1" i="0" u="none" strike="noStrike" cap="none">
              <a:solidFill>
                <a:srgbClr val="9F2241"/>
              </a:solidFill>
              <a:latin typeface="Calibri"/>
              <a:ea typeface="Calibri"/>
              <a:cs typeface="Calibri"/>
              <a:sym typeface="Calibri"/>
            </a:endParaRPr>
          </a:p>
        </p:txBody>
      </p:sp>
      <p:cxnSp>
        <p:nvCxnSpPr>
          <p:cNvPr id="361" name="Google Shape;361;p27"/>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362" name="Google Shape;362;p27"/>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363" name="Google Shape;363;p27"/>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pic>
        <p:nvPicPr>
          <p:cNvPr id="364" name="Google Shape;364;p27"/>
          <p:cNvPicPr preferRelativeResize="0"/>
          <p:nvPr/>
        </p:nvPicPr>
        <p:blipFill rotWithShape="1">
          <a:blip r:embed="rId4">
            <a:alphaModFix/>
          </a:blip>
          <a:srcRect l="15381" t="23980" r="26835" b="33925"/>
          <a:stretch/>
        </p:blipFill>
        <p:spPr>
          <a:xfrm>
            <a:off x="707287" y="1655450"/>
            <a:ext cx="10744776" cy="4402949"/>
          </a:xfrm>
          <a:prstGeom prst="rect">
            <a:avLst/>
          </a:prstGeom>
          <a:noFill/>
          <a:ln>
            <a:noFill/>
          </a:ln>
        </p:spPr>
      </p:pic>
      <p:sp>
        <p:nvSpPr>
          <p:cNvPr id="365" name="Google Shape;365;p27"/>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cxnSp>
        <p:nvCxnSpPr>
          <p:cNvPr id="370" name="Google Shape;370;p32"/>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371" name="Google Shape;371;p32"/>
          <p:cNvSpPr txBox="1"/>
          <p:nvPr/>
        </p:nvSpPr>
        <p:spPr>
          <a:xfrm>
            <a:off x="862089" y="1234042"/>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500" b="1" i="0" u="none" strike="noStrike" cap="none">
                <a:solidFill>
                  <a:srgbClr val="9F2241"/>
                </a:solidFill>
                <a:latin typeface="Source Sans Pro"/>
                <a:ea typeface="Source Sans Pro"/>
                <a:cs typeface="Source Sans Pro"/>
                <a:sym typeface="Source Sans Pro"/>
              </a:rPr>
              <a:t>C</a:t>
            </a:r>
            <a:r>
              <a:rPr lang="es-ES" sz="2500" b="1">
                <a:solidFill>
                  <a:srgbClr val="9F2241"/>
                </a:solidFill>
                <a:latin typeface="Source Sans Pro"/>
                <a:ea typeface="Source Sans Pro"/>
                <a:cs typeface="Source Sans Pro"/>
                <a:sym typeface="Source Sans Pro"/>
              </a:rPr>
              <a:t>ausas del acoso sexual </a:t>
            </a:r>
            <a:endParaRPr sz="1300" b="1" i="0" u="none" strike="noStrike" cap="none">
              <a:solidFill>
                <a:srgbClr val="9F2241"/>
              </a:solidFill>
              <a:latin typeface="Source Sans Pro"/>
              <a:ea typeface="Source Sans Pro"/>
              <a:cs typeface="Source Sans Pro"/>
              <a:sym typeface="Source Sans Pro"/>
            </a:endParaRPr>
          </a:p>
        </p:txBody>
      </p:sp>
      <p:cxnSp>
        <p:nvCxnSpPr>
          <p:cNvPr id="372" name="Google Shape;372;p32"/>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373" name="Google Shape;373;p32"/>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374" name="Google Shape;374;p32"/>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grpSp>
        <p:nvGrpSpPr>
          <p:cNvPr id="375" name="Google Shape;375;p32"/>
          <p:cNvGrpSpPr/>
          <p:nvPr/>
        </p:nvGrpSpPr>
        <p:grpSpPr>
          <a:xfrm>
            <a:off x="2187730" y="1820398"/>
            <a:ext cx="7514031" cy="4613059"/>
            <a:chOff x="2057101" y="0"/>
            <a:chExt cx="7514031" cy="4613059"/>
          </a:xfrm>
        </p:grpSpPr>
        <p:sp>
          <p:nvSpPr>
            <p:cNvPr id="376" name="Google Shape;376;p32"/>
            <p:cNvSpPr/>
            <p:nvPr/>
          </p:nvSpPr>
          <p:spPr>
            <a:xfrm>
              <a:off x="2057101" y="0"/>
              <a:ext cx="7380894" cy="4613059"/>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DDC9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77" name="Google Shape;377;p32"/>
            <p:cNvSpPr/>
            <p:nvPr/>
          </p:nvSpPr>
          <p:spPr>
            <a:xfrm>
              <a:off x="2784119" y="3430270"/>
              <a:ext cx="169760" cy="169760"/>
            </a:xfrm>
            <a:prstGeom prst="ellipse">
              <a:avLst/>
            </a:prstGeom>
            <a:solidFill>
              <a:srgbClr val="235B4E"/>
            </a:solidFill>
            <a:ln w="12700" cap="flat" cmpd="sng">
              <a:solidFill>
                <a:srgbClr val="235B4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78" name="Google Shape;378;p32"/>
            <p:cNvSpPr/>
            <p:nvPr/>
          </p:nvSpPr>
          <p:spPr>
            <a:xfrm>
              <a:off x="2592032" y="3515150"/>
              <a:ext cx="1568055" cy="109790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79" name="Google Shape;379;p32"/>
            <p:cNvSpPr txBox="1"/>
            <p:nvPr/>
          </p:nvSpPr>
          <p:spPr>
            <a:xfrm>
              <a:off x="2592032" y="3515150"/>
              <a:ext cx="1568055" cy="1097908"/>
            </a:xfrm>
            <a:prstGeom prst="rect">
              <a:avLst/>
            </a:prstGeom>
            <a:noFill/>
            <a:ln>
              <a:noFill/>
            </a:ln>
          </p:spPr>
          <p:txBody>
            <a:bodyPr spcFirstLastPara="1" wrap="square" lIns="8995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7F7F7F"/>
                </a:solidFill>
                <a:latin typeface="Source Sans Pro"/>
                <a:ea typeface="Source Sans Pro"/>
                <a:cs typeface="Source Sans Pro"/>
                <a:sym typeface="Source Sans Pro"/>
              </a:endParaRPr>
            </a:p>
            <a:p>
              <a:pPr marL="0" marR="0" lvl="0" indent="0" algn="l"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Discriminación</a:t>
              </a:r>
              <a:endParaRPr sz="1400" b="0" i="0" u="none" strike="noStrike" cap="none">
                <a:solidFill>
                  <a:srgbClr val="6F7271"/>
                </a:solidFill>
                <a:latin typeface="Source Sans Pro"/>
                <a:ea typeface="Source Sans Pro"/>
                <a:cs typeface="Source Sans Pro"/>
                <a:sym typeface="Source Sans Pro"/>
              </a:endParaRPr>
            </a:p>
          </p:txBody>
        </p:sp>
        <p:sp>
          <p:nvSpPr>
            <p:cNvPr id="380" name="Google Shape;380;p32"/>
            <p:cNvSpPr/>
            <p:nvPr/>
          </p:nvSpPr>
          <p:spPr>
            <a:xfrm>
              <a:off x="3703040" y="2547331"/>
              <a:ext cx="265712" cy="265712"/>
            </a:xfrm>
            <a:prstGeom prst="ellipse">
              <a:avLst/>
            </a:prstGeom>
            <a:solidFill>
              <a:srgbClr val="235B4E"/>
            </a:solidFill>
            <a:ln w="12700" cap="flat" cmpd="sng">
              <a:solidFill>
                <a:srgbClr val="235B4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81" name="Google Shape;381;p32"/>
            <p:cNvSpPr/>
            <p:nvPr/>
          </p:nvSpPr>
          <p:spPr>
            <a:xfrm>
              <a:off x="3835897" y="2680187"/>
              <a:ext cx="1225228" cy="19328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82" name="Google Shape;382;p32"/>
            <p:cNvSpPr txBox="1"/>
            <p:nvPr/>
          </p:nvSpPr>
          <p:spPr>
            <a:xfrm>
              <a:off x="3835897" y="2680187"/>
              <a:ext cx="1225228" cy="1932871"/>
            </a:xfrm>
            <a:prstGeom prst="rect">
              <a:avLst/>
            </a:prstGeom>
            <a:noFill/>
            <a:ln>
              <a:noFill/>
            </a:ln>
          </p:spPr>
          <p:txBody>
            <a:bodyPr spcFirstLastPara="1" wrap="square" lIns="140775" tIns="0" rIns="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s-ES" sz="1600" b="0" i="0" u="none" strike="noStrike" cap="none">
                  <a:solidFill>
                    <a:srgbClr val="6F7271"/>
                  </a:solidFill>
                  <a:latin typeface="Source Sans Pro"/>
                  <a:ea typeface="Source Sans Pro"/>
                  <a:cs typeface="Source Sans Pro"/>
                  <a:sym typeface="Source Sans Pro"/>
                </a:rPr>
                <a:t>Estereotipos de género en torno a la sexualidad</a:t>
              </a:r>
              <a:endParaRPr sz="1600" b="0" i="0" u="none" strike="noStrike" cap="none">
                <a:solidFill>
                  <a:srgbClr val="6F7271"/>
                </a:solidFill>
                <a:latin typeface="Source Sans Pro"/>
                <a:ea typeface="Source Sans Pro"/>
                <a:cs typeface="Source Sans Pro"/>
                <a:sym typeface="Source Sans Pro"/>
              </a:endParaRPr>
            </a:p>
          </p:txBody>
        </p:sp>
        <p:sp>
          <p:nvSpPr>
            <p:cNvPr id="383" name="Google Shape;383;p32"/>
            <p:cNvSpPr/>
            <p:nvPr/>
          </p:nvSpPr>
          <p:spPr>
            <a:xfrm>
              <a:off x="4883984" y="1843378"/>
              <a:ext cx="354282" cy="354282"/>
            </a:xfrm>
            <a:prstGeom prst="ellipse">
              <a:avLst/>
            </a:prstGeom>
            <a:solidFill>
              <a:srgbClr val="235B4E"/>
            </a:solidFill>
            <a:ln w="12700" cap="flat" cmpd="sng">
              <a:solidFill>
                <a:srgbClr val="235B4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84" name="Google Shape;384;p32"/>
            <p:cNvSpPr/>
            <p:nvPr/>
          </p:nvSpPr>
          <p:spPr>
            <a:xfrm>
              <a:off x="5061125" y="2020519"/>
              <a:ext cx="1424512" cy="25925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85" name="Google Shape;385;p32"/>
            <p:cNvSpPr txBox="1"/>
            <p:nvPr/>
          </p:nvSpPr>
          <p:spPr>
            <a:xfrm>
              <a:off x="5061125" y="2020519"/>
              <a:ext cx="1424512" cy="2592539"/>
            </a:xfrm>
            <a:prstGeom prst="rect">
              <a:avLst/>
            </a:prstGeom>
            <a:noFill/>
            <a:ln>
              <a:noFill/>
            </a:ln>
          </p:spPr>
          <p:txBody>
            <a:bodyPr spcFirstLastPara="1" wrap="square" lIns="187725"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Tolerancia institucional y falta de sanción </a:t>
              </a:r>
              <a:endParaRPr sz="1800" b="0" i="0" u="none" strike="noStrike" cap="none">
                <a:solidFill>
                  <a:srgbClr val="6F7271"/>
                </a:solidFill>
                <a:latin typeface="Source Sans Pro"/>
                <a:ea typeface="Source Sans Pro"/>
                <a:cs typeface="Source Sans Pro"/>
                <a:sym typeface="Source Sans Pro"/>
              </a:endParaRPr>
            </a:p>
          </p:txBody>
        </p:sp>
        <p:sp>
          <p:nvSpPr>
            <p:cNvPr id="386" name="Google Shape;386;p32"/>
            <p:cNvSpPr/>
            <p:nvPr/>
          </p:nvSpPr>
          <p:spPr>
            <a:xfrm>
              <a:off x="6256830" y="1293501"/>
              <a:ext cx="457615" cy="457615"/>
            </a:xfrm>
            <a:prstGeom prst="ellipse">
              <a:avLst/>
            </a:prstGeom>
            <a:solidFill>
              <a:srgbClr val="235B4E"/>
            </a:solidFill>
            <a:ln w="12700" cap="flat" cmpd="sng">
              <a:solidFill>
                <a:srgbClr val="235B4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87" name="Google Shape;387;p32"/>
            <p:cNvSpPr/>
            <p:nvPr/>
          </p:nvSpPr>
          <p:spPr>
            <a:xfrm>
              <a:off x="6485638" y="1522309"/>
              <a:ext cx="1476178" cy="309074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88" name="Google Shape;388;p32"/>
            <p:cNvSpPr txBox="1"/>
            <p:nvPr/>
          </p:nvSpPr>
          <p:spPr>
            <a:xfrm>
              <a:off x="6485638" y="1522309"/>
              <a:ext cx="1476178" cy="3090749"/>
            </a:xfrm>
            <a:prstGeom prst="rect">
              <a:avLst/>
            </a:prstGeom>
            <a:noFill/>
            <a:ln>
              <a:noFill/>
            </a:ln>
          </p:spPr>
          <p:txBody>
            <a:bodyPr spcFirstLastPara="1" wrap="square" lIns="242475"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Prejuicios, miedo, ignorancia y falta de actitud de denunciar</a:t>
              </a:r>
              <a:endParaRPr sz="1800" b="0" i="0" u="none" strike="noStrike" cap="none">
                <a:solidFill>
                  <a:srgbClr val="6F7271"/>
                </a:solidFill>
                <a:latin typeface="Source Sans Pro"/>
                <a:ea typeface="Source Sans Pro"/>
                <a:cs typeface="Source Sans Pro"/>
                <a:sym typeface="Source Sans Pro"/>
              </a:endParaRPr>
            </a:p>
          </p:txBody>
        </p:sp>
        <p:sp>
          <p:nvSpPr>
            <p:cNvPr id="389" name="Google Shape;389;p32"/>
            <p:cNvSpPr/>
            <p:nvPr/>
          </p:nvSpPr>
          <p:spPr>
            <a:xfrm>
              <a:off x="7670271" y="926302"/>
              <a:ext cx="583090" cy="583090"/>
            </a:xfrm>
            <a:prstGeom prst="ellipse">
              <a:avLst/>
            </a:prstGeom>
            <a:solidFill>
              <a:srgbClr val="235B4E"/>
            </a:solidFill>
            <a:ln w="12700" cap="flat" cmpd="sng">
              <a:solidFill>
                <a:srgbClr val="235B4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90" name="Google Shape;390;p32"/>
            <p:cNvSpPr/>
            <p:nvPr/>
          </p:nvSpPr>
          <p:spPr>
            <a:xfrm>
              <a:off x="7828680" y="1514266"/>
              <a:ext cx="1742452" cy="267926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91" name="Google Shape;391;p32"/>
            <p:cNvSpPr txBox="1"/>
            <p:nvPr/>
          </p:nvSpPr>
          <p:spPr>
            <a:xfrm>
              <a:off x="7828680" y="1514266"/>
              <a:ext cx="1742452" cy="2679263"/>
            </a:xfrm>
            <a:prstGeom prst="rect">
              <a:avLst/>
            </a:prstGeom>
            <a:noFill/>
            <a:ln>
              <a:noFill/>
            </a:ln>
          </p:spPr>
          <p:txBody>
            <a:bodyPr spcFirstLastPara="1" wrap="square" lIns="30895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Falta de mecanismos normativos institucionales de prevención, atención y sanción </a:t>
              </a:r>
              <a:endParaRPr sz="1800" b="0" i="0" u="none" strike="noStrike" cap="none">
                <a:solidFill>
                  <a:srgbClr val="6F7271"/>
                </a:solidFill>
                <a:latin typeface="Source Sans Pro"/>
                <a:ea typeface="Source Sans Pro"/>
                <a:cs typeface="Source Sans Pro"/>
                <a:sym typeface="Source Sans Pro"/>
              </a:endParaRPr>
            </a:p>
          </p:txBody>
        </p:sp>
      </p:grpSp>
      <p:sp>
        <p:nvSpPr>
          <p:cNvPr id="392" name="Google Shape;392;p32"/>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cxnSp>
        <p:nvCxnSpPr>
          <p:cNvPr id="397" name="Google Shape;397;p53"/>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398" name="Google Shape;398;p53"/>
          <p:cNvSpPr txBox="1"/>
          <p:nvPr/>
        </p:nvSpPr>
        <p:spPr>
          <a:xfrm>
            <a:off x="972764" y="1207144"/>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9F2241"/>
                </a:solidFill>
                <a:latin typeface="Source Sans Pro"/>
                <a:ea typeface="Source Sans Pro"/>
                <a:cs typeface="Source Sans Pro"/>
                <a:sym typeface="Source Sans Pro"/>
              </a:rPr>
              <a:t>C</a:t>
            </a:r>
            <a:r>
              <a:rPr lang="es-ES" sz="2400" b="1">
                <a:solidFill>
                  <a:srgbClr val="9F2241"/>
                </a:solidFill>
                <a:latin typeface="Source Sans Pro"/>
                <a:ea typeface="Source Sans Pro"/>
                <a:cs typeface="Source Sans Pro"/>
                <a:sym typeface="Source Sans Pro"/>
              </a:rPr>
              <a:t>onsecuencias del acoso sexual a nivel individual</a:t>
            </a:r>
            <a:endParaRPr sz="1200" b="1" i="0" u="none" strike="noStrike" cap="none">
              <a:solidFill>
                <a:srgbClr val="9F2241"/>
              </a:solidFill>
              <a:latin typeface="Source Sans Pro"/>
              <a:ea typeface="Source Sans Pro"/>
              <a:cs typeface="Source Sans Pro"/>
              <a:sym typeface="Source Sans Pro"/>
            </a:endParaRPr>
          </a:p>
        </p:txBody>
      </p:sp>
      <p:cxnSp>
        <p:nvCxnSpPr>
          <p:cNvPr id="399" name="Google Shape;399;p53"/>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400" name="Google Shape;400;p53"/>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401" name="Google Shape;401;p53"/>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grpSp>
        <p:nvGrpSpPr>
          <p:cNvPr id="402" name="Google Shape;402;p53"/>
          <p:cNvGrpSpPr/>
          <p:nvPr/>
        </p:nvGrpSpPr>
        <p:grpSpPr>
          <a:xfrm>
            <a:off x="2039143" y="2410569"/>
            <a:ext cx="8120856" cy="2842468"/>
            <a:chOff x="7143" y="885295"/>
            <a:chExt cx="8120856" cy="2842468"/>
          </a:xfrm>
        </p:grpSpPr>
        <p:sp>
          <p:nvSpPr>
            <p:cNvPr id="403" name="Google Shape;403;p53"/>
            <p:cNvSpPr/>
            <p:nvPr/>
          </p:nvSpPr>
          <p:spPr>
            <a:xfrm>
              <a:off x="7143" y="885295"/>
              <a:ext cx="2135187" cy="2842468"/>
            </a:xfrm>
            <a:prstGeom prst="roundRect">
              <a:avLst>
                <a:gd name="adj" fmla="val 10000"/>
              </a:avLst>
            </a:prstGeom>
            <a:solidFill>
              <a:schemeClr val="lt1"/>
            </a:solidFill>
            <a:ln w="28575" cap="flat" cmpd="sng">
              <a:solidFill>
                <a:srgbClr val="235B4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404" name="Google Shape;404;p53"/>
            <p:cNvSpPr txBox="1"/>
            <p:nvPr/>
          </p:nvSpPr>
          <p:spPr>
            <a:xfrm>
              <a:off x="69680" y="947832"/>
              <a:ext cx="2010113" cy="27173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rgbClr val="BC955C"/>
                  </a:solidFill>
                  <a:latin typeface="Source Sans Pro"/>
                  <a:ea typeface="Source Sans Pro"/>
                  <a:cs typeface="Source Sans Pro"/>
                  <a:sym typeface="Source Sans Pro"/>
                </a:rPr>
                <a:t>Psicológicas:</a:t>
              </a:r>
              <a:endParaRPr sz="1400" b="0" i="0" u="none" strike="noStrike" cap="none">
                <a:solidFill>
                  <a:srgbClr val="BC955C"/>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100"/>
                <a:buFont typeface="Arial"/>
                <a:buNone/>
              </a:pPr>
              <a:endParaRPr sz="1100" b="1" i="0" u="none" strike="noStrike" cap="none">
                <a:solidFill>
                  <a:srgbClr val="800000"/>
                </a:solidFill>
                <a:latin typeface="Source Sans Pro"/>
                <a:ea typeface="Source Sans Pro"/>
                <a:cs typeface="Source Sans Pro"/>
                <a:sym typeface="Source Sans Pro"/>
              </a:endParaRPr>
            </a:p>
            <a:p>
              <a:pPr marL="0" marR="0" lvl="0" indent="0" algn="ctr" rtl="0">
                <a:lnSpc>
                  <a:spcPct val="90000"/>
                </a:lnSpc>
                <a:spcBef>
                  <a:spcPts val="385"/>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Inseguridad</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Depresión</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Angustia</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Impotencia</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Temor</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Baja autoestima</a:t>
              </a:r>
              <a:endParaRPr sz="1400" b="0" i="0" u="none" strike="noStrike" cap="none">
                <a:solidFill>
                  <a:srgbClr val="6F7271"/>
                </a:solidFill>
                <a:latin typeface="Source Sans Pro"/>
                <a:ea typeface="Source Sans Pro"/>
                <a:cs typeface="Source Sans Pro"/>
                <a:sym typeface="Source Sans Pro"/>
              </a:endParaRPr>
            </a:p>
          </p:txBody>
        </p:sp>
        <p:sp>
          <p:nvSpPr>
            <p:cNvPr id="405" name="Google Shape;405;p53"/>
            <p:cNvSpPr/>
            <p:nvPr/>
          </p:nvSpPr>
          <p:spPr>
            <a:xfrm>
              <a:off x="2355850" y="2041766"/>
              <a:ext cx="452659" cy="529526"/>
            </a:xfrm>
            <a:prstGeom prst="rightArrow">
              <a:avLst>
                <a:gd name="adj1" fmla="val 60000"/>
                <a:gd name="adj2" fmla="val 50000"/>
              </a:avLst>
            </a:prstGeom>
            <a:solidFill>
              <a:srgbClr val="235B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406" name="Google Shape;406;p53"/>
            <p:cNvSpPr txBox="1"/>
            <p:nvPr/>
          </p:nvSpPr>
          <p:spPr>
            <a:xfrm>
              <a:off x="2355850" y="2147671"/>
              <a:ext cx="316861" cy="3177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200"/>
                <a:buFont typeface="Arial"/>
                <a:buNone/>
              </a:pPr>
              <a:endParaRPr sz="2200" b="0" i="0" u="none" strike="noStrike" cap="none">
                <a:solidFill>
                  <a:srgbClr val="7F7F7F"/>
                </a:solidFill>
                <a:latin typeface="Source Sans Pro"/>
                <a:ea typeface="Source Sans Pro"/>
                <a:cs typeface="Source Sans Pro"/>
                <a:sym typeface="Source Sans Pro"/>
              </a:endParaRPr>
            </a:p>
          </p:txBody>
        </p:sp>
        <p:sp>
          <p:nvSpPr>
            <p:cNvPr id="407" name="Google Shape;407;p53"/>
            <p:cNvSpPr/>
            <p:nvPr/>
          </p:nvSpPr>
          <p:spPr>
            <a:xfrm>
              <a:off x="2996406" y="885295"/>
              <a:ext cx="2135187" cy="2842468"/>
            </a:xfrm>
            <a:prstGeom prst="roundRect">
              <a:avLst>
                <a:gd name="adj" fmla="val 10000"/>
              </a:avLst>
            </a:prstGeom>
            <a:solidFill>
              <a:schemeClr val="lt1"/>
            </a:solidFill>
            <a:ln w="28575" cap="flat" cmpd="sng">
              <a:solidFill>
                <a:srgbClr val="9F224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408" name="Google Shape;408;p53"/>
            <p:cNvSpPr txBox="1"/>
            <p:nvPr/>
          </p:nvSpPr>
          <p:spPr>
            <a:xfrm>
              <a:off x="3058943" y="947832"/>
              <a:ext cx="2010113" cy="27173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rgbClr val="BC955C"/>
                  </a:solidFill>
                  <a:latin typeface="Source Sans Pro"/>
                  <a:ea typeface="Source Sans Pro"/>
                  <a:cs typeface="Source Sans Pro"/>
                  <a:sym typeface="Source Sans Pro"/>
                </a:rPr>
                <a:t>Fisiológicas:</a:t>
              </a:r>
              <a:endParaRPr sz="1400" b="0" i="0" u="none" strike="noStrike" cap="none">
                <a:solidFill>
                  <a:srgbClr val="BC955C"/>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600"/>
                <a:buFont typeface="Arial"/>
                <a:buNone/>
              </a:pPr>
              <a:endParaRPr sz="1600" b="1" i="0" u="none" strike="noStrike" cap="none">
                <a:solidFill>
                  <a:srgbClr val="800000"/>
                </a:solidFill>
                <a:latin typeface="Source Sans Pro"/>
                <a:ea typeface="Source Sans Pro"/>
                <a:cs typeface="Source Sans Pro"/>
                <a:sym typeface="Source Sans Pro"/>
              </a:endParaRPr>
            </a:p>
            <a:p>
              <a:pPr marL="0" marR="0" lvl="0" indent="0" algn="ctr" rtl="0">
                <a:lnSpc>
                  <a:spcPct val="90000"/>
                </a:lnSpc>
                <a:spcBef>
                  <a:spcPts val="56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Dolores de estómago</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Disturbios del sueño</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Dolores de cabeza</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r>
                <a:rPr lang="es-ES" sz="1800" b="0" i="0" u="none" strike="noStrike" cap="none">
                  <a:solidFill>
                    <a:srgbClr val="6F7271"/>
                  </a:solidFill>
                  <a:latin typeface="Source Sans Pro"/>
                  <a:ea typeface="Source Sans Pro"/>
                  <a:cs typeface="Source Sans Pro"/>
                  <a:sym typeface="Source Sans Pro"/>
                </a:rPr>
                <a:t>Náuseas</a:t>
              </a:r>
              <a:endParaRPr sz="1800" b="0" i="0" u="none" strike="noStrike" cap="none">
                <a:solidFill>
                  <a:srgbClr val="6F7271"/>
                </a:solidFill>
                <a:latin typeface="Source Sans Pro"/>
                <a:ea typeface="Source Sans Pro"/>
                <a:cs typeface="Source Sans Pro"/>
                <a:sym typeface="Source Sans Pro"/>
              </a:endParaRPr>
            </a:p>
          </p:txBody>
        </p:sp>
        <p:sp>
          <p:nvSpPr>
            <p:cNvPr id="409" name="Google Shape;409;p53"/>
            <p:cNvSpPr/>
            <p:nvPr/>
          </p:nvSpPr>
          <p:spPr>
            <a:xfrm>
              <a:off x="5346898" y="2041766"/>
              <a:ext cx="456445" cy="529526"/>
            </a:xfrm>
            <a:prstGeom prst="rightArrow">
              <a:avLst>
                <a:gd name="adj1" fmla="val 60000"/>
                <a:gd name="adj2" fmla="val 50000"/>
              </a:avLst>
            </a:prstGeom>
            <a:solidFill>
              <a:srgbClr val="0066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410" name="Google Shape;410;p53"/>
            <p:cNvSpPr txBox="1"/>
            <p:nvPr/>
          </p:nvSpPr>
          <p:spPr>
            <a:xfrm>
              <a:off x="5346898" y="2147671"/>
              <a:ext cx="319512" cy="317716"/>
            </a:xfrm>
            <a:prstGeom prst="rect">
              <a:avLst/>
            </a:prstGeom>
            <a:solidFill>
              <a:srgbClr val="235B4E"/>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200"/>
                <a:buFont typeface="Arial"/>
                <a:buNone/>
              </a:pPr>
              <a:endParaRPr sz="2200" b="0" i="0" u="none" strike="noStrike" cap="none">
                <a:solidFill>
                  <a:srgbClr val="7F7F7F"/>
                </a:solidFill>
                <a:latin typeface="Source Sans Pro"/>
                <a:ea typeface="Source Sans Pro"/>
                <a:cs typeface="Source Sans Pro"/>
                <a:sym typeface="Source Sans Pro"/>
              </a:endParaRPr>
            </a:p>
          </p:txBody>
        </p:sp>
        <p:sp>
          <p:nvSpPr>
            <p:cNvPr id="411" name="Google Shape;411;p53"/>
            <p:cNvSpPr/>
            <p:nvPr/>
          </p:nvSpPr>
          <p:spPr>
            <a:xfrm>
              <a:off x="5992812" y="885295"/>
              <a:ext cx="2135187" cy="2842468"/>
            </a:xfrm>
            <a:prstGeom prst="roundRect">
              <a:avLst>
                <a:gd name="adj" fmla="val 10000"/>
              </a:avLst>
            </a:prstGeom>
            <a:solidFill>
              <a:schemeClr val="lt1"/>
            </a:solidFill>
            <a:ln w="28575" cap="flat" cmpd="sng">
              <a:solidFill>
                <a:srgbClr val="CC99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412" name="Google Shape;412;p53"/>
            <p:cNvSpPr txBox="1"/>
            <p:nvPr/>
          </p:nvSpPr>
          <p:spPr>
            <a:xfrm>
              <a:off x="6055348" y="969391"/>
              <a:ext cx="2010113" cy="2717394"/>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s-ES" sz="1900" b="1" i="0" u="none" strike="noStrike" cap="none">
                  <a:solidFill>
                    <a:srgbClr val="BC955C"/>
                  </a:solidFill>
                  <a:latin typeface="Source Sans Pro"/>
                  <a:ea typeface="Source Sans Pro"/>
                  <a:cs typeface="Source Sans Pro"/>
                  <a:sym typeface="Source Sans Pro"/>
                </a:rPr>
                <a:t>Laborales:</a:t>
              </a:r>
              <a:endParaRPr sz="1400" b="0" i="0" u="none" strike="noStrike" cap="none">
                <a:solidFill>
                  <a:srgbClr val="BC955C"/>
                </a:solidFill>
                <a:latin typeface="Source Sans Pro"/>
                <a:ea typeface="Source Sans Pro"/>
                <a:cs typeface="Source Sans Pro"/>
                <a:sym typeface="Source Sans Pro"/>
              </a:endParaRPr>
            </a:p>
            <a:p>
              <a:pPr marL="0" marR="0" lvl="0" indent="0" algn="ctr" rtl="0">
                <a:lnSpc>
                  <a:spcPct val="90000"/>
                </a:lnSpc>
                <a:spcBef>
                  <a:spcPts val="665"/>
                </a:spcBef>
                <a:spcAft>
                  <a:spcPts val="0"/>
                </a:spcAft>
                <a:buClr>
                  <a:srgbClr val="000000"/>
                </a:buClr>
                <a:buSzPts val="1600"/>
                <a:buFont typeface="Arial"/>
                <a:buNone/>
              </a:pPr>
              <a:endParaRPr sz="1600" b="1" i="0" u="none" strike="noStrike" cap="none">
                <a:solidFill>
                  <a:srgbClr val="800000"/>
                </a:solidFill>
                <a:latin typeface="Source Sans Pro"/>
                <a:ea typeface="Source Sans Pro"/>
                <a:cs typeface="Source Sans Pro"/>
                <a:sym typeface="Source Sans Pro"/>
              </a:endParaRPr>
            </a:p>
            <a:p>
              <a:pPr marL="0" marR="0" lvl="0" indent="0" algn="ctr" rtl="0">
                <a:lnSpc>
                  <a:spcPct val="90000"/>
                </a:lnSpc>
                <a:spcBef>
                  <a:spcPts val="560"/>
                </a:spcBef>
                <a:spcAft>
                  <a:spcPts val="0"/>
                </a:spcAft>
                <a:buClr>
                  <a:srgbClr val="000000"/>
                </a:buClr>
                <a:buSzPts val="1900"/>
                <a:buFont typeface="Arial"/>
                <a:buNone/>
              </a:pPr>
              <a:r>
                <a:rPr lang="es-ES" sz="1900" b="0" i="0" u="none" strike="noStrike" cap="none">
                  <a:solidFill>
                    <a:srgbClr val="6F7271"/>
                  </a:solidFill>
                  <a:latin typeface="Source Sans Pro"/>
                  <a:ea typeface="Source Sans Pro"/>
                  <a:cs typeface="Source Sans Pro"/>
                  <a:sym typeface="Source Sans Pro"/>
                </a:rPr>
                <a:t>Bajo rendimiento</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65"/>
                </a:spcBef>
                <a:spcAft>
                  <a:spcPts val="0"/>
                </a:spcAft>
                <a:buClr>
                  <a:srgbClr val="000000"/>
                </a:buClr>
                <a:buSzPts val="1900"/>
                <a:buFont typeface="Arial"/>
                <a:buNone/>
              </a:pPr>
              <a:r>
                <a:rPr lang="es-ES" sz="1900" b="0" i="0" u="none" strike="noStrike" cap="none">
                  <a:solidFill>
                    <a:srgbClr val="6F7271"/>
                  </a:solidFill>
                  <a:latin typeface="Source Sans Pro"/>
                  <a:ea typeface="Source Sans Pro"/>
                  <a:cs typeface="Source Sans Pro"/>
                  <a:sym typeface="Source Sans Pro"/>
                </a:rPr>
                <a:t>Estrés laboral</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65"/>
                </a:spcBef>
                <a:spcAft>
                  <a:spcPts val="0"/>
                </a:spcAft>
                <a:buClr>
                  <a:srgbClr val="000000"/>
                </a:buClr>
                <a:buSzPts val="1900"/>
                <a:buFont typeface="Arial"/>
                <a:buNone/>
              </a:pPr>
              <a:r>
                <a:rPr lang="es-ES" sz="1900" b="0" i="0" u="none" strike="noStrike" cap="none">
                  <a:solidFill>
                    <a:srgbClr val="6F7271"/>
                  </a:solidFill>
                  <a:latin typeface="Source Sans Pro"/>
                  <a:ea typeface="Source Sans Pro"/>
                  <a:cs typeface="Source Sans Pro"/>
                  <a:sym typeface="Source Sans Pro"/>
                </a:rPr>
                <a:t>Ausentismo</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65"/>
                </a:spcBef>
                <a:spcAft>
                  <a:spcPts val="0"/>
                </a:spcAft>
                <a:buClr>
                  <a:srgbClr val="000000"/>
                </a:buClr>
                <a:buSzPts val="1900"/>
                <a:buFont typeface="Arial"/>
                <a:buNone/>
              </a:pPr>
              <a:r>
                <a:rPr lang="es-ES" sz="1900" b="0" i="0" u="none" strike="noStrike" cap="none">
                  <a:solidFill>
                    <a:srgbClr val="6F7271"/>
                  </a:solidFill>
                  <a:latin typeface="Source Sans Pro"/>
                  <a:ea typeface="Source Sans Pro"/>
                  <a:cs typeface="Source Sans Pro"/>
                  <a:sym typeface="Source Sans Pro"/>
                </a:rPr>
                <a:t>Cambio de trabajo</a:t>
              </a:r>
              <a:endParaRPr sz="1400" b="0" i="0" u="none" strike="noStrike" cap="none">
                <a:solidFill>
                  <a:srgbClr val="6F7271"/>
                </a:solidFill>
                <a:latin typeface="Source Sans Pro"/>
                <a:ea typeface="Source Sans Pro"/>
                <a:cs typeface="Source Sans Pro"/>
                <a:sym typeface="Source Sans Pro"/>
              </a:endParaRPr>
            </a:p>
            <a:p>
              <a:pPr marL="0" marR="0" lvl="0" indent="0" algn="ctr" rtl="0">
                <a:lnSpc>
                  <a:spcPct val="90000"/>
                </a:lnSpc>
                <a:spcBef>
                  <a:spcPts val="665"/>
                </a:spcBef>
                <a:spcAft>
                  <a:spcPts val="0"/>
                </a:spcAft>
                <a:buClr>
                  <a:srgbClr val="000000"/>
                </a:buClr>
                <a:buSzPts val="1900"/>
                <a:buFont typeface="Arial"/>
                <a:buNone/>
              </a:pPr>
              <a:endParaRPr sz="1900" b="0" i="0" u="none" strike="noStrike" cap="none">
                <a:solidFill>
                  <a:srgbClr val="7F7F7F"/>
                </a:solidFill>
                <a:latin typeface="Source Sans Pro"/>
                <a:ea typeface="Source Sans Pro"/>
                <a:cs typeface="Source Sans Pro"/>
                <a:sym typeface="Source Sans Pro"/>
              </a:endParaRPr>
            </a:p>
          </p:txBody>
        </p:sp>
      </p:grpSp>
      <p:sp>
        <p:nvSpPr>
          <p:cNvPr id="413" name="Google Shape;413;p53"/>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cxnSp>
        <p:nvCxnSpPr>
          <p:cNvPr id="418" name="Google Shape;418;p33"/>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419" name="Google Shape;419;p33"/>
          <p:cNvSpPr txBox="1"/>
          <p:nvPr/>
        </p:nvSpPr>
        <p:spPr>
          <a:xfrm>
            <a:off x="634667" y="1023349"/>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9F2241"/>
                </a:solidFill>
                <a:latin typeface="Source Sans Pro"/>
                <a:ea typeface="Source Sans Pro"/>
                <a:cs typeface="Source Sans Pro"/>
                <a:sym typeface="Source Sans Pro"/>
              </a:rPr>
              <a:t>C</a:t>
            </a:r>
            <a:r>
              <a:rPr lang="es-ES" sz="2400" b="1">
                <a:solidFill>
                  <a:srgbClr val="9F2241"/>
                </a:solidFill>
                <a:latin typeface="Source Sans Pro"/>
                <a:ea typeface="Source Sans Pro"/>
                <a:cs typeface="Source Sans Pro"/>
                <a:sym typeface="Source Sans Pro"/>
              </a:rPr>
              <a:t>onsecuencias del acoso sexual a nivel institucional - laboral</a:t>
            </a:r>
            <a:endParaRPr sz="1200" b="1" i="0" u="none" strike="noStrike" cap="none">
              <a:solidFill>
                <a:srgbClr val="9F2241"/>
              </a:solidFill>
              <a:latin typeface="Source Sans Pro"/>
              <a:ea typeface="Source Sans Pro"/>
              <a:cs typeface="Source Sans Pro"/>
              <a:sym typeface="Source Sans Pro"/>
            </a:endParaRPr>
          </a:p>
        </p:txBody>
      </p:sp>
      <p:cxnSp>
        <p:nvCxnSpPr>
          <p:cNvPr id="420" name="Google Shape;420;p33"/>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421" name="Google Shape;421;p33"/>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422" name="Google Shape;422;p33"/>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grpSp>
        <p:nvGrpSpPr>
          <p:cNvPr id="423" name="Google Shape;423;p33"/>
          <p:cNvGrpSpPr/>
          <p:nvPr/>
        </p:nvGrpSpPr>
        <p:grpSpPr>
          <a:xfrm>
            <a:off x="2684204" y="1762601"/>
            <a:ext cx="6823591" cy="4375665"/>
            <a:chOff x="652204" y="65"/>
            <a:chExt cx="6823591" cy="4375665"/>
          </a:xfrm>
        </p:grpSpPr>
        <p:sp>
          <p:nvSpPr>
            <p:cNvPr id="424" name="Google Shape;424;p33"/>
            <p:cNvSpPr/>
            <p:nvPr/>
          </p:nvSpPr>
          <p:spPr>
            <a:xfrm>
              <a:off x="3710310" y="872317"/>
              <a:ext cx="673178" cy="91440"/>
            </a:xfrm>
            <a:custGeom>
              <a:avLst/>
              <a:gdLst/>
              <a:ahLst/>
              <a:cxnLst/>
              <a:rect l="l" t="t" r="r" b="b"/>
              <a:pathLst>
                <a:path w="120000" h="120000" extrusionOk="0">
                  <a:moveTo>
                    <a:pt x="0" y="60000"/>
                  </a:moveTo>
                  <a:lnTo>
                    <a:pt x="120000" y="60000"/>
                  </a:lnTo>
                </a:path>
              </a:pathLst>
            </a:custGeom>
            <a:noFill/>
            <a:ln w="9525" cap="flat" cmpd="sng">
              <a:solidFill>
                <a:srgbClr val="4372C3"/>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5" name="Google Shape;425;p33"/>
            <p:cNvSpPr txBox="1"/>
            <p:nvPr/>
          </p:nvSpPr>
          <p:spPr>
            <a:xfrm>
              <a:off x="4029305" y="914518"/>
              <a:ext cx="35188" cy="703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lt1"/>
                </a:solidFill>
                <a:latin typeface="Calibri"/>
                <a:ea typeface="Calibri"/>
                <a:cs typeface="Calibri"/>
                <a:sym typeface="Calibri"/>
              </a:endParaRPr>
            </a:p>
          </p:txBody>
        </p:sp>
        <p:sp>
          <p:nvSpPr>
            <p:cNvPr id="426" name="Google Shape;426;p33"/>
            <p:cNvSpPr/>
            <p:nvPr/>
          </p:nvSpPr>
          <p:spPr>
            <a:xfrm>
              <a:off x="652204" y="65"/>
              <a:ext cx="3059906" cy="1835943"/>
            </a:xfrm>
            <a:prstGeom prst="rect">
              <a:avLst/>
            </a:prstGeom>
            <a:solidFill>
              <a:srgbClr val="80808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7" name="Google Shape;427;p33"/>
            <p:cNvSpPr txBox="1"/>
            <p:nvPr/>
          </p:nvSpPr>
          <p:spPr>
            <a:xfrm>
              <a:off x="652204" y="65"/>
              <a:ext cx="3059906" cy="1835943"/>
            </a:xfrm>
            <a:prstGeom prst="rect">
              <a:avLst/>
            </a:prstGeom>
            <a:solidFill>
              <a:srgbClr val="6F7271"/>
            </a:solid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chemeClr val="lt1"/>
                  </a:solidFill>
                  <a:latin typeface="Source Sans Pro"/>
                  <a:ea typeface="Source Sans Pro"/>
                  <a:cs typeface="Source Sans Pro"/>
                  <a:sym typeface="Source Sans Pro"/>
                </a:rPr>
                <a:t>El ambiente laboral se torna hostil para la víctima y se puede dar lugar al acoso laboral (mobbing), situaciones de intimidación o humillación</a:t>
              </a:r>
              <a:endParaRPr sz="1800" b="0" i="0" u="none" strike="noStrike" cap="none">
                <a:solidFill>
                  <a:schemeClr val="lt1"/>
                </a:solidFill>
                <a:latin typeface="Source Sans Pro"/>
                <a:ea typeface="Source Sans Pro"/>
                <a:cs typeface="Source Sans Pro"/>
                <a:sym typeface="Source Sans Pro"/>
              </a:endParaRPr>
            </a:p>
          </p:txBody>
        </p:sp>
        <p:sp>
          <p:nvSpPr>
            <p:cNvPr id="428" name="Google Shape;428;p33"/>
            <p:cNvSpPr/>
            <p:nvPr/>
          </p:nvSpPr>
          <p:spPr>
            <a:xfrm>
              <a:off x="2182157" y="1834209"/>
              <a:ext cx="3763684" cy="673178"/>
            </a:xfrm>
            <a:custGeom>
              <a:avLst/>
              <a:gdLst/>
              <a:ahLst/>
              <a:cxnLst/>
              <a:rect l="l" t="t" r="r" b="b"/>
              <a:pathLst>
                <a:path w="120000" h="120000" extrusionOk="0">
                  <a:moveTo>
                    <a:pt x="120000" y="0"/>
                  </a:moveTo>
                  <a:lnTo>
                    <a:pt x="120000" y="63048"/>
                  </a:lnTo>
                  <a:lnTo>
                    <a:pt x="0" y="63048"/>
                  </a:lnTo>
                  <a:lnTo>
                    <a:pt x="0" y="120000"/>
                  </a:lnTo>
                </a:path>
              </a:pathLst>
            </a:custGeom>
            <a:noFill/>
            <a:ln w="9525" cap="flat" cmpd="sng">
              <a:solidFill>
                <a:srgbClr val="4372C3"/>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9" name="Google Shape;429;p33"/>
            <p:cNvSpPr txBox="1"/>
            <p:nvPr/>
          </p:nvSpPr>
          <p:spPr>
            <a:xfrm>
              <a:off x="3968277" y="2167279"/>
              <a:ext cx="191445" cy="703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lt1"/>
                </a:solidFill>
                <a:latin typeface="Calibri"/>
                <a:ea typeface="Calibri"/>
                <a:cs typeface="Calibri"/>
                <a:sym typeface="Calibri"/>
              </a:endParaRPr>
            </a:p>
          </p:txBody>
        </p:sp>
        <p:sp>
          <p:nvSpPr>
            <p:cNvPr id="430" name="Google Shape;430;p33"/>
            <p:cNvSpPr/>
            <p:nvPr/>
          </p:nvSpPr>
          <p:spPr>
            <a:xfrm>
              <a:off x="4415889" y="65"/>
              <a:ext cx="3059906" cy="1835943"/>
            </a:xfrm>
            <a:prstGeom prst="rect">
              <a:avLst/>
            </a:prstGeom>
            <a:solidFill>
              <a:srgbClr val="235B4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1" name="Google Shape;431;p33"/>
            <p:cNvSpPr txBox="1"/>
            <p:nvPr/>
          </p:nvSpPr>
          <p:spPr>
            <a:xfrm>
              <a:off x="4415889" y="11585"/>
              <a:ext cx="3059906" cy="1835943"/>
            </a:xfrm>
            <a:prstGeom prst="rect">
              <a:avLst/>
            </a:prstGeom>
            <a:solidFill>
              <a:srgbClr val="235B4E"/>
            </a:solid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chemeClr val="lt1"/>
                  </a:solidFill>
                  <a:latin typeface="Source Sans Pro"/>
                  <a:ea typeface="Source Sans Pro"/>
                  <a:cs typeface="Source Sans Pro"/>
                  <a:sym typeface="Source Sans Pro"/>
                </a:rPr>
                <a:t>Interfiere en el rendimiento o funcionamiento laboral de la víctima</a:t>
              </a:r>
              <a:endParaRPr sz="1800" b="0" i="0" u="none" strike="noStrike" cap="none">
                <a:solidFill>
                  <a:schemeClr val="lt1"/>
                </a:solidFill>
                <a:latin typeface="Source Sans Pro"/>
                <a:ea typeface="Source Sans Pro"/>
                <a:cs typeface="Source Sans Pro"/>
                <a:sym typeface="Source Sans Pro"/>
              </a:endParaRPr>
            </a:p>
          </p:txBody>
        </p:sp>
        <p:sp>
          <p:nvSpPr>
            <p:cNvPr id="432" name="Google Shape;432;p33"/>
            <p:cNvSpPr/>
            <p:nvPr/>
          </p:nvSpPr>
          <p:spPr>
            <a:xfrm>
              <a:off x="3710310" y="3412039"/>
              <a:ext cx="673178" cy="91440"/>
            </a:xfrm>
            <a:custGeom>
              <a:avLst/>
              <a:gdLst/>
              <a:ahLst/>
              <a:cxnLst/>
              <a:rect l="l" t="t" r="r" b="b"/>
              <a:pathLst>
                <a:path w="120000" h="120000" extrusionOk="0">
                  <a:moveTo>
                    <a:pt x="0" y="60000"/>
                  </a:moveTo>
                  <a:lnTo>
                    <a:pt x="120000" y="60000"/>
                  </a:lnTo>
                </a:path>
              </a:pathLst>
            </a:custGeom>
            <a:noFill/>
            <a:ln w="9525" cap="flat" cmpd="sng">
              <a:solidFill>
                <a:srgbClr val="4372C3"/>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3" name="Google Shape;433;p33"/>
            <p:cNvSpPr txBox="1"/>
            <p:nvPr/>
          </p:nvSpPr>
          <p:spPr>
            <a:xfrm>
              <a:off x="4029305" y="3454240"/>
              <a:ext cx="35188" cy="703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lt1"/>
                </a:solidFill>
                <a:latin typeface="Calibri"/>
                <a:ea typeface="Calibri"/>
                <a:cs typeface="Calibri"/>
                <a:sym typeface="Calibri"/>
              </a:endParaRPr>
            </a:p>
          </p:txBody>
        </p:sp>
        <p:sp>
          <p:nvSpPr>
            <p:cNvPr id="434" name="Google Shape;434;p33"/>
            <p:cNvSpPr/>
            <p:nvPr/>
          </p:nvSpPr>
          <p:spPr>
            <a:xfrm>
              <a:off x="652204" y="2539787"/>
              <a:ext cx="3059906" cy="1835943"/>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p33"/>
            <p:cNvSpPr txBox="1"/>
            <p:nvPr/>
          </p:nvSpPr>
          <p:spPr>
            <a:xfrm>
              <a:off x="652204" y="2539787"/>
              <a:ext cx="3059906" cy="1835943"/>
            </a:xfrm>
            <a:prstGeom prst="rect">
              <a:avLst/>
            </a:prstGeom>
            <a:solidFill>
              <a:srgbClr val="9F2241"/>
            </a:solid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chemeClr val="lt1"/>
                  </a:solidFill>
                  <a:latin typeface="Source Sans Pro"/>
                  <a:ea typeface="Source Sans Pro"/>
                  <a:cs typeface="Source Sans Pro"/>
                  <a:sym typeface="Source Sans Pro"/>
                </a:rPr>
                <a:t>Causa un daño o sufrimiento de índole psicoemocional, económico, laboral y físico a la víctima</a:t>
              </a:r>
              <a:endParaRPr sz="1800" b="0" i="0" u="none" strike="noStrike" cap="none">
                <a:solidFill>
                  <a:schemeClr val="lt1"/>
                </a:solidFill>
                <a:latin typeface="Source Sans Pro"/>
                <a:ea typeface="Source Sans Pro"/>
                <a:cs typeface="Source Sans Pro"/>
                <a:sym typeface="Source Sans Pro"/>
              </a:endParaRPr>
            </a:p>
          </p:txBody>
        </p:sp>
        <p:sp>
          <p:nvSpPr>
            <p:cNvPr id="436" name="Google Shape;436;p33"/>
            <p:cNvSpPr/>
            <p:nvPr/>
          </p:nvSpPr>
          <p:spPr>
            <a:xfrm>
              <a:off x="4415889" y="2539787"/>
              <a:ext cx="3059906" cy="1835943"/>
            </a:xfrm>
            <a:prstGeom prst="rect">
              <a:avLst/>
            </a:prstGeom>
            <a:solidFill>
              <a:srgbClr val="CC99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7" name="Google Shape;437;p33"/>
            <p:cNvSpPr txBox="1"/>
            <p:nvPr/>
          </p:nvSpPr>
          <p:spPr>
            <a:xfrm>
              <a:off x="4415889" y="2539787"/>
              <a:ext cx="3059906" cy="1835943"/>
            </a:xfrm>
            <a:prstGeom prst="rect">
              <a:avLst/>
            </a:prstGeom>
            <a:solidFill>
              <a:srgbClr val="DDC9A3"/>
            </a:solid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1" i="0" u="none" strike="noStrike" cap="none">
                  <a:solidFill>
                    <a:schemeClr val="lt1"/>
                  </a:solidFill>
                  <a:latin typeface="Source Sans Pro"/>
                  <a:ea typeface="Source Sans Pro"/>
                  <a:cs typeface="Source Sans Pro"/>
                  <a:sym typeface="Source Sans Pro"/>
                </a:rPr>
                <a:t>Afecta su derecho al trabajo y se ve obligada la victima a dejar su empleo</a:t>
              </a:r>
              <a:endParaRPr sz="1800" b="0" i="0" u="none" strike="noStrike" cap="none">
                <a:solidFill>
                  <a:schemeClr val="lt1"/>
                </a:solidFill>
                <a:latin typeface="Source Sans Pro"/>
                <a:ea typeface="Source Sans Pro"/>
                <a:cs typeface="Source Sans Pro"/>
                <a:sym typeface="Source Sans Pro"/>
              </a:endParaRPr>
            </a:p>
          </p:txBody>
        </p:sp>
      </p:grpSp>
      <p:sp>
        <p:nvSpPr>
          <p:cNvPr id="438" name="Google Shape;438;p33"/>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pic>
        <p:nvPicPr>
          <p:cNvPr id="444" name="Google Shape;444;p5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45" name="Google Shape;445;p54"/>
          <p:cNvSpPr txBox="1">
            <a:spLocks noGrp="1"/>
          </p:cNvSpPr>
          <p:nvPr>
            <p:ph type="body" idx="1"/>
          </p:nvPr>
        </p:nvSpPr>
        <p:spPr>
          <a:xfrm>
            <a:off x="985525" y="2468575"/>
            <a:ext cx="10515600" cy="1466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SzPts val="1800"/>
              <a:buNone/>
            </a:pPr>
            <a:r>
              <a:rPr lang="es-ES" sz="4000" b="1">
                <a:solidFill>
                  <a:srgbClr val="DDC9A3"/>
                </a:solidFill>
                <a:latin typeface="Source Sans Pro"/>
                <a:ea typeface="Source Sans Pro"/>
                <a:cs typeface="Source Sans Pro"/>
                <a:sym typeface="Source Sans Pro"/>
              </a:rPr>
              <a:t>Tema 3: Medidas preventivas frente al acoso sexual y hostigamiento sexual</a:t>
            </a:r>
            <a:endParaRPr sz="4000" b="1">
              <a:solidFill>
                <a:srgbClr val="DDC9A3"/>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1" name="Google Shape;101;p4"/>
          <p:cNvSpPr txBox="1">
            <a:spLocks noGrp="1"/>
          </p:cNvSpPr>
          <p:nvPr>
            <p:ph type="title"/>
          </p:nvPr>
        </p:nvSpPr>
        <p:spPr>
          <a:xfrm>
            <a:off x="1326050" y="1813025"/>
            <a:ext cx="9590400" cy="40203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D8C49A"/>
              </a:buClr>
              <a:buSzPts val="3600"/>
              <a:buNone/>
            </a:pPr>
            <a:r>
              <a:rPr lang="es-ES" sz="2800" b="1">
                <a:solidFill>
                  <a:srgbClr val="D8C49A"/>
                </a:solidFill>
                <a:latin typeface="Source Sans Pro"/>
                <a:ea typeface="Source Sans Pro"/>
                <a:cs typeface="Source Sans Pro"/>
                <a:sym typeface="Source Sans Pro"/>
              </a:rPr>
              <a:t/>
            </a:r>
            <a:br>
              <a:rPr lang="es-ES" sz="2800" b="1">
                <a:solidFill>
                  <a:srgbClr val="D8C49A"/>
                </a:solidFill>
                <a:latin typeface="Source Sans Pro"/>
                <a:ea typeface="Source Sans Pro"/>
                <a:cs typeface="Source Sans Pro"/>
                <a:sym typeface="Source Sans Pro"/>
              </a:rPr>
            </a:br>
            <a:r>
              <a:rPr lang="es-ES" sz="2800" b="1">
                <a:solidFill>
                  <a:srgbClr val="D8C49A"/>
                </a:solidFill>
                <a:latin typeface="Source Sans Pro"/>
                <a:ea typeface="Source Sans Pro"/>
                <a:cs typeface="Source Sans Pro"/>
                <a:sym typeface="Source Sans Pro"/>
              </a:rPr>
              <a:t/>
            </a:r>
            <a:br>
              <a:rPr lang="es-ES" sz="2800" b="1">
                <a:solidFill>
                  <a:srgbClr val="D8C49A"/>
                </a:solidFill>
                <a:latin typeface="Source Sans Pro"/>
                <a:ea typeface="Source Sans Pro"/>
                <a:cs typeface="Source Sans Pro"/>
                <a:sym typeface="Source Sans Pro"/>
              </a:rPr>
            </a:br>
            <a:r>
              <a:rPr lang="es-ES" sz="2800" b="1">
                <a:solidFill>
                  <a:srgbClr val="D8C49A"/>
                </a:solidFill>
                <a:latin typeface="Source Sans Pro"/>
                <a:ea typeface="Source Sans Pro"/>
                <a:cs typeface="Source Sans Pro"/>
                <a:sym typeface="Source Sans Pro"/>
              </a:rPr>
              <a:t> </a:t>
            </a:r>
            <a:br>
              <a:rPr lang="es-ES" sz="2800" b="1">
                <a:solidFill>
                  <a:srgbClr val="D8C49A"/>
                </a:solidFill>
                <a:latin typeface="Source Sans Pro"/>
                <a:ea typeface="Source Sans Pro"/>
                <a:cs typeface="Source Sans Pro"/>
                <a:sym typeface="Source Sans Pro"/>
              </a:rPr>
            </a:br>
            <a:r>
              <a:rPr lang="es-ES" sz="2800" b="1">
                <a:solidFill>
                  <a:srgbClr val="DDC9A3"/>
                </a:solidFill>
                <a:latin typeface="Source Sans Pro"/>
                <a:ea typeface="Source Sans Pro"/>
                <a:cs typeface="Source Sans Pro"/>
                <a:sym typeface="Source Sans Pro"/>
              </a:rPr>
              <a:t>Contribuir a la generación de estrategias que permitan potenciar las capacidades y  responsabilidades institucionales en la prevención y atención del acoso sexual y hostigamiento sexual, así como en la construcción de ambientes laborales libres de violencia</a:t>
            </a:r>
            <a:r>
              <a:rPr lang="es-ES" sz="2800" b="1">
                <a:solidFill>
                  <a:srgbClr val="DDC9A3"/>
                </a:solidFill>
                <a:latin typeface="Calibri"/>
                <a:ea typeface="Calibri"/>
                <a:cs typeface="Calibri"/>
                <a:sym typeface="Calibri"/>
              </a:rPr>
              <a:t/>
            </a:r>
            <a:br>
              <a:rPr lang="es-ES" sz="2800" b="1">
                <a:solidFill>
                  <a:srgbClr val="DDC9A3"/>
                </a:solidFill>
                <a:latin typeface="Calibri"/>
                <a:ea typeface="Calibri"/>
                <a:cs typeface="Calibri"/>
                <a:sym typeface="Calibri"/>
              </a:rPr>
            </a:br>
            <a:r>
              <a:rPr lang="es-ES" sz="2800" b="1">
                <a:solidFill>
                  <a:srgbClr val="D8C49A"/>
                </a:solidFill>
                <a:latin typeface="Calibri"/>
                <a:ea typeface="Calibri"/>
                <a:cs typeface="Calibri"/>
                <a:sym typeface="Calibri"/>
              </a:rPr>
              <a:t>                </a:t>
            </a:r>
            <a:br>
              <a:rPr lang="es-ES" sz="2800" b="1">
                <a:solidFill>
                  <a:srgbClr val="D8C49A"/>
                </a:solidFill>
                <a:latin typeface="Calibri"/>
                <a:ea typeface="Calibri"/>
                <a:cs typeface="Calibri"/>
                <a:sym typeface="Calibri"/>
              </a:rPr>
            </a:br>
            <a:r>
              <a:rPr lang="es-ES" sz="2800" b="1">
                <a:solidFill>
                  <a:srgbClr val="D8C49A"/>
                </a:solidFill>
                <a:latin typeface="Calibri"/>
                <a:ea typeface="Calibri"/>
                <a:cs typeface="Calibri"/>
                <a:sym typeface="Calibri"/>
              </a:rPr>
              <a:t/>
            </a:r>
            <a:br>
              <a:rPr lang="es-ES" sz="2800" b="1">
                <a:solidFill>
                  <a:srgbClr val="D8C49A"/>
                </a:solidFill>
                <a:latin typeface="Calibri"/>
                <a:ea typeface="Calibri"/>
                <a:cs typeface="Calibri"/>
                <a:sym typeface="Calibri"/>
              </a:rPr>
            </a:br>
            <a:r>
              <a:rPr lang="es-ES" sz="2800" b="1">
                <a:solidFill>
                  <a:srgbClr val="D8C49A"/>
                </a:solidFill>
                <a:latin typeface="Calibri"/>
                <a:ea typeface="Calibri"/>
                <a:cs typeface="Calibri"/>
                <a:sym typeface="Calibri"/>
              </a:rPr>
              <a:t/>
            </a:r>
            <a:br>
              <a:rPr lang="es-ES" sz="2800" b="1">
                <a:solidFill>
                  <a:srgbClr val="D8C49A"/>
                </a:solidFill>
                <a:latin typeface="Calibri"/>
                <a:ea typeface="Calibri"/>
                <a:cs typeface="Calibri"/>
                <a:sym typeface="Calibri"/>
              </a:rPr>
            </a:br>
            <a:endParaRPr sz="3600" b="1">
              <a:solidFill>
                <a:srgbClr val="D8C49A"/>
              </a:solidFill>
              <a:latin typeface="Calibri"/>
              <a:ea typeface="Calibri"/>
              <a:cs typeface="Calibri"/>
              <a:sym typeface="Calibri"/>
            </a:endParaRPr>
          </a:p>
        </p:txBody>
      </p:sp>
      <p:sp>
        <p:nvSpPr>
          <p:cNvPr id="102" name="Google Shape;102;p4"/>
          <p:cNvSpPr txBox="1"/>
          <p:nvPr/>
        </p:nvSpPr>
        <p:spPr>
          <a:xfrm>
            <a:off x="2164650" y="1272500"/>
            <a:ext cx="7675200" cy="725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rgbClr val="D8C49A"/>
              </a:buClr>
              <a:buSzPts val="3600"/>
              <a:buFont typeface="Arial"/>
              <a:buNone/>
            </a:pPr>
            <a:r>
              <a:rPr lang="es-ES" sz="3900" b="1">
                <a:solidFill>
                  <a:srgbClr val="DDC9A3"/>
                </a:solidFill>
                <a:latin typeface="Source Sans Pro"/>
                <a:ea typeface="Source Sans Pro"/>
                <a:cs typeface="Source Sans Pro"/>
                <a:sym typeface="Source Sans Pro"/>
              </a:rPr>
              <a:t>Objetivo:</a:t>
            </a:r>
            <a:endParaRPr sz="16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cxnSp>
        <p:nvCxnSpPr>
          <p:cNvPr id="450" name="Google Shape;450;g12955edb221_0_185"/>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sp>
        <p:nvSpPr>
          <p:cNvPr id="451" name="Google Shape;451;g12955edb221_0_185"/>
          <p:cNvSpPr txBox="1"/>
          <p:nvPr/>
        </p:nvSpPr>
        <p:spPr>
          <a:xfrm>
            <a:off x="772162" y="1079055"/>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300" b="1" i="0" u="none" strike="noStrike" cap="none">
                <a:solidFill>
                  <a:srgbClr val="9F2241"/>
                </a:solidFill>
                <a:latin typeface="Source Sans Pro"/>
                <a:ea typeface="Source Sans Pro"/>
                <a:cs typeface="Source Sans Pro"/>
                <a:sym typeface="Source Sans Pro"/>
              </a:rPr>
              <a:t>Ley de Acceso de las Mujeres a una Vida Libre de Violencia de la Ciudad de México</a:t>
            </a:r>
            <a:endParaRPr sz="1300" b="1" i="0" u="none" strike="noStrike" cap="none">
              <a:solidFill>
                <a:srgbClr val="9F2241"/>
              </a:solidFill>
              <a:latin typeface="Source Sans Pro"/>
              <a:ea typeface="Source Sans Pro"/>
              <a:cs typeface="Source Sans Pro"/>
              <a:sym typeface="Source Sans Pro"/>
            </a:endParaRPr>
          </a:p>
        </p:txBody>
      </p:sp>
      <p:sp>
        <p:nvSpPr>
          <p:cNvPr id="452" name="Google Shape;452;g12955edb221_0_185"/>
          <p:cNvSpPr txBox="1"/>
          <p:nvPr/>
        </p:nvSpPr>
        <p:spPr>
          <a:xfrm>
            <a:off x="772162" y="3009526"/>
            <a:ext cx="28341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2400"/>
              <a:buFont typeface="Arial"/>
              <a:buNone/>
            </a:pPr>
            <a:r>
              <a:rPr lang="es-ES" sz="2400" b="1" i="0" u="none" strike="noStrike" cap="none">
                <a:solidFill>
                  <a:srgbClr val="6F7271"/>
                </a:solidFill>
                <a:latin typeface="Source Sans Pro"/>
                <a:ea typeface="Source Sans Pro"/>
                <a:cs typeface="Source Sans Pro"/>
                <a:sym typeface="Source Sans Pro"/>
              </a:rPr>
              <a:t>Niveles de intervención</a:t>
            </a:r>
            <a:endParaRPr sz="2400" b="1" i="0" u="none" strike="noStrike" cap="none">
              <a:solidFill>
                <a:srgbClr val="6F727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rgbClr val="7F7F7F"/>
              </a:solidFill>
              <a:latin typeface="Calibri"/>
              <a:ea typeface="Calibri"/>
              <a:cs typeface="Calibri"/>
              <a:sym typeface="Calibri"/>
            </a:endParaRPr>
          </a:p>
        </p:txBody>
      </p:sp>
      <p:grpSp>
        <p:nvGrpSpPr>
          <p:cNvPr id="453" name="Google Shape;453;g12955edb221_0_185"/>
          <p:cNvGrpSpPr/>
          <p:nvPr/>
        </p:nvGrpSpPr>
        <p:grpSpPr>
          <a:xfrm>
            <a:off x="4636528" y="1701226"/>
            <a:ext cx="2973707" cy="4705993"/>
            <a:chOff x="2208312" y="0"/>
            <a:chExt cx="2704353" cy="4397302"/>
          </a:xfrm>
        </p:grpSpPr>
        <p:sp>
          <p:nvSpPr>
            <p:cNvPr id="454" name="Google Shape;454;g12955edb221_0_185"/>
            <p:cNvSpPr/>
            <p:nvPr/>
          </p:nvSpPr>
          <p:spPr>
            <a:xfrm>
              <a:off x="2796165" y="0"/>
              <a:ext cx="2116500" cy="2116800"/>
            </a:xfrm>
            <a:custGeom>
              <a:avLst/>
              <a:gdLst/>
              <a:ahLst/>
              <a:cxnLst/>
              <a:rect l="l" t="t" r="r" b="b"/>
              <a:pathLst>
                <a:path w="120000" h="120000" extrusionOk="0">
                  <a:moveTo>
                    <a:pt x="8412" y="60000"/>
                  </a:moveTo>
                  <a:lnTo>
                    <a:pt x="8412" y="60000"/>
                  </a:lnTo>
                  <a:cubicBezTo>
                    <a:pt x="8412" y="32962"/>
                    <a:pt x="29287" y="10511"/>
                    <a:pt x="56253" y="8547"/>
                  </a:cubicBezTo>
                  <a:cubicBezTo>
                    <a:pt x="83219" y="6583"/>
                    <a:pt x="107126" y="25773"/>
                    <a:pt x="111044" y="52526"/>
                  </a:cubicBezTo>
                  <a:cubicBezTo>
                    <a:pt x="114961" y="79279"/>
                    <a:pt x="97559" y="104517"/>
                    <a:pt x="71162" y="110367"/>
                  </a:cubicBezTo>
                  <a:lnTo>
                    <a:pt x="70593" y="118429"/>
                  </a:lnTo>
                  <a:lnTo>
                    <a:pt x="56830" y="104890"/>
                  </a:lnTo>
                  <a:lnTo>
                    <a:pt x="72706" y="88508"/>
                  </a:lnTo>
                  <a:lnTo>
                    <a:pt x="72145" y="96445"/>
                  </a:lnTo>
                  <a:lnTo>
                    <a:pt x="72145" y="96445"/>
                  </a:lnTo>
                  <a:cubicBezTo>
                    <a:pt x="90761" y="90240"/>
                    <a:pt x="101708" y="70999"/>
                    <a:pt x="97532" y="51824"/>
                  </a:cubicBezTo>
                  <a:cubicBezTo>
                    <a:pt x="93356" y="32649"/>
                    <a:pt x="75399" y="19705"/>
                    <a:pt x="55889" y="21805"/>
                  </a:cubicBezTo>
                  <a:cubicBezTo>
                    <a:pt x="36379" y="23906"/>
                    <a:pt x="21588" y="40375"/>
                    <a:pt x="21588" y="60000"/>
                  </a:cubicBezTo>
                  <a:close/>
                </a:path>
              </a:pathLst>
            </a:custGeom>
            <a:solidFill>
              <a:srgbClr val="80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91C20"/>
                </a:solidFill>
                <a:latin typeface="Arial"/>
                <a:ea typeface="Arial"/>
                <a:cs typeface="Arial"/>
                <a:sym typeface="Arial"/>
              </a:endParaRPr>
            </a:p>
          </p:txBody>
        </p:sp>
        <p:sp>
          <p:nvSpPr>
            <p:cNvPr id="455" name="Google Shape;455;g12955edb221_0_185"/>
            <p:cNvSpPr/>
            <p:nvPr/>
          </p:nvSpPr>
          <p:spPr>
            <a:xfrm>
              <a:off x="3263983" y="764240"/>
              <a:ext cx="1176000" cy="5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12955edb221_0_185"/>
            <p:cNvSpPr txBox="1"/>
            <p:nvPr/>
          </p:nvSpPr>
          <p:spPr>
            <a:xfrm>
              <a:off x="3205158" y="714773"/>
              <a:ext cx="1293900" cy="5880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ES" sz="2000" b="0" i="0" u="none" strike="noStrike" cap="none">
                  <a:solidFill>
                    <a:srgbClr val="9D989A"/>
                  </a:solidFill>
                  <a:latin typeface="Source Sans Pro"/>
                  <a:ea typeface="Source Sans Pro"/>
                  <a:cs typeface="Source Sans Pro"/>
                  <a:sym typeface="Source Sans Pro"/>
                </a:rPr>
                <a:t>Prevención</a:t>
              </a:r>
              <a:endParaRPr sz="1400" b="0" i="0" u="none" strike="noStrike" cap="none">
                <a:solidFill>
                  <a:srgbClr val="9D989A"/>
                </a:solidFill>
                <a:latin typeface="Source Sans Pro"/>
                <a:ea typeface="Source Sans Pro"/>
                <a:cs typeface="Source Sans Pro"/>
                <a:sym typeface="Source Sans Pro"/>
              </a:endParaRPr>
            </a:p>
          </p:txBody>
        </p:sp>
        <p:sp>
          <p:nvSpPr>
            <p:cNvPr id="457" name="Google Shape;457;g12955edb221_0_185"/>
            <p:cNvSpPr/>
            <p:nvPr/>
          </p:nvSpPr>
          <p:spPr>
            <a:xfrm>
              <a:off x="2208312" y="1216276"/>
              <a:ext cx="2116500" cy="2116800"/>
            </a:xfrm>
            <a:custGeom>
              <a:avLst/>
              <a:gdLst/>
              <a:ahLst/>
              <a:cxnLst/>
              <a:rect l="l" t="t" r="r" b="b"/>
              <a:pathLst>
                <a:path w="120000" h="120000" extrusionOk="0">
                  <a:moveTo>
                    <a:pt x="96481" y="23524"/>
                  </a:moveTo>
                  <a:lnTo>
                    <a:pt x="87165" y="32840"/>
                  </a:lnTo>
                  <a:cubicBezTo>
                    <a:pt x="75945" y="21617"/>
                    <a:pt x="58981" y="18448"/>
                    <a:pt x="44467" y="24866"/>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solidFill>
              <a:srgbClr val="CC99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BC955C"/>
                </a:solidFill>
                <a:latin typeface="Arial"/>
                <a:ea typeface="Arial"/>
                <a:cs typeface="Arial"/>
                <a:sym typeface="Arial"/>
              </a:endParaRPr>
            </a:p>
          </p:txBody>
        </p:sp>
        <p:sp>
          <p:nvSpPr>
            <p:cNvPr id="458" name="Google Shape;458;g12955edb221_0_185"/>
            <p:cNvSpPr/>
            <p:nvPr/>
          </p:nvSpPr>
          <p:spPr>
            <a:xfrm>
              <a:off x="2678515" y="1987552"/>
              <a:ext cx="1176000" cy="5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12955edb221_0_185"/>
            <p:cNvSpPr txBox="1"/>
            <p:nvPr/>
          </p:nvSpPr>
          <p:spPr>
            <a:xfrm>
              <a:off x="2675932" y="1977003"/>
              <a:ext cx="1176000" cy="5880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ES" sz="2000" b="0" i="0" u="none" strike="noStrike" cap="none">
                  <a:solidFill>
                    <a:srgbClr val="9D989A"/>
                  </a:solidFill>
                  <a:latin typeface="Source Sans Pro"/>
                  <a:ea typeface="Source Sans Pro"/>
                  <a:cs typeface="Source Sans Pro"/>
                  <a:sym typeface="Source Sans Pro"/>
                </a:rPr>
                <a:t>Atención</a:t>
              </a:r>
              <a:endParaRPr sz="1400" b="0" i="0" u="none" strike="noStrike" cap="none">
                <a:solidFill>
                  <a:srgbClr val="9D989A"/>
                </a:solidFill>
                <a:latin typeface="Source Sans Pro"/>
                <a:ea typeface="Source Sans Pro"/>
                <a:cs typeface="Source Sans Pro"/>
                <a:sym typeface="Source Sans Pro"/>
              </a:endParaRPr>
            </a:p>
          </p:txBody>
        </p:sp>
        <p:sp>
          <p:nvSpPr>
            <p:cNvPr id="460" name="Google Shape;460;g12955edb221_0_185"/>
            <p:cNvSpPr/>
            <p:nvPr/>
          </p:nvSpPr>
          <p:spPr>
            <a:xfrm>
              <a:off x="2946805" y="2578102"/>
              <a:ext cx="1818300" cy="1819200"/>
            </a:xfrm>
            <a:prstGeom prst="blockArc">
              <a:avLst>
                <a:gd name="adj1" fmla="val 13500000"/>
                <a:gd name="adj2" fmla="val 10800000"/>
                <a:gd name="adj3" fmla="val 12740"/>
              </a:avLst>
            </a:prstGeom>
            <a:solidFill>
              <a:srgbClr val="235B4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12955edb221_0_185"/>
            <p:cNvSpPr/>
            <p:nvPr/>
          </p:nvSpPr>
          <p:spPr>
            <a:xfrm>
              <a:off x="3266766" y="3212624"/>
              <a:ext cx="1176000" cy="5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12955edb221_0_185"/>
            <p:cNvSpPr txBox="1"/>
            <p:nvPr/>
          </p:nvSpPr>
          <p:spPr>
            <a:xfrm>
              <a:off x="3266766" y="3212624"/>
              <a:ext cx="1176000" cy="5880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ES" sz="2000" b="0" i="0" u="none" strike="noStrike" cap="none">
                  <a:solidFill>
                    <a:srgbClr val="9D989A"/>
                  </a:solidFill>
                  <a:latin typeface="Source Sans Pro"/>
                  <a:ea typeface="Source Sans Pro"/>
                  <a:cs typeface="Source Sans Pro"/>
                  <a:sym typeface="Source Sans Pro"/>
                </a:rPr>
                <a:t>Acceso a la justicia</a:t>
              </a:r>
              <a:endParaRPr sz="1400" b="0" i="0" u="none" strike="noStrike" cap="none">
                <a:solidFill>
                  <a:srgbClr val="9D989A"/>
                </a:solidFill>
                <a:latin typeface="Source Sans Pro"/>
                <a:ea typeface="Source Sans Pro"/>
                <a:cs typeface="Source Sans Pro"/>
                <a:sym typeface="Source Sans Pro"/>
              </a:endParaRPr>
            </a:p>
          </p:txBody>
        </p:sp>
      </p:grpSp>
      <p:cxnSp>
        <p:nvCxnSpPr>
          <p:cNvPr id="463" name="Google Shape;463;g12955edb221_0_185"/>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464" name="Google Shape;464;g12955edb221_0_185"/>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465" name="Google Shape;465;g12955edb221_0_185"/>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466" name="Google Shape;466;g12955edb221_0_185"/>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cxnSp>
        <p:nvCxnSpPr>
          <p:cNvPr id="471" name="Google Shape;471;p55"/>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cxnSp>
        <p:nvCxnSpPr>
          <p:cNvPr id="472" name="Google Shape;472;p55"/>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473" name="Google Shape;473;p55"/>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474" name="Google Shape;474;p55"/>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475" name="Google Shape;475;p55"/>
          <p:cNvSpPr txBox="1"/>
          <p:nvPr/>
        </p:nvSpPr>
        <p:spPr>
          <a:xfrm>
            <a:off x="762472" y="1159316"/>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800000"/>
              </a:buClr>
              <a:buSzPts val="2400"/>
              <a:buFont typeface="Arial"/>
              <a:buNone/>
            </a:pPr>
            <a:r>
              <a:rPr lang="es-ES" sz="3000" b="1" i="0" u="none" strike="noStrike" cap="none">
                <a:solidFill>
                  <a:srgbClr val="9F2241"/>
                </a:solidFill>
                <a:latin typeface="Source Sans Pro"/>
                <a:ea typeface="Source Sans Pro"/>
                <a:cs typeface="Source Sans Pro"/>
                <a:sym typeface="Source Sans Pro"/>
              </a:rPr>
              <a:t>Medidas preventivas</a:t>
            </a:r>
            <a:endParaRPr sz="2000" b="1" i="0" u="none" strike="noStrike" cap="none">
              <a:solidFill>
                <a:srgbClr val="9F2241"/>
              </a:solidFill>
              <a:latin typeface="Source Sans Pro"/>
              <a:ea typeface="Source Sans Pro"/>
              <a:cs typeface="Source Sans Pro"/>
              <a:sym typeface="Source Sans Pro"/>
            </a:endParaRPr>
          </a:p>
        </p:txBody>
      </p:sp>
      <p:sp>
        <p:nvSpPr>
          <p:cNvPr id="476" name="Google Shape;476;p55"/>
          <p:cNvSpPr txBox="1"/>
          <p:nvPr/>
        </p:nvSpPr>
        <p:spPr>
          <a:xfrm>
            <a:off x="762487" y="2163035"/>
            <a:ext cx="10634400" cy="37866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400"/>
              <a:buFont typeface="Arial"/>
              <a:buNone/>
            </a:pPr>
            <a:r>
              <a:rPr lang="es-ES" sz="2400" b="0" i="0" u="none" strike="noStrike" cap="none">
                <a:solidFill>
                  <a:srgbClr val="9D989A"/>
                </a:solidFill>
                <a:latin typeface="Source Sans Pro"/>
                <a:ea typeface="Source Sans Pro"/>
                <a:cs typeface="Source Sans Pro"/>
                <a:sym typeface="Source Sans Pro"/>
              </a:rPr>
              <a:t>Las </a:t>
            </a:r>
            <a:r>
              <a:rPr lang="es-ES" sz="2400" b="0" i="0" u="none" strike="noStrike" cap="none">
                <a:solidFill>
                  <a:srgbClr val="006600"/>
                </a:solidFill>
                <a:latin typeface="Source Sans Pro"/>
                <a:ea typeface="Source Sans Pro"/>
                <a:cs typeface="Source Sans Pro"/>
                <a:sym typeface="Source Sans Pro"/>
              </a:rPr>
              <a:t>acciones de prevención </a:t>
            </a:r>
            <a:r>
              <a:rPr lang="es-ES" sz="2400" b="0" i="0" u="none" strike="noStrike" cap="none">
                <a:solidFill>
                  <a:srgbClr val="9D989A"/>
                </a:solidFill>
                <a:latin typeface="Source Sans Pro"/>
                <a:ea typeface="Source Sans Pro"/>
                <a:cs typeface="Source Sans Pro"/>
                <a:sym typeface="Source Sans Pro"/>
              </a:rPr>
              <a:t>son todas aquellas medidas tomadas para </a:t>
            </a:r>
            <a:r>
              <a:rPr lang="es-ES" sz="2400">
                <a:solidFill>
                  <a:srgbClr val="9D989A"/>
                </a:solidFill>
                <a:latin typeface="Source Sans Pro"/>
                <a:ea typeface="Source Sans Pro"/>
                <a:cs typeface="Source Sans Pro"/>
                <a:sym typeface="Source Sans Pro"/>
              </a:rPr>
              <a:t>prevenir</a:t>
            </a:r>
            <a:r>
              <a:rPr lang="es-ES" sz="2400" b="0" i="0" u="none" strike="noStrike" cap="none">
                <a:solidFill>
                  <a:srgbClr val="9D989A"/>
                </a:solidFill>
                <a:latin typeface="Source Sans Pro"/>
                <a:ea typeface="Source Sans Pro"/>
                <a:cs typeface="Source Sans Pro"/>
                <a:sym typeface="Source Sans Pro"/>
              </a:rPr>
              <a:t> un problema frecuent</a:t>
            </a:r>
            <a:r>
              <a:rPr lang="es-ES" sz="2400">
                <a:solidFill>
                  <a:srgbClr val="9D989A"/>
                </a:solidFill>
                <a:latin typeface="Source Sans Pro"/>
                <a:ea typeface="Source Sans Pro"/>
                <a:cs typeface="Source Sans Pro"/>
                <a:sym typeface="Source Sans Pro"/>
              </a:rPr>
              <a:t>e en los distintos ámbitos:</a:t>
            </a:r>
            <a:endParaRPr sz="2400">
              <a:solidFill>
                <a:srgbClr val="9D989A"/>
              </a:solidFill>
              <a:latin typeface="Source Sans Pro"/>
              <a:ea typeface="Source Sans Pro"/>
              <a:cs typeface="Source Sans Pro"/>
              <a:sym typeface="Source Sans Pro"/>
            </a:endParaRPr>
          </a:p>
          <a:p>
            <a:pPr marL="457200" marR="0" lvl="0" indent="-381000" algn="just" rtl="0">
              <a:lnSpc>
                <a:spcPct val="150000"/>
              </a:lnSpc>
              <a:spcBef>
                <a:spcPts val="0"/>
              </a:spcBef>
              <a:spcAft>
                <a:spcPts val="0"/>
              </a:spcAft>
              <a:buClr>
                <a:srgbClr val="9D989A"/>
              </a:buClr>
              <a:buSzPts val="2400"/>
              <a:buFont typeface="Source Sans Pro"/>
              <a:buChar char="●"/>
            </a:pPr>
            <a:r>
              <a:rPr lang="es-ES" sz="2400">
                <a:solidFill>
                  <a:srgbClr val="9D989A"/>
                </a:solidFill>
                <a:latin typeface="Source Sans Pro"/>
                <a:ea typeface="Source Sans Pro"/>
                <a:cs typeface="Source Sans Pro"/>
                <a:sym typeface="Source Sans Pro"/>
              </a:rPr>
              <a:t>Á</a:t>
            </a:r>
            <a:r>
              <a:rPr lang="es-ES" sz="2400" b="0" i="0" u="none" strike="noStrike" cap="none">
                <a:solidFill>
                  <a:srgbClr val="9D989A"/>
                </a:solidFill>
                <a:latin typeface="Source Sans Pro"/>
                <a:ea typeface="Source Sans Pro"/>
                <a:cs typeface="Source Sans Pro"/>
                <a:sym typeface="Source Sans Pro"/>
              </a:rPr>
              <a:t>mbito laboral</a:t>
            </a:r>
            <a:endParaRPr sz="2400" b="0" i="0" u="none" strike="noStrike" cap="none">
              <a:solidFill>
                <a:srgbClr val="9D989A"/>
              </a:solidFill>
              <a:latin typeface="Source Sans Pro"/>
              <a:ea typeface="Source Sans Pro"/>
              <a:cs typeface="Source Sans Pro"/>
              <a:sym typeface="Source Sans Pro"/>
            </a:endParaRPr>
          </a:p>
          <a:p>
            <a:pPr marL="457200" marR="0" lvl="0" indent="-381000" algn="just" rtl="0">
              <a:lnSpc>
                <a:spcPct val="150000"/>
              </a:lnSpc>
              <a:spcBef>
                <a:spcPts val="0"/>
              </a:spcBef>
              <a:spcAft>
                <a:spcPts val="0"/>
              </a:spcAft>
              <a:buClr>
                <a:srgbClr val="9D989A"/>
              </a:buClr>
              <a:buSzPts val="2400"/>
              <a:buFont typeface="Source Sans Pro"/>
              <a:buChar char="●"/>
            </a:pPr>
            <a:r>
              <a:rPr lang="es-ES" sz="2400">
                <a:solidFill>
                  <a:srgbClr val="9D989A"/>
                </a:solidFill>
                <a:latin typeface="Source Sans Pro"/>
                <a:ea typeface="Source Sans Pro"/>
                <a:cs typeface="Source Sans Pro"/>
                <a:sym typeface="Source Sans Pro"/>
              </a:rPr>
              <a:t>Ámbito escolar</a:t>
            </a:r>
            <a:endParaRPr sz="2400">
              <a:solidFill>
                <a:srgbClr val="9D989A"/>
              </a:solidFill>
              <a:latin typeface="Source Sans Pro"/>
              <a:ea typeface="Source Sans Pro"/>
              <a:cs typeface="Source Sans Pro"/>
              <a:sym typeface="Source Sans Pro"/>
            </a:endParaRPr>
          </a:p>
          <a:p>
            <a:pPr marL="457200" marR="0" lvl="0" indent="-381000" algn="just" rtl="0">
              <a:lnSpc>
                <a:spcPct val="150000"/>
              </a:lnSpc>
              <a:spcBef>
                <a:spcPts val="0"/>
              </a:spcBef>
              <a:spcAft>
                <a:spcPts val="0"/>
              </a:spcAft>
              <a:buClr>
                <a:srgbClr val="9D989A"/>
              </a:buClr>
              <a:buSzPts val="2400"/>
              <a:buFont typeface="Source Sans Pro"/>
              <a:buChar char="●"/>
            </a:pPr>
            <a:r>
              <a:rPr lang="es-ES" sz="2400">
                <a:solidFill>
                  <a:srgbClr val="9D989A"/>
                </a:solidFill>
                <a:latin typeface="Source Sans Pro"/>
                <a:ea typeface="Source Sans Pro"/>
                <a:cs typeface="Source Sans Pro"/>
                <a:sym typeface="Source Sans Pro"/>
              </a:rPr>
              <a:t>Ámbito comunitario</a:t>
            </a:r>
            <a:endParaRPr sz="2400">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400"/>
              <a:buFont typeface="Arial"/>
              <a:buNone/>
            </a:pPr>
            <a:r>
              <a:rPr lang="es-ES" sz="2400" b="0" i="0" u="none" strike="noStrike" cap="none">
                <a:solidFill>
                  <a:srgbClr val="9D989A"/>
                </a:solidFill>
                <a:latin typeface="Source Sans Pro"/>
                <a:ea typeface="Source Sans Pro"/>
                <a:cs typeface="Source Sans Pro"/>
                <a:sym typeface="Source Sans Pro"/>
              </a:rPr>
              <a:t>La prevención se ha estructurado, generalmente, a partir de actividades de capacitación y de difusión, aunque éstas no deben ser las únicas.</a:t>
            </a:r>
            <a:endParaRPr sz="1400" b="0" i="0" u="none" strike="noStrike" cap="none">
              <a:solidFill>
                <a:srgbClr val="9D989A"/>
              </a:solidFill>
              <a:latin typeface="Source Sans Pro"/>
              <a:ea typeface="Source Sans Pro"/>
              <a:cs typeface="Source Sans Pro"/>
              <a:sym typeface="Source Sans Pro"/>
            </a:endParaRPr>
          </a:p>
        </p:txBody>
      </p:sp>
      <p:sp>
        <p:nvSpPr>
          <p:cNvPr id="477" name="Google Shape;477;p55"/>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cxnSp>
        <p:nvCxnSpPr>
          <p:cNvPr id="482" name="Google Shape;482;p56"/>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483" name="Google Shape;483;p56"/>
          <p:cNvSpPr txBox="1"/>
          <p:nvPr/>
        </p:nvSpPr>
        <p:spPr>
          <a:xfrm>
            <a:off x="762422" y="996270"/>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800000"/>
              </a:buClr>
              <a:buSzPts val="2400"/>
              <a:buFont typeface="Arial"/>
              <a:buNone/>
            </a:pPr>
            <a:r>
              <a:rPr lang="es-ES" sz="3000" b="1" i="0" u="none" strike="noStrike" cap="none">
                <a:solidFill>
                  <a:srgbClr val="9F2241"/>
                </a:solidFill>
                <a:latin typeface="Source Sans Pro"/>
                <a:ea typeface="Source Sans Pro"/>
                <a:cs typeface="Source Sans Pro"/>
                <a:sym typeface="Source Sans Pro"/>
              </a:rPr>
              <a:t>Medidas preventivas</a:t>
            </a:r>
            <a:endParaRPr sz="3000" b="1" i="0" u="none" strike="noStrike" cap="none">
              <a:solidFill>
                <a:srgbClr val="9F2241"/>
              </a:solidFill>
              <a:latin typeface="Source Sans Pro"/>
              <a:ea typeface="Source Sans Pro"/>
              <a:cs typeface="Source Sans Pro"/>
              <a:sym typeface="Source Sans Pro"/>
            </a:endParaRPr>
          </a:p>
        </p:txBody>
      </p:sp>
      <p:sp>
        <p:nvSpPr>
          <p:cNvPr id="484" name="Google Shape;484;p56"/>
          <p:cNvSpPr txBox="1"/>
          <p:nvPr/>
        </p:nvSpPr>
        <p:spPr>
          <a:xfrm>
            <a:off x="606425" y="1708487"/>
            <a:ext cx="3784517" cy="10156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0" i="0" u="none" strike="noStrike" cap="none">
                <a:solidFill>
                  <a:srgbClr val="9D989A"/>
                </a:solidFill>
                <a:latin typeface="Source Sans Pro"/>
                <a:ea typeface="Source Sans Pro"/>
                <a:cs typeface="Source Sans Pro"/>
                <a:sym typeface="Source Sans Pro"/>
              </a:rPr>
              <a:t>La Organización de las Naciones Unidas (ONU, 2006) considera tres niveles de prevención:</a:t>
            </a:r>
            <a:endParaRPr sz="2000" b="0" i="0" u="none" strike="noStrike" cap="none">
              <a:solidFill>
                <a:srgbClr val="9D989A"/>
              </a:solidFill>
              <a:latin typeface="Source Sans Pro"/>
              <a:ea typeface="Source Sans Pro"/>
              <a:cs typeface="Source Sans Pro"/>
              <a:sym typeface="Source Sans Pro"/>
            </a:endParaRPr>
          </a:p>
        </p:txBody>
      </p:sp>
      <p:pic>
        <p:nvPicPr>
          <p:cNvPr id="485" name="Google Shape;485;p56"/>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486" name="Google Shape;486;p56"/>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487" name="Google Shape;487;p56"/>
          <p:cNvSpPr/>
          <p:nvPr/>
        </p:nvSpPr>
        <p:spPr>
          <a:xfrm>
            <a:off x="606425" y="3635925"/>
            <a:ext cx="3072600" cy="2556600"/>
          </a:xfrm>
          <a:prstGeom prst="hexagon">
            <a:avLst>
              <a:gd name="adj" fmla="val 25000"/>
              <a:gd name="vf" fmla="val 115470"/>
            </a:avLst>
          </a:prstGeom>
          <a:solidFill>
            <a:srgbClr val="6F7271"/>
          </a:solidFill>
          <a:ln w="25400" cap="flat" cmpd="sng">
            <a:solidFill>
              <a:srgbClr val="6F7271"/>
            </a:solidFill>
            <a:prstDash val="solid"/>
            <a:round/>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chemeClr val="lt1"/>
                </a:solidFill>
                <a:latin typeface="Source Sans Pro"/>
                <a:ea typeface="Source Sans Pro"/>
                <a:cs typeface="Source Sans Pro"/>
                <a:sym typeface="Source Sans Pro"/>
              </a:rPr>
              <a:t>Prevención primaria</a:t>
            </a:r>
            <a:endParaRPr sz="2400" b="1" i="0" u="none" strike="noStrike" cap="none">
              <a:solidFill>
                <a:schemeClr val="lt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400"/>
              <a:buFont typeface="Arial"/>
              <a:buNone/>
            </a:pPr>
            <a:endParaRPr sz="2400" b="1">
              <a:solidFill>
                <a:schemeClr val="lt1"/>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1600"/>
              <a:buFont typeface="Arial"/>
              <a:buNone/>
            </a:pPr>
            <a:r>
              <a:rPr lang="es-ES" sz="1600" b="0" i="0" u="none" strike="noStrike" cap="none">
                <a:solidFill>
                  <a:schemeClr val="lt1"/>
                </a:solidFill>
                <a:latin typeface="Source Sans Pro"/>
                <a:ea typeface="Source Sans Pro"/>
                <a:cs typeface="Source Sans Pro"/>
                <a:sym typeface="Source Sans Pro"/>
              </a:rPr>
              <a:t>Cuyas acciones se dirigen a prevenir la violencia antes de que ocurra.</a:t>
            </a:r>
            <a:endParaRPr sz="1600" b="0" i="0" u="none" strike="noStrike" cap="none">
              <a:solidFill>
                <a:schemeClr val="lt1"/>
              </a:solidFill>
              <a:latin typeface="Source Sans Pro"/>
              <a:ea typeface="Source Sans Pro"/>
              <a:cs typeface="Source Sans Pro"/>
              <a:sym typeface="Source Sans Pro"/>
            </a:endParaRPr>
          </a:p>
        </p:txBody>
      </p:sp>
      <p:sp>
        <p:nvSpPr>
          <p:cNvPr id="488" name="Google Shape;488;p56"/>
          <p:cNvSpPr/>
          <p:nvPr/>
        </p:nvSpPr>
        <p:spPr>
          <a:xfrm>
            <a:off x="4478525" y="2778849"/>
            <a:ext cx="3333900" cy="3186600"/>
          </a:xfrm>
          <a:prstGeom prst="hexagon">
            <a:avLst>
              <a:gd name="adj" fmla="val 25000"/>
              <a:gd name="vf" fmla="val 115470"/>
            </a:avLst>
          </a:prstGeom>
          <a:solidFill>
            <a:srgbClr val="235B4E"/>
          </a:solidFill>
          <a:ln w="25400" cap="flat" cmpd="sng">
            <a:solidFill>
              <a:srgbClr val="235B4E"/>
            </a:solidFill>
            <a:prstDash val="solid"/>
            <a:round/>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chemeClr val="lt1"/>
                </a:solidFill>
                <a:latin typeface="Source Sans Pro"/>
                <a:ea typeface="Source Sans Pro"/>
                <a:cs typeface="Source Sans Pro"/>
                <a:sym typeface="Source Sans Pro"/>
              </a:rPr>
              <a:t>Prevención Secundaria</a:t>
            </a:r>
            <a:endParaRPr sz="2400" b="1" i="0" u="none" strike="noStrike" cap="none">
              <a:solidFill>
                <a:schemeClr val="lt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400"/>
              <a:buFont typeface="Arial"/>
              <a:buNone/>
            </a:pPr>
            <a:endParaRPr sz="2400" b="1">
              <a:solidFill>
                <a:schemeClr val="lt1"/>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1600"/>
              <a:buFont typeface="Arial"/>
              <a:buNone/>
            </a:pPr>
            <a:r>
              <a:rPr lang="es-ES" sz="1600" b="0" i="0" u="none" strike="noStrike" cap="none">
                <a:solidFill>
                  <a:schemeClr val="lt1"/>
                </a:solidFill>
                <a:latin typeface="Source Sans Pro"/>
                <a:ea typeface="Source Sans Pro"/>
                <a:cs typeface="Source Sans Pro"/>
                <a:sym typeface="Source Sans Pro"/>
              </a:rPr>
              <a:t>Otorga una respuesta inmediata después que la violencia haya ocurrido a fin de limitar su extensión y sus consecuencias.</a:t>
            </a:r>
            <a:endParaRPr sz="1600" b="0" i="0" u="none" strike="noStrike" cap="none">
              <a:solidFill>
                <a:schemeClr val="lt1"/>
              </a:solidFill>
              <a:latin typeface="Source Sans Pro"/>
              <a:ea typeface="Source Sans Pro"/>
              <a:cs typeface="Source Sans Pro"/>
              <a:sym typeface="Source Sans Pro"/>
            </a:endParaRPr>
          </a:p>
        </p:txBody>
      </p:sp>
      <p:sp>
        <p:nvSpPr>
          <p:cNvPr id="489" name="Google Shape;489;p56"/>
          <p:cNvSpPr/>
          <p:nvPr/>
        </p:nvSpPr>
        <p:spPr>
          <a:xfrm>
            <a:off x="8285300" y="2162812"/>
            <a:ext cx="3416700" cy="3064800"/>
          </a:xfrm>
          <a:prstGeom prst="hexagon">
            <a:avLst>
              <a:gd name="adj" fmla="val 25000"/>
              <a:gd name="vf" fmla="val 115470"/>
            </a:avLst>
          </a:prstGeom>
          <a:solidFill>
            <a:srgbClr val="691C20"/>
          </a:solidFill>
          <a:ln w="25400" cap="flat" cmpd="sng">
            <a:solidFill>
              <a:srgbClr val="9F2241"/>
            </a:solidFill>
            <a:prstDash val="solid"/>
            <a:round/>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chemeClr val="lt1"/>
                </a:solidFill>
                <a:latin typeface="Source Sans Pro"/>
                <a:ea typeface="Source Sans Pro"/>
                <a:cs typeface="Source Sans Pro"/>
                <a:sym typeface="Source Sans Pro"/>
              </a:rPr>
              <a:t>Prevención Terciaria</a:t>
            </a:r>
            <a:endParaRPr sz="2400" b="1" i="0" u="none" strike="noStrike" cap="none">
              <a:solidFill>
                <a:schemeClr val="lt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400"/>
              <a:buFont typeface="Arial"/>
              <a:buNone/>
            </a:pPr>
            <a:endParaRPr sz="2400" b="1">
              <a:solidFill>
                <a:schemeClr val="lt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lt1"/>
                </a:solidFill>
                <a:latin typeface="Source Sans Pro"/>
                <a:ea typeface="Source Sans Pro"/>
                <a:cs typeface="Source Sans Pro"/>
                <a:sym typeface="Source Sans Pro"/>
              </a:rPr>
              <a:t>Brinda atención y apoyo a largo plazo a mujeres que hayan sufrido actos de violencia</a:t>
            </a:r>
            <a:endParaRPr sz="1600" b="1" i="0" u="none" strike="noStrike" cap="none">
              <a:solidFill>
                <a:schemeClr val="lt1"/>
              </a:solidFill>
              <a:latin typeface="Source Sans Pro"/>
              <a:ea typeface="Source Sans Pro"/>
              <a:cs typeface="Source Sans Pro"/>
              <a:sym typeface="Source Sans Pro"/>
            </a:endParaRPr>
          </a:p>
        </p:txBody>
      </p:sp>
      <p:sp>
        <p:nvSpPr>
          <p:cNvPr id="490" name="Google Shape;490;p56"/>
          <p:cNvSpPr txBox="1"/>
          <p:nvPr/>
        </p:nvSpPr>
        <p:spPr>
          <a:xfrm>
            <a:off x="1634547" y="2780956"/>
            <a:ext cx="901392" cy="83099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s-ES" sz="4800" b="1" i="0" u="none" strike="noStrike" cap="none">
                <a:solidFill>
                  <a:srgbClr val="9F2241"/>
                </a:solidFill>
                <a:latin typeface="Source Sans Pro"/>
                <a:ea typeface="Source Sans Pro"/>
                <a:cs typeface="Source Sans Pro"/>
                <a:sym typeface="Source Sans Pro"/>
              </a:rPr>
              <a:t>1</a:t>
            </a:r>
            <a:endParaRPr sz="4800" b="1" i="0" u="none" strike="noStrike" cap="none">
              <a:solidFill>
                <a:srgbClr val="9F2241"/>
              </a:solidFill>
              <a:latin typeface="Source Sans Pro"/>
              <a:ea typeface="Source Sans Pro"/>
              <a:cs typeface="Source Sans Pro"/>
              <a:sym typeface="Source Sans Pro"/>
            </a:endParaRPr>
          </a:p>
        </p:txBody>
      </p:sp>
      <p:sp>
        <p:nvSpPr>
          <p:cNvPr id="491" name="Google Shape;491;p56"/>
          <p:cNvSpPr txBox="1"/>
          <p:nvPr/>
        </p:nvSpPr>
        <p:spPr>
          <a:xfrm>
            <a:off x="5819850" y="1949958"/>
            <a:ext cx="801600" cy="831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s-ES" sz="4800" b="1" i="0" u="none" strike="noStrike" cap="none">
                <a:solidFill>
                  <a:srgbClr val="9F2241"/>
                </a:solidFill>
                <a:latin typeface="Source Sans Pro"/>
                <a:ea typeface="Source Sans Pro"/>
                <a:cs typeface="Source Sans Pro"/>
                <a:sym typeface="Source Sans Pro"/>
              </a:rPr>
              <a:t>2</a:t>
            </a:r>
            <a:endParaRPr sz="4800" b="1" i="0" u="none" strike="noStrike" cap="none">
              <a:solidFill>
                <a:srgbClr val="9F2241"/>
              </a:solidFill>
              <a:latin typeface="Source Sans Pro"/>
              <a:ea typeface="Source Sans Pro"/>
              <a:cs typeface="Source Sans Pro"/>
              <a:sym typeface="Source Sans Pro"/>
            </a:endParaRPr>
          </a:p>
        </p:txBody>
      </p:sp>
      <p:sp>
        <p:nvSpPr>
          <p:cNvPr id="492" name="Google Shape;492;p56"/>
          <p:cNvSpPr txBox="1"/>
          <p:nvPr/>
        </p:nvSpPr>
        <p:spPr>
          <a:xfrm>
            <a:off x="9542912" y="1234038"/>
            <a:ext cx="901500" cy="831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s-ES" sz="4800" b="1">
                <a:solidFill>
                  <a:srgbClr val="9F2241"/>
                </a:solidFill>
                <a:latin typeface="Source Sans Pro"/>
                <a:ea typeface="Source Sans Pro"/>
                <a:cs typeface="Source Sans Pro"/>
                <a:sym typeface="Source Sans Pro"/>
              </a:rPr>
              <a:t> </a:t>
            </a:r>
            <a:r>
              <a:rPr lang="es-ES" sz="4800" b="1" i="0" u="none" strike="noStrike" cap="none">
                <a:solidFill>
                  <a:srgbClr val="9F2241"/>
                </a:solidFill>
                <a:latin typeface="Source Sans Pro"/>
                <a:ea typeface="Source Sans Pro"/>
                <a:cs typeface="Source Sans Pro"/>
                <a:sym typeface="Source Sans Pro"/>
              </a:rPr>
              <a:t>3</a:t>
            </a:r>
            <a:endParaRPr sz="4800" b="1" i="0" u="none" strike="noStrike" cap="none">
              <a:solidFill>
                <a:srgbClr val="9F2241"/>
              </a:solidFill>
              <a:latin typeface="Source Sans Pro"/>
              <a:ea typeface="Source Sans Pro"/>
              <a:cs typeface="Source Sans Pro"/>
              <a:sym typeface="Source Sans Pro"/>
            </a:endParaRPr>
          </a:p>
        </p:txBody>
      </p:sp>
      <p:cxnSp>
        <p:nvCxnSpPr>
          <p:cNvPr id="493" name="Google Shape;493;p56"/>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494" name="Google Shape;494;p5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57"/>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500" name="Google Shape;500;p57"/>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01" name="Google Shape;501;p57"/>
          <p:cNvSpPr/>
          <p:nvPr/>
        </p:nvSpPr>
        <p:spPr>
          <a:xfrm>
            <a:off x="3125874" y="1130800"/>
            <a:ext cx="73053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s-ES" sz="2500" b="1" i="0" u="none" strike="noStrike" cap="none">
                <a:solidFill>
                  <a:srgbClr val="8D253D"/>
                </a:solidFill>
                <a:latin typeface="Source Sans Pro"/>
                <a:ea typeface="Source Sans Pro"/>
                <a:cs typeface="Source Sans Pro"/>
                <a:sym typeface="Source Sans Pro"/>
              </a:rPr>
              <a:t>Aspectos clave para la estructura de las medidas de prevención</a:t>
            </a:r>
            <a:endParaRPr sz="2500" b="1" i="0" u="none" strike="noStrike" cap="none">
              <a:solidFill>
                <a:srgbClr val="8D253D"/>
              </a:solidFill>
              <a:latin typeface="Source Sans Pro"/>
              <a:ea typeface="Source Sans Pro"/>
              <a:cs typeface="Source Sans Pro"/>
              <a:sym typeface="Source Sans Pro"/>
            </a:endParaRPr>
          </a:p>
        </p:txBody>
      </p:sp>
      <p:grpSp>
        <p:nvGrpSpPr>
          <p:cNvPr id="502" name="Google Shape;502;p57"/>
          <p:cNvGrpSpPr/>
          <p:nvPr/>
        </p:nvGrpSpPr>
        <p:grpSpPr>
          <a:xfrm>
            <a:off x="1502102" y="2393400"/>
            <a:ext cx="9771139" cy="3758162"/>
            <a:chOff x="2817" y="0"/>
            <a:chExt cx="8238040" cy="3700800"/>
          </a:xfrm>
        </p:grpSpPr>
        <p:sp>
          <p:nvSpPr>
            <p:cNvPr id="503" name="Google Shape;503;p57"/>
            <p:cNvSpPr/>
            <p:nvPr/>
          </p:nvSpPr>
          <p:spPr>
            <a:xfrm>
              <a:off x="618275" y="0"/>
              <a:ext cx="7007100" cy="3700800"/>
            </a:xfrm>
            <a:prstGeom prst="rightArrow">
              <a:avLst>
                <a:gd name="adj1" fmla="val 50000"/>
                <a:gd name="adj2" fmla="val 50000"/>
              </a:avLst>
            </a:prstGeom>
            <a:solidFill>
              <a:srgbClr val="9F22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4" name="Google Shape;504;p57"/>
            <p:cNvSpPr/>
            <p:nvPr/>
          </p:nvSpPr>
          <p:spPr>
            <a:xfrm>
              <a:off x="2817" y="1110251"/>
              <a:ext cx="1830675" cy="1480335"/>
            </a:xfrm>
            <a:prstGeom prst="roundRect">
              <a:avLst>
                <a:gd name="adj" fmla="val 16667"/>
              </a:avLst>
            </a:prstGeom>
            <a:solidFill>
              <a:srgbClr val="BC955C"/>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p57"/>
            <p:cNvSpPr txBox="1"/>
            <p:nvPr/>
          </p:nvSpPr>
          <p:spPr>
            <a:xfrm>
              <a:off x="75081" y="1182515"/>
              <a:ext cx="1686147" cy="1335807"/>
            </a:xfrm>
            <a:prstGeom prst="rect">
              <a:avLst/>
            </a:prstGeom>
            <a:solidFill>
              <a:srgbClr val="BC955C"/>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s-ES" sz="1600" b="1" i="0" u="none" strike="noStrike" cap="none">
                  <a:solidFill>
                    <a:schemeClr val="lt1"/>
                  </a:solidFill>
                  <a:latin typeface="Source Sans Pro"/>
                  <a:ea typeface="Source Sans Pro"/>
                  <a:cs typeface="Source Sans Pro"/>
                  <a:sym typeface="Source Sans Pro"/>
                </a:rPr>
                <a:t>1.-Normatividad interna para el personal </a:t>
              </a:r>
              <a:r>
                <a:rPr lang="es-ES" sz="1600" b="1">
                  <a:solidFill>
                    <a:schemeClr val="lt1"/>
                  </a:solidFill>
                  <a:latin typeface="Source Sans Pro"/>
                  <a:ea typeface="Source Sans Pro"/>
                  <a:cs typeface="Source Sans Pro"/>
                  <a:sym typeface="Source Sans Pro"/>
                </a:rPr>
                <a:t>y/ o la comunidad escolar</a:t>
              </a:r>
              <a:endParaRPr sz="1600" b="1" i="0" u="none" strike="noStrike" cap="none">
                <a:solidFill>
                  <a:schemeClr val="lt1"/>
                </a:solidFill>
                <a:latin typeface="Source Sans Pro"/>
                <a:ea typeface="Source Sans Pro"/>
                <a:cs typeface="Source Sans Pro"/>
                <a:sym typeface="Source Sans Pro"/>
              </a:endParaRPr>
            </a:p>
          </p:txBody>
        </p:sp>
        <p:sp>
          <p:nvSpPr>
            <p:cNvPr id="506" name="Google Shape;506;p57"/>
            <p:cNvSpPr/>
            <p:nvPr/>
          </p:nvSpPr>
          <p:spPr>
            <a:xfrm>
              <a:off x="2138605" y="1110251"/>
              <a:ext cx="1830675" cy="1480335"/>
            </a:xfrm>
            <a:prstGeom prst="roundRect">
              <a:avLst>
                <a:gd name="adj" fmla="val 16667"/>
              </a:avLst>
            </a:prstGeom>
            <a:solidFill>
              <a:srgbClr val="9D989A"/>
            </a:solidFill>
            <a:ln w="25400" cap="flat" cmpd="sng">
              <a:solidFill>
                <a:srgbClr val="98989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7" name="Google Shape;507;p57"/>
            <p:cNvSpPr txBox="1"/>
            <p:nvPr/>
          </p:nvSpPr>
          <p:spPr>
            <a:xfrm>
              <a:off x="2210869" y="1182515"/>
              <a:ext cx="1686147" cy="13358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s-ES" sz="1600" b="1" i="0" u="none" strike="noStrike" cap="none">
                  <a:solidFill>
                    <a:schemeClr val="lt1"/>
                  </a:solidFill>
                  <a:latin typeface="Source Sans Pro"/>
                  <a:ea typeface="Source Sans Pro"/>
                  <a:cs typeface="Source Sans Pro"/>
                  <a:sym typeface="Source Sans Pro"/>
                </a:rPr>
                <a:t>2.-La toma de conciencia sobre el problema de acoso sexual</a:t>
              </a:r>
              <a:endParaRPr sz="1600" b="1" i="0" u="none" strike="noStrike" cap="none">
                <a:solidFill>
                  <a:schemeClr val="lt1"/>
                </a:solidFill>
                <a:latin typeface="Source Sans Pro"/>
                <a:ea typeface="Source Sans Pro"/>
                <a:cs typeface="Source Sans Pro"/>
                <a:sym typeface="Source Sans Pro"/>
              </a:endParaRPr>
            </a:p>
          </p:txBody>
        </p:sp>
        <p:sp>
          <p:nvSpPr>
            <p:cNvPr id="508" name="Google Shape;508;p57"/>
            <p:cNvSpPr/>
            <p:nvPr/>
          </p:nvSpPr>
          <p:spPr>
            <a:xfrm>
              <a:off x="4274394" y="1110251"/>
              <a:ext cx="1830675" cy="1480335"/>
            </a:xfrm>
            <a:prstGeom prst="roundRect">
              <a:avLst>
                <a:gd name="adj" fmla="val 16667"/>
              </a:avLst>
            </a:prstGeom>
            <a:solidFill>
              <a:srgbClr val="235B4E"/>
            </a:solidFill>
            <a:ln w="25400" cap="flat" cmpd="sng">
              <a:solidFill>
                <a:srgbClr val="235B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9" name="Google Shape;509;p57"/>
            <p:cNvSpPr txBox="1"/>
            <p:nvPr/>
          </p:nvSpPr>
          <p:spPr>
            <a:xfrm>
              <a:off x="4346657" y="1122730"/>
              <a:ext cx="1686147" cy="1328757"/>
            </a:xfrm>
            <a:prstGeom prst="rect">
              <a:avLst/>
            </a:prstGeom>
            <a:solidFill>
              <a:srgbClr val="235B4E"/>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s-ES" sz="1600" b="1" i="0" u="none" strike="noStrike" cap="none">
                  <a:solidFill>
                    <a:schemeClr val="lt1"/>
                  </a:solidFill>
                  <a:latin typeface="Source Sans Pro"/>
                  <a:ea typeface="Source Sans Pro"/>
                  <a:cs typeface="Source Sans Pro"/>
                  <a:sym typeface="Source Sans Pro"/>
                </a:rPr>
                <a:t>3.-Cambio de actitudes</a:t>
              </a:r>
              <a:endParaRPr sz="1600" b="1" i="0" u="none" strike="noStrike" cap="none">
                <a:solidFill>
                  <a:schemeClr val="lt1"/>
                </a:solidFill>
                <a:latin typeface="Source Sans Pro"/>
                <a:ea typeface="Source Sans Pro"/>
                <a:cs typeface="Source Sans Pro"/>
                <a:sym typeface="Source Sans Pro"/>
              </a:endParaRPr>
            </a:p>
          </p:txBody>
        </p:sp>
        <p:sp>
          <p:nvSpPr>
            <p:cNvPr id="510" name="Google Shape;510;p57"/>
            <p:cNvSpPr/>
            <p:nvPr/>
          </p:nvSpPr>
          <p:spPr>
            <a:xfrm>
              <a:off x="6410182" y="1110251"/>
              <a:ext cx="1830675" cy="1480335"/>
            </a:xfrm>
            <a:prstGeom prst="roundRect">
              <a:avLst>
                <a:gd name="adj" fmla="val 16667"/>
              </a:avLst>
            </a:prstGeom>
            <a:solidFill>
              <a:srgbClr val="6F7271"/>
            </a:solidFill>
            <a:ln w="25400" cap="flat" cmpd="sng">
              <a:solidFill>
                <a:srgbClr val="6F72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1" name="Google Shape;511;p57"/>
            <p:cNvSpPr txBox="1"/>
            <p:nvPr/>
          </p:nvSpPr>
          <p:spPr>
            <a:xfrm>
              <a:off x="6482446" y="1182515"/>
              <a:ext cx="1686147" cy="13358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s-ES" sz="1600" b="1" i="0" u="none" strike="noStrike" cap="none">
                  <a:solidFill>
                    <a:schemeClr val="lt1"/>
                  </a:solidFill>
                  <a:latin typeface="Source Sans Pro"/>
                  <a:ea typeface="Source Sans Pro"/>
                  <a:cs typeface="Source Sans Pro"/>
                  <a:sym typeface="Source Sans Pro"/>
                </a:rPr>
                <a:t>4.-Promoción de la cultura de denuncia</a:t>
              </a:r>
              <a:endParaRPr sz="1600" b="1" i="0" u="none" strike="noStrike" cap="none">
                <a:solidFill>
                  <a:schemeClr val="lt1"/>
                </a:solidFill>
                <a:latin typeface="Source Sans Pro"/>
                <a:ea typeface="Source Sans Pro"/>
                <a:cs typeface="Source Sans Pro"/>
                <a:sym typeface="Source Sans Pro"/>
              </a:endParaRPr>
            </a:p>
          </p:txBody>
        </p:sp>
      </p:grpSp>
      <p:cxnSp>
        <p:nvCxnSpPr>
          <p:cNvPr id="512" name="Google Shape;512;p57"/>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513" name="Google Shape;513;p57"/>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cxnSp>
        <p:nvCxnSpPr>
          <p:cNvPr id="518" name="Google Shape;518;p3"/>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sp>
        <p:nvSpPr>
          <p:cNvPr id="519" name="Google Shape;519;p3"/>
          <p:cNvSpPr txBox="1"/>
          <p:nvPr/>
        </p:nvSpPr>
        <p:spPr>
          <a:xfrm>
            <a:off x="130630" y="1089527"/>
            <a:ext cx="118980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667"/>
              <a:buFont typeface="Arial"/>
              <a:buNone/>
            </a:pPr>
            <a:r>
              <a:rPr lang="es-ES" sz="2667" b="1" i="0" u="none" strike="noStrike" cap="none">
                <a:solidFill>
                  <a:srgbClr val="800000"/>
                </a:solidFill>
                <a:latin typeface="Source Sans Pro"/>
                <a:ea typeface="Source Sans Pro"/>
                <a:cs typeface="Source Sans Pro"/>
                <a:sym typeface="Source Sans Pro"/>
              </a:rPr>
              <a:t>Aspectos claves para la estructura de las medidas de prevención </a:t>
            </a:r>
            <a:endParaRPr sz="1467" b="1" i="0" u="none" strike="noStrike" cap="none">
              <a:solidFill>
                <a:srgbClr val="800000"/>
              </a:solidFill>
              <a:latin typeface="Source Sans Pro"/>
              <a:ea typeface="Source Sans Pro"/>
              <a:cs typeface="Source Sans Pro"/>
              <a:sym typeface="Source Sans Pro"/>
            </a:endParaRPr>
          </a:p>
        </p:txBody>
      </p:sp>
      <p:cxnSp>
        <p:nvCxnSpPr>
          <p:cNvPr id="520" name="Google Shape;520;p3"/>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521" name="Google Shape;521;p3"/>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522" name="Google Shape;522;p3"/>
          <p:cNvSpPr/>
          <p:nvPr/>
        </p:nvSpPr>
        <p:spPr>
          <a:xfrm>
            <a:off x="-7536" y="809287"/>
            <a:ext cx="12192000" cy="147600"/>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523" name="Google Shape;523;p3"/>
          <p:cNvSpPr txBox="1"/>
          <p:nvPr/>
        </p:nvSpPr>
        <p:spPr>
          <a:xfrm>
            <a:off x="960575" y="3502030"/>
            <a:ext cx="10320000" cy="2251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ES" sz="2400" b="1" i="0" u="none" strike="noStrike" cap="none">
                <a:solidFill>
                  <a:srgbClr val="8D253D"/>
                </a:solidFill>
                <a:latin typeface="Source Sans Pro"/>
                <a:ea typeface="Source Sans Pro"/>
                <a:cs typeface="Source Sans Pro"/>
                <a:sym typeface="Source Sans Pro"/>
              </a:rPr>
              <a:t>Preguntas clave: </a:t>
            </a:r>
            <a:endParaRPr sz="1400" b="0" i="0" u="none" strike="noStrike" cap="none">
              <a:solidFill>
                <a:srgbClr val="000000"/>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rgbClr val="7F7F7F"/>
              </a:solidFill>
              <a:latin typeface="Source Sans Pro"/>
              <a:ea typeface="Source Sans Pro"/>
              <a:cs typeface="Source Sans Pro"/>
              <a:sym typeface="Source Sans Pro"/>
            </a:endParaRPr>
          </a:p>
          <a:p>
            <a:pPr marL="457200" marR="0" lvl="0" indent="-355600" algn="just" rtl="0">
              <a:lnSpc>
                <a:spcPct val="100000"/>
              </a:lnSpc>
              <a:spcBef>
                <a:spcPts val="0"/>
              </a:spcBef>
              <a:spcAft>
                <a:spcPts val="0"/>
              </a:spcAft>
              <a:buClr>
                <a:srgbClr val="7F7F7F"/>
              </a:buClr>
              <a:buSzPts val="2000"/>
              <a:buFont typeface="Source Sans Pro"/>
              <a:buChar char="●"/>
            </a:pPr>
            <a:r>
              <a:rPr lang="es-ES" sz="2000" b="0" i="0" u="none" strike="noStrike" cap="none">
                <a:solidFill>
                  <a:srgbClr val="7F7F7F"/>
                </a:solidFill>
                <a:latin typeface="Source Sans Pro"/>
                <a:ea typeface="Source Sans Pro"/>
                <a:cs typeface="Source Sans Pro"/>
                <a:sym typeface="Source Sans Pro"/>
              </a:rPr>
              <a:t>¿Cuáles han sido los casos de violencia sexual que identifican al interior de su Dependencia?</a:t>
            </a:r>
            <a:endParaRPr sz="2000" b="0" i="0" u="none" strike="noStrike" cap="none">
              <a:solidFill>
                <a:srgbClr val="7F7F7F"/>
              </a:solidFill>
              <a:latin typeface="Source Sans Pro"/>
              <a:ea typeface="Source Sans Pro"/>
              <a:cs typeface="Source Sans Pro"/>
              <a:sym typeface="Source Sans Pro"/>
            </a:endParaRPr>
          </a:p>
          <a:p>
            <a:pPr marL="457200" marR="0" lvl="0" indent="0" algn="just" rtl="0">
              <a:lnSpc>
                <a:spcPct val="100000"/>
              </a:lnSpc>
              <a:spcBef>
                <a:spcPts val="0"/>
              </a:spcBef>
              <a:spcAft>
                <a:spcPts val="0"/>
              </a:spcAft>
              <a:buNone/>
            </a:pPr>
            <a:endParaRPr sz="2000">
              <a:solidFill>
                <a:srgbClr val="7F7F7F"/>
              </a:solidFill>
              <a:latin typeface="Source Sans Pro"/>
              <a:ea typeface="Source Sans Pro"/>
              <a:cs typeface="Source Sans Pro"/>
              <a:sym typeface="Source Sans Pro"/>
            </a:endParaRPr>
          </a:p>
          <a:p>
            <a:pPr marL="457200" marR="0" lvl="0" indent="-355600" algn="just" rtl="0">
              <a:lnSpc>
                <a:spcPct val="100000"/>
              </a:lnSpc>
              <a:spcBef>
                <a:spcPts val="0"/>
              </a:spcBef>
              <a:spcAft>
                <a:spcPts val="0"/>
              </a:spcAft>
              <a:buClr>
                <a:srgbClr val="7F7F7F"/>
              </a:buClr>
              <a:buSzPts val="2000"/>
              <a:buFont typeface="Source Sans Pro"/>
              <a:buChar char="●"/>
            </a:pPr>
            <a:r>
              <a:rPr lang="es-ES" sz="2000" b="0" i="0" u="none" strike="noStrike" cap="none">
                <a:solidFill>
                  <a:srgbClr val="7F7F7F"/>
                </a:solidFill>
                <a:latin typeface="Source Sans Pro"/>
                <a:ea typeface="Source Sans Pro"/>
                <a:cs typeface="Source Sans Pro"/>
                <a:sym typeface="Source Sans Pro"/>
              </a:rPr>
              <a:t>De acuerdo a los aspectos claves mencionados ¿Qué acciones de prevención consideran viables implementar?</a:t>
            </a:r>
            <a:endParaRPr sz="1400" b="0" i="0" u="none" strike="noStrike" cap="none">
              <a:solidFill>
                <a:srgbClr val="000000"/>
              </a:solidFill>
              <a:latin typeface="Arial"/>
              <a:ea typeface="Arial"/>
              <a:cs typeface="Arial"/>
              <a:sym typeface="Arial"/>
            </a:endParaRPr>
          </a:p>
        </p:txBody>
      </p:sp>
      <p:sp>
        <p:nvSpPr>
          <p:cNvPr id="524" name="Google Shape;524;p3"/>
          <p:cNvSpPr/>
          <p:nvPr/>
        </p:nvSpPr>
        <p:spPr>
          <a:xfrm>
            <a:off x="1392152" y="2175326"/>
            <a:ext cx="9407700" cy="1154100"/>
          </a:xfrm>
          <a:prstGeom prst="rect">
            <a:avLst/>
          </a:prstGeom>
          <a:noFill/>
          <a:ln w="9525" cap="flat" cmpd="sng">
            <a:solidFill>
              <a:srgbClr val="8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rgbClr val="265246"/>
                </a:solidFill>
                <a:latin typeface="Source Sans Pro"/>
                <a:ea typeface="Source Sans Pro"/>
                <a:cs typeface="Source Sans Pro"/>
                <a:sym typeface="Source Sans Pro"/>
              </a:rPr>
              <a:t>Objetivo: </a:t>
            </a:r>
            <a:endParaRPr sz="2000" b="1" i="0" u="none" strike="noStrike" cap="none">
              <a:solidFill>
                <a:srgbClr val="265246"/>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7F7F7F"/>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1800"/>
              <a:buFont typeface="Arial"/>
              <a:buNone/>
            </a:pPr>
            <a:r>
              <a:rPr lang="es-ES" sz="1800" b="0" i="0" u="none" strike="noStrike" cap="none">
                <a:solidFill>
                  <a:srgbClr val="7F7F7F"/>
                </a:solidFill>
                <a:latin typeface="Source Sans Pro"/>
                <a:ea typeface="Source Sans Pro"/>
                <a:cs typeface="Source Sans Pro"/>
                <a:sym typeface="Source Sans Pro"/>
              </a:rPr>
              <a:t>Identificar y proponer acciones que permitan prevenir el acoso sexual al interior de</a:t>
            </a:r>
            <a:r>
              <a:rPr lang="es-ES" sz="1800">
                <a:solidFill>
                  <a:srgbClr val="7F7F7F"/>
                </a:solidFill>
                <a:latin typeface="Source Sans Pro"/>
                <a:ea typeface="Source Sans Pro"/>
                <a:cs typeface="Source Sans Pro"/>
                <a:sym typeface="Source Sans Pro"/>
              </a:rPr>
              <a:t>l Instituto Politécnico Nacional</a:t>
            </a:r>
            <a:endParaRPr sz="1800">
              <a:solidFill>
                <a:srgbClr val="7F7F7F"/>
              </a:solidFill>
              <a:latin typeface="Source Sans Pro"/>
              <a:ea typeface="Source Sans Pro"/>
              <a:cs typeface="Source Sans Pro"/>
              <a:sym typeface="Source Sans Pro"/>
            </a:endParaRPr>
          </a:p>
        </p:txBody>
      </p:sp>
      <p:sp>
        <p:nvSpPr>
          <p:cNvPr id="525" name="Google Shape;525;p3"/>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cxnSp>
        <p:nvCxnSpPr>
          <p:cNvPr id="530" name="Google Shape;530;g12955edb221_0_205"/>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pic>
        <p:nvPicPr>
          <p:cNvPr id="531" name="Google Shape;531;g12955edb221_0_205"/>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532" name="Google Shape;532;g12955edb221_0_205"/>
          <p:cNvSpPr/>
          <p:nvPr/>
        </p:nvSpPr>
        <p:spPr>
          <a:xfrm>
            <a:off x="-7536" y="809287"/>
            <a:ext cx="12192000" cy="147600"/>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533" name="Google Shape;533;g12955edb221_0_205"/>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534" name="Google Shape;534;g12955edb221_0_205"/>
          <p:cNvPicPr preferRelativeResize="0"/>
          <p:nvPr/>
        </p:nvPicPr>
        <p:blipFill rotWithShape="1">
          <a:blip r:embed="rId4">
            <a:alphaModFix/>
          </a:blip>
          <a:srcRect r="1980"/>
          <a:stretch/>
        </p:blipFill>
        <p:spPr>
          <a:xfrm>
            <a:off x="3902850" y="1142025"/>
            <a:ext cx="4299550" cy="55963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cxnSp>
        <p:nvCxnSpPr>
          <p:cNvPr id="539" name="Google Shape;539;g12955edb221_0_231"/>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pic>
        <p:nvPicPr>
          <p:cNvPr id="540" name="Google Shape;540;g12955edb221_0_231"/>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541" name="Google Shape;541;g12955edb221_0_231"/>
          <p:cNvSpPr/>
          <p:nvPr/>
        </p:nvSpPr>
        <p:spPr>
          <a:xfrm>
            <a:off x="-7536" y="809287"/>
            <a:ext cx="12192000" cy="147600"/>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542" name="Google Shape;542;g12955edb221_0_231"/>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543" name="Google Shape;543;g12955edb221_0_231"/>
          <p:cNvPicPr preferRelativeResize="0"/>
          <p:nvPr/>
        </p:nvPicPr>
        <p:blipFill>
          <a:blip r:embed="rId4">
            <a:alphaModFix/>
          </a:blip>
          <a:stretch>
            <a:fillRect/>
          </a:stretch>
        </p:blipFill>
        <p:spPr>
          <a:xfrm>
            <a:off x="457075" y="1441597"/>
            <a:ext cx="6557200" cy="4449550"/>
          </a:xfrm>
          <a:prstGeom prst="rect">
            <a:avLst/>
          </a:prstGeom>
          <a:noFill/>
          <a:ln>
            <a:noFill/>
          </a:ln>
        </p:spPr>
      </p:pic>
      <p:pic>
        <p:nvPicPr>
          <p:cNvPr id="544" name="Google Shape;544;g12955edb221_0_231"/>
          <p:cNvPicPr preferRelativeResize="0"/>
          <p:nvPr/>
        </p:nvPicPr>
        <p:blipFill>
          <a:blip r:embed="rId5">
            <a:alphaModFix/>
          </a:blip>
          <a:stretch>
            <a:fillRect/>
          </a:stretch>
        </p:blipFill>
        <p:spPr>
          <a:xfrm>
            <a:off x="7014286" y="1109287"/>
            <a:ext cx="4859466" cy="559631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49" name="Google Shape;549;p59"/>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550" name="Google Shape;550;p59"/>
          <p:cNvSpPr txBox="1"/>
          <p:nvPr/>
        </p:nvSpPr>
        <p:spPr>
          <a:xfrm>
            <a:off x="2732000" y="1377100"/>
            <a:ext cx="60270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800000"/>
              </a:buClr>
              <a:buSzPts val="2400"/>
              <a:buFont typeface="Arial"/>
              <a:buNone/>
            </a:pPr>
            <a:r>
              <a:rPr lang="es-ES" sz="2600" b="1" i="0" u="none" strike="noStrike" cap="none">
                <a:solidFill>
                  <a:srgbClr val="9F2241"/>
                </a:solidFill>
                <a:latin typeface="Source Sans Pro"/>
                <a:ea typeface="Source Sans Pro"/>
                <a:cs typeface="Source Sans Pro"/>
                <a:sym typeface="Source Sans Pro"/>
              </a:rPr>
              <a:t>Medidas preventivas</a:t>
            </a:r>
            <a:endParaRPr sz="1600" b="1" i="0" u="none" strike="noStrike" cap="none">
              <a:solidFill>
                <a:srgbClr val="9F2241"/>
              </a:solidFill>
              <a:latin typeface="Source Sans Pro"/>
              <a:ea typeface="Source Sans Pro"/>
              <a:cs typeface="Source Sans Pro"/>
              <a:sym typeface="Source Sans Pro"/>
            </a:endParaRPr>
          </a:p>
        </p:txBody>
      </p:sp>
      <p:sp>
        <p:nvSpPr>
          <p:cNvPr id="551" name="Google Shape;551;p59"/>
          <p:cNvSpPr txBox="1"/>
          <p:nvPr/>
        </p:nvSpPr>
        <p:spPr>
          <a:xfrm>
            <a:off x="734889" y="2400536"/>
            <a:ext cx="6026858" cy="332394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ES" sz="2000" b="0" i="0" u="none" strike="noStrike" cap="none">
                <a:solidFill>
                  <a:srgbClr val="9D989A"/>
                </a:solidFill>
                <a:latin typeface="Source Sans Pro"/>
                <a:ea typeface="Source Sans Pro"/>
                <a:cs typeface="Source Sans Pro"/>
                <a:sym typeface="Source Sans Pro"/>
              </a:rPr>
              <a:t>Otro paso indispensable es la declaración de una política de prevención, la cual debe realizarse mediante un</a:t>
            </a:r>
            <a:r>
              <a:rPr lang="es-ES" sz="2000" b="0" i="0" u="none" strike="noStrike" cap="none">
                <a:solidFill>
                  <a:srgbClr val="BC955C"/>
                </a:solidFill>
                <a:latin typeface="Source Sans Pro"/>
                <a:ea typeface="Source Sans Pro"/>
                <a:cs typeface="Source Sans Pro"/>
                <a:sym typeface="Source Sans Pro"/>
              </a:rPr>
              <a:t> </a:t>
            </a:r>
            <a:r>
              <a:rPr lang="es-ES" sz="2000" b="1" i="0" u="none" strike="noStrike" cap="none">
                <a:solidFill>
                  <a:srgbClr val="BC955C"/>
                </a:solidFill>
                <a:latin typeface="Source Sans Pro"/>
                <a:ea typeface="Source Sans Pro"/>
                <a:cs typeface="Source Sans Pro"/>
                <a:sym typeface="Source Sans Pro"/>
              </a:rPr>
              <a:t>pronunciamiento</a:t>
            </a:r>
            <a:r>
              <a:rPr lang="es-ES" sz="2000" b="0" i="0" u="none" strike="noStrike" cap="none">
                <a:solidFill>
                  <a:srgbClr val="9D989A"/>
                </a:solidFill>
                <a:latin typeface="Source Sans Pro"/>
                <a:ea typeface="Source Sans Pro"/>
                <a:cs typeface="Source Sans Pro"/>
                <a:sym typeface="Source Sans Pro"/>
              </a:rPr>
              <a:t>, ya sea institucional o de alguna de las autoridades de la institución; éste debe señalar las garantías laborales de quienes pretendan hacer o hagan una queja sobre acoso laboral. </a:t>
            </a:r>
            <a:endParaRPr sz="1800" b="1" i="0" u="none" strike="noStrike" cap="none">
              <a:solidFill>
                <a:srgbClr val="9D989A"/>
              </a:solidFill>
              <a:latin typeface="Source Sans Pro"/>
              <a:ea typeface="Source Sans Pro"/>
              <a:cs typeface="Source Sans Pro"/>
              <a:sym typeface="Source Sans Pro"/>
            </a:endParaRPr>
          </a:p>
        </p:txBody>
      </p:sp>
      <p:pic>
        <p:nvPicPr>
          <p:cNvPr id="552" name="Google Shape;552;p59"/>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553" name="Google Shape;553;p59"/>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54" name="Google Shape;554;p59"/>
          <p:cNvSpPr/>
          <p:nvPr/>
        </p:nvSpPr>
        <p:spPr>
          <a:xfrm>
            <a:off x="8626763" y="3045522"/>
            <a:ext cx="3401951"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s-ES" sz="2000" b="1" i="0" u="none" strike="noStrike" cap="none">
                <a:solidFill>
                  <a:srgbClr val="BC955C"/>
                </a:solidFill>
                <a:latin typeface="Source Sans Pro"/>
                <a:ea typeface="Source Sans Pro"/>
                <a:cs typeface="Source Sans Pro"/>
                <a:sym typeface="Source Sans Pro"/>
              </a:rPr>
              <a:t>Pronunciamiento </a:t>
            </a:r>
            <a:endParaRPr sz="2000" b="1" i="0" u="none" strike="noStrike" cap="none">
              <a:solidFill>
                <a:srgbClr val="BC955C"/>
              </a:solidFill>
              <a:latin typeface="Source Sans Pro"/>
              <a:ea typeface="Source Sans Pro"/>
              <a:cs typeface="Source Sans Pro"/>
              <a:sym typeface="Source Sans Pro"/>
            </a:endParaRPr>
          </a:p>
          <a:p>
            <a:pPr marL="0" marR="0" lvl="0" indent="0" algn="ctr" rtl="0">
              <a:lnSpc>
                <a:spcPct val="150000"/>
              </a:lnSpc>
              <a:spcBef>
                <a:spcPts val="0"/>
              </a:spcBef>
              <a:spcAft>
                <a:spcPts val="0"/>
              </a:spcAft>
              <a:buClr>
                <a:srgbClr val="000000"/>
              </a:buClr>
              <a:buSzPts val="2000"/>
              <a:buFont typeface="Arial"/>
              <a:buNone/>
            </a:pPr>
            <a:r>
              <a:rPr lang="es-ES" sz="2000" b="1" i="0" u="none" strike="noStrike" cap="none">
                <a:solidFill>
                  <a:srgbClr val="BC955C"/>
                </a:solidFill>
                <a:latin typeface="Source Sans Pro"/>
                <a:ea typeface="Source Sans Pro"/>
                <a:cs typeface="Source Sans Pro"/>
                <a:sym typeface="Source Sans Pro"/>
              </a:rPr>
              <a:t>Cero Tolerancia a la violencia sexual</a:t>
            </a:r>
            <a:endParaRPr sz="2000" b="1" i="0" u="none" strike="noStrike" cap="none">
              <a:solidFill>
                <a:srgbClr val="BC955C"/>
              </a:solidFill>
              <a:latin typeface="Source Sans Pro"/>
              <a:ea typeface="Source Sans Pro"/>
              <a:cs typeface="Source Sans Pro"/>
              <a:sym typeface="Source Sans Pro"/>
            </a:endParaRPr>
          </a:p>
        </p:txBody>
      </p:sp>
      <p:sp>
        <p:nvSpPr>
          <p:cNvPr id="555" name="Google Shape;555;p59"/>
          <p:cNvSpPr/>
          <p:nvPr/>
        </p:nvSpPr>
        <p:spPr>
          <a:xfrm>
            <a:off x="7014411" y="3477126"/>
            <a:ext cx="1744578" cy="615133"/>
          </a:xfrm>
          <a:prstGeom prst="stripedRightArrow">
            <a:avLst>
              <a:gd name="adj1" fmla="val 50000"/>
              <a:gd name="adj2" fmla="val 50000"/>
            </a:avLst>
          </a:prstGeom>
          <a:solidFill>
            <a:srgbClr val="800000"/>
          </a:solidFill>
          <a:ln w="25400" cap="flat" cmpd="sng">
            <a:solidFill>
              <a:srgbClr val="8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9F2241"/>
              </a:solidFill>
              <a:latin typeface="Arial"/>
              <a:ea typeface="Arial"/>
              <a:cs typeface="Arial"/>
              <a:sym typeface="Arial"/>
            </a:endParaRPr>
          </a:p>
        </p:txBody>
      </p:sp>
      <p:cxnSp>
        <p:nvCxnSpPr>
          <p:cNvPr id="556" name="Google Shape;556;p59"/>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557" name="Google Shape;557;p59"/>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60"/>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563" name="Google Shape;563;p60"/>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64" name="Google Shape;564;p60"/>
          <p:cNvSpPr/>
          <p:nvPr/>
        </p:nvSpPr>
        <p:spPr>
          <a:xfrm>
            <a:off x="977320" y="1117209"/>
            <a:ext cx="10204704" cy="48705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500" b="1" i="0" u="none" strike="noStrike" cap="none">
                <a:solidFill>
                  <a:srgbClr val="9F2241"/>
                </a:solidFill>
                <a:latin typeface="Source Sans Pro"/>
                <a:ea typeface="Source Sans Pro"/>
                <a:cs typeface="Source Sans Pro"/>
                <a:sym typeface="Source Sans Pro"/>
              </a:rPr>
              <a:t>Pronunciamiento Cero Tolerancia a la violencia sexual</a:t>
            </a:r>
            <a:endParaRPr sz="2500" b="1" i="0" u="none" strike="noStrike" cap="none">
              <a:solidFill>
                <a:srgbClr val="9F2241"/>
              </a:solidFill>
              <a:latin typeface="Source Sans Pro"/>
              <a:ea typeface="Source Sans Pro"/>
              <a:cs typeface="Source Sans Pro"/>
              <a:sym typeface="Source Sans Pro"/>
            </a:endParaRPr>
          </a:p>
          <a:p>
            <a:pPr marL="0" marR="0" lvl="0" indent="0" algn="ctr" rtl="0">
              <a:lnSpc>
                <a:spcPct val="150000"/>
              </a:lnSpc>
              <a:spcBef>
                <a:spcPts val="0"/>
              </a:spcBef>
              <a:spcAft>
                <a:spcPts val="0"/>
              </a:spcAft>
              <a:buClr>
                <a:srgbClr val="000000"/>
              </a:buClr>
              <a:buSzPts val="1100"/>
              <a:buFont typeface="Arial"/>
              <a:buNone/>
            </a:pPr>
            <a:endParaRPr sz="1100" b="1">
              <a:solidFill>
                <a:srgbClr val="CC9900"/>
              </a:solidFill>
              <a:latin typeface="Source Sans Pro"/>
              <a:ea typeface="Source Sans Pro"/>
              <a:cs typeface="Source Sans Pro"/>
              <a:sym typeface="Source Sans Pro"/>
            </a:endParaRPr>
          </a:p>
          <a:p>
            <a:pPr marL="0" marR="0" lvl="0" indent="0" algn="ctr" rtl="0">
              <a:lnSpc>
                <a:spcPct val="150000"/>
              </a:lnSpc>
              <a:spcBef>
                <a:spcPts val="0"/>
              </a:spcBef>
              <a:spcAft>
                <a:spcPts val="0"/>
              </a:spcAft>
              <a:buClr>
                <a:srgbClr val="000000"/>
              </a:buClr>
              <a:buSzPts val="1100"/>
              <a:buFont typeface="Arial"/>
              <a:buNone/>
            </a:pPr>
            <a:endParaRPr sz="1100" b="1">
              <a:solidFill>
                <a:srgbClr val="CC9900"/>
              </a:solidFill>
              <a:latin typeface="Source Sans Pro"/>
              <a:ea typeface="Source Sans Pro"/>
              <a:cs typeface="Source Sans Pro"/>
              <a:sym typeface="Source Sans Pro"/>
            </a:endParaRPr>
          </a:p>
          <a:p>
            <a:pPr marL="342900" marR="0" lvl="0" indent="-342900" algn="just" rtl="0">
              <a:lnSpc>
                <a:spcPct val="150000"/>
              </a:lnSpc>
              <a:spcBef>
                <a:spcPts val="0"/>
              </a:spcBef>
              <a:spcAft>
                <a:spcPts val="0"/>
              </a:spcAft>
              <a:buClr>
                <a:srgbClr val="7F7F7F"/>
              </a:buClr>
              <a:buSzPts val="1800"/>
              <a:buFont typeface="Arial"/>
              <a:buAutoNum type="alphaLcParenR"/>
            </a:pPr>
            <a:r>
              <a:rPr lang="es-ES" sz="1800" b="0" i="0" u="none" strike="noStrike" cap="none">
                <a:solidFill>
                  <a:srgbClr val="7F7F7F"/>
                </a:solidFill>
                <a:latin typeface="Source Sans Pro"/>
                <a:ea typeface="Source Sans Pro"/>
                <a:cs typeface="Source Sans Pro"/>
                <a:sym typeface="Source Sans Pro"/>
              </a:rPr>
              <a:t>Explicitar el compromiso de cero tolerancia frente a conductas de hostigamiento sexual y acoso sexual y cualquier forma de violencia contra las mujeres, así como los tipos de sanciones a los que puede haber lugar por estas conductas;</a:t>
            </a:r>
            <a:endParaRPr sz="1400" b="0" i="0" u="none" strike="noStrike" cap="none">
              <a:solidFill>
                <a:srgbClr val="000000"/>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a:solidFill>
                <a:srgbClr val="7F7F7F"/>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800"/>
              <a:buFont typeface="Arial"/>
              <a:buNone/>
            </a:pPr>
            <a:r>
              <a:rPr lang="es-ES" sz="1800" b="0" i="0" u="none" strike="noStrike" cap="none">
                <a:solidFill>
                  <a:srgbClr val="7F7F7F"/>
                </a:solidFill>
                <a:latin typeface="Source Sans Pro"/>
                <a:ea typeface="Source Sans Pro"/>
                <a:cs typeface="Source Sans Pro"/>
                <a:sym typeface="Source Sans Pro"/>
              </a:rPr>
              <a:t>b)   Reafirmar el compromiso para erradicar las conductas de hostigamiento sexual y acoso sexual;</a:t>
            </a:r>
            <a:endParaRPr sz="1400" b="0" i="0" u="none" strike="noStrike" cap="none">
              <a:solidFill>
                <a:srgbClr val="000000"/>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a:solidFill>
                <a:srgbClr val="7F7F7F"/>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800"/>
              <a:buFont typeface="Arial"/>
              <a:buNone/>
            </a:pPr>
            <a:r>
              <a:rPr lang="es-ES" sz="1800" b="0" i="0" u="none" strike="noStrike" cap="none">
                <a:solidFill>
                  <a:srgbClr val="7F7F7F"/>
                </a:solidFill>
                <a:latin typeface="Source Sans Pro"/>
                <a:ea typeface="Source Sans Pro"/>
                <a:cs typeface="Source Sans Pro"/>
                <a:sym typeface="Source Sans Pro"/>
              </a:rPr>
              <a:t>c) Expresar, de forma enunciativa más no limitativa, las conductas que vulneran el numeral XIII, del Código de Ética de la Administración Pública de la Ciudad de México, publicado en la Gaceta Oficial de la Ciudad de México el 7 de febrero de 2019. El pronunciamiento debe dejar en claro que la prohibición de estas conductas incluye a todo el personal y personas usuarias;</a:t>
            </a:r>
            <a:endParaRPr sz="1800" b="0" i="0" u="none" strike="noStrike" cap="none">
              <a:solidFill>
                <a:srgbClr val="7F7F7F"/>
              </a:solidFill>
              <a:latin typeface="Source Sans Pro"/>
              <a:ea typeface="Source Sans Pro"/>
              <a:cs typeface="Source Sans Pro"/>
              <a:sym typeface="Source Sans Pro"/>
            </a:endParaRPr>
          </a:p>
        </p:txBody>
      </p:sp>
      <p:cxnSp>
        <p:nvCxnSpPr>
          <p:cNvPr id="565" name="Google Shape;565;p60"/>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566" name="Google Shape;566;p60"/>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61"/>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572" name="Google Shape;572;p61"/>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3" name="Google Shape;573;p61"/>
          <p:cNvSpPr/>
          <p:nvPr/>
        </p:nvSpPr>
        <p:spPr>
          <a:xfrm>
            <a:off x="986112" y="1117209"/>
            <a:ext cx="10204704" cy="4951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2400"/>
              <a:buFont typeface="Arial"/>
              <a:buNone/>
            </a:pPr>
            <a:r>
              <a:rPr lang="es-ES" sz="2400" b="1" i="0" u="none" strike="noStrike" cap="none">
                <a:solidFill>
                  <a:srgbClr val="9F2241"/>
                </a:solidFill>
                <a:latin typeface="Source Sans Pro"/>
                <a:ea typeface="Source Sans Pro"/>
                <a:cs typeface="Source Sans Pro"/>
                <a:sym typeface="Source Sans Pro"/>
              </a:rPr>
              <a:t>Pronunciamiento Cero Tolerancia a la violencia sexual</a:t>
            </a:r>
            <a:endParaRPr sz="2400" b="1" i="0" u="none" strike="noStrike" cap="none">
              <a:solidFill>
                <a:srgbClr val="9F224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800000"/>
              </a:buClr>
              <a:buSzPts val="2400"/>
              <a:buFont typeface="Arial"/>
              <a:buNone/>
            </a:pPr>
            <a:endParaRPr sz="2400" b="1">
              <a:solidFill>
                <a:srgbClr val="9F2241"/>
              </a:solidFill>
              <a:latin typeface="Source Sans Pro"/>
              <a:ea typeface="Source Sans Pro"/>
              <a:cs typeface="Source Sans Pro"/>
              <a:sym typeface="Source Sans Pro"/>
            </a:endParaRPr>
          </a:p>
          <a:p>
            <a:pPr marL="0" marR="0" lvl="0" indent="0" algn="ctr" rtl="0">
              <a:lnSpc>
                <a:spcPct val="150000"/>
              </a:lnSpc>
              <a:spcBef>
                <a:spcPts val="0"/>
              </a:spcBef>
              <a:spcAft>
                <a:spcPts val="0"/>
              </a:spcAft>
              <a:buClr>
                <a:srgbClr val="000000"/>
              </a:buClr>
              <a:buSzPts val="1050"/>
              <a:buFont typeface="Arial"/>
              <a:buNone/>
            </a:pPr>
            <a:endParaRPr sz="1050" b="1"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r>
              <a:rPr lang="es-ES" sz="1600" b="0" i="0" u="none" strike="noStrike" cap="none">
                <a:solidFill>
                  <a:srgbClr val="9D989A"/>
                </a:solidFill>
                <a:latin typeface="Source Sans Pro"/>
                <a:ea typeface="Source Sans Pro"/>
                <a:cs typeface="Source Sans Pro"/>
                <a:sym typeface="Source Sans Pro"/>
              </a:rPr>
              <a:t>d) Brindar información sobre los mecanismos de denuncia y atención;</a:t>
            </a:r>
            <a:endParaRPr sz="14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endParaRPr sz="16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r>
              <a:rPr lang="es-ES" sz="1600" b="0" i="0" u="none" strike="noStrike" cap="none">
                <a:solidFill>
                  <a:srgbClr val="9D989A"/>
                </a:solidFill>
                <a:latin typeface="Source Sans Pro"/>
                <a:ea typeface="Source Sans Pro"/>
                <a:cs typeface="Source Sans Pro"/>
                <a:sym typeface="Source Sans Pro"/>
              </a:rPr>
              <a:t>e) Explicar el compromiso de interpretar y aplicar el Protocolo para la prevención, atención y erradicación del hostigamiento sexual y acoso sexual, con pleno respeto de los derechos humanos y bajo los principios establecidos el numeral Noveno de este Protocolo;</a:t>
            </a:r>
            <a:endParaRPr sz="14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endParaRPr sz="16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r>
              <a:rPr lang="es-ES" sz="1600" b="0" i="0" u="none" strike="noStrike" cap="none">
                <a:solidFill>
                  <a:srgbClr val="9D989A"/>
                </a:solidFill>
                <a:latin typeface="Source Sans Pro"/>
                <a:ea typeface="Source Sans Pro"/>
                <a:cs typeface="Source Sans Pro"/>
                <a:sym typeface="Source Sans Pro"/>
              </a:rPr>
              <a:t>g) Compromisos particulares de la institución para erradicar las conductas de hostigamiento sexual y acoso sexual;</a:t>
            </a:r>
            <a:endParaRPr sz="14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endParaRPr sz="16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r>
              <a:rPr lang="es-ES" sz="1600" b="0" i="0" u="none" strike="noStrike" cap="none">
                <a:solidFill>
                  <a:srgbClr val="9D989A"/>
                </a:solidFill>
                <a:latin typeface="Source Sans Pro"/>
                <a:ea typeface="Source Sans Pro"/>
                <a:cs typeface="Source Sans Pro"/>
                <a:sym typeface="Source Sans Pro"/>
              </a:rPr>
              <a:t>h) Firma de la persona titular de la institución; y,</a:t>
            </a:r>
            <a:endParaRPr sz="14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endParaRPr sz="16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600"/>
              <a:buFont typeface="Arial"/>
              <a:buNone/>
            </a:pPr>
            <a:r>
              <a:rPr lang="es-ES" sz="1600" b="0" i="0" u="none" strike="noStrike" cap="none">
                <a:solidFill>
                  <a:srgbClr val="9D989A"/>
                </a:solidFill>
                <a:latin typeface="Source Sans Pro"/>
                <a:ea typeface="Source Sans Pro"/>
                <a:cs typeface="Source Sans Pro"/>
                <a:sym typeface="Source Sans Pro"/>
              </a:rPr>
              <a:t>i) Lugar y fecha de emisión.</a:t>
            </a:r>
            <a:endParaRPr sz="1600" b="0" i="0" u="none" strike="noStrike" cap="none">
              <a:solidFill>
                <a:srgbClr val="9D989A"/>
              </a:solidFill>
              <a:latin typeface="Source Sans Pro"/>
              <a:ea typeface="Source Sans Pro"/>
              <a:cs typeface="Source Sans Pro"/>
              <a:sym typeface="Source Sans Pro"/>
            </a:endParaRPr>
          </a:p>
        </p:txBody>
      </p:sp>
      <p:cxnSp>
        <p:nvCxnSpPr>
          <p:cNvPr id="574" name="Google Shape;574;p61"/>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575" name="Google Shape;575;p61"/>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a:spLocks noGrp="1"/>
          </p:cNvSpPr>
          <p:nvPr>
            <p:ph type="title"/>
          </p:nvPr>
        </p:nvSpPr>
        <p:spPr>
          <a:xfrm>
            <a:off x="640192" y="1518687"/>
            <a:ext cx="10515600" cy="647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D253D"/>
              </a:buClr>
              <a:buSzPts val="2800"/>
              <a:buFont typeface="Calibri"/>
              <a:buNone/>
            </a:pPr>
            <a:r>
              <a:rPr lang="es-ES" sz="2800" b="1">
                <a:solidFill>
                  <a:srgbClr val="9F2241"/>
                </a:solidFill>
                <a:latin typeface="Source Sans Pro"/>
                <a:ea typeface="Source Sans Pro"/>
                <a:cs typeface="Source Sans Pro"/>
                <a:sym typeface="Source Sans Pro"/>
              </a:rPr>
              <a:t>Contenido temático</a:t>
            </a:r>
            <a:endParaRPr sz="2800">
              <a:solidFill>
                <a:srgbClr val="9F2241"/>
              </a:solidFill>
              <a:latin typeface="Source Sans Pro"/>
              <a:ea typeface="Source Sans Pro"/>
              <a:cs typeface="Source Sans Pro"/>
              <a:sym typeface="Source Sans Pro"/>
            </a:endParaRPr>
          </a:p>
        </p:txBody>
      </p:sp>
      <p:sp>
        <p:nvSpPr>
          <p:cNvPr id="108" name="Google Shape;108;p5"/>
          <p:cNvSpPr txBox="1">
            <a:spLocks noGrp="1"/>
          </p:cNvSpPr>
          <p:nvPr>
            <p:ph type="body" idx="1"/>
          </p:nvPr>
        </p:nvSpPr>
        <p:spPr>
          <a:xfrm>
            <a:off x="585537" y="1619399"/>
            <a:ext cx="11020926" cy="469728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7F7F7F"/>
              </a:buClr>
              <a:buSzPts val="2400"/>
              <a:buNone/>
            </a:pPr>
            <a:endParaRPr sz="1400">
              <a:latin typeface="Calibri"/>
              <a:ea typeface="Calibri"/>
              <a:cs typeface="Calibri"/>
              <a:sym typeface="Calibri"/>
            </a:endParaRPr>
          </a:p>
          <a:p>
            <a:pPr marL="0" lvl="0" indent="0" algn="just" rtl="0">
              <a:lnSpc>
                <a:spcPct val="90000"/>
              </a:lnSpc>
              <a:spcBef>
                <a:spcPts val="1000"/>
              </a:spcBef>
              <a:spcAft>
                <a:spcPts val="0"/>
              </a:spcAft>
              <a:buClr>
                <a:srgbClr val="BF9000"/>
              </a:buClr>
              <a:buSzPts val="2000"/>
              <a:buNone/>
            </a:pPr>
            <a:endParaRPr sz="2000">
              <a:solidFill>
                <a:srgbClr val="7F7F7F"/>
              </a:solidFill>
            </a:endParaRPr>
          </a:p>
          <a:p>
            <a:pPr marL="0" lvl="0" indent="0" algn="just" rtl="0">
              <a:lnSpc>
                <a:spcPct val="90000"/>
              </a:lnSpc>
              <a:spcBef>
                <a:spcPts val="1000"/>
              </a:spcBef>
              <a:spcAft>
                <a:spcPts val="0"/>
              </a:spcAft>
              <a:buClr>
                <a:srgbClr val="BF9000"/>
              </a:buClr>
              <a:buSzPts val="2000"/>
              <a:buNone/>
            </a:pPr>
            <a:endParaRPr sz="2000">
              <a:solidFill>
                <a:srgbClr val="7F7F7F"/>
              </a:solidFill>
            </a:endParaRPr>
          </a:p>
          <a:p>
            <a:pPr marL="0" lvl="0" indent="0" algn="just" rtl="0">
              <a:lnSpc>
                <a:spcPct val="90000"/>
              </a:lnSpc>
              <a:spcBef>
                <a:spcPts val="1000"/>
              </a:spcBef>
              <a:spcAft>
                <a:spcPts val="0"/>
              </a:spcAft>
              <a:buClr>
                <a:srgbClr val="BF9000"/>
              </a:buClr>
              <a:buSzPts val="2000"/>
              <a:buNone/>
            </a:pPr>
            <a:r>
              <a:rPr lang="es-ES" sz="2000">
                <a:solidFill>
                  <a:srgbClr val="BC955C"/>
                </a:solidFill>
                <a:latin typeface="Source Sans Pro"/>
                <a:ea typeface="Source Sans Pro"/>
                <a:cs typeface="Source Sans Pro"/>
                <a:sym typeface="Source Sans Pro"/>
              </a:rPr>
              <a:t>Tema 1</a:t>
            </a:r>
            <a:r>
              <a:rPr lang="es-ES" sz="2000">
                <a:solidFill>
                  <a:srgbClr val="9D989A"/>
                </a:solidFill>
                <a:latin typeface="Source Sans Pro"/>
                <a:ea typeface="Source Sans Pro"/>
                <a:cs typeface="Source Sans Pro"/>
                <a:sym typeface="Source Sans Pro"/>
              </a:rPr>
              <a:t>. Violencia contra las mujeres: violencia sexual.</a:t>
            </a:r>
            <a:endParaRPr/>
          </a:p>
          <a:p>
            <a:pPr marL="0" lvl="0" indent="0" algn="just" rtl="0">
              <a:lnSpc>
                <a:spcPct val="90000"/>
              </a:lnSpc>
              <a:spcBef>
                <a:spcPts val="1000"/>
              </a:spcBef>
              <a:spcAft>
                <a:spcPts val="0"/>
              </a:spcAft>
              <a:buClr>
                <a:srgbClr val="BF9000"/>
              </a:buClr>
              <a:buSzPts val="2000"/>
              <a:buNone/>
            </a:pPr>
            <a:endParaRPr sz="1400">
              <a:solidFill>
                <a:srgbClr val="9D989A"/>
              </a:solidFill>
              <a:latin typeface="Source Sans Pro"/>
              <a:ea typeface="Source Sans Pro"/>
              <a:cs typeface="Source Sans Pro"/>
              <a:sym typeface="Source Sans Pro"/>
            </a:endParaRPr>
          </a:p>
          <a:p>
            <a:pPr marL="0" lvl="0" indent="0" algn="just" rtl="0">
              <a:lnSpc>
                <a:spcPct val="90000"/>
              </a:lnSpc>
              <a:spcBef>
                <a:spcPts val="1000"/>
              </a:spcBef>
              <a:spcAft>
                <a:spcPts val="0"/>
              </a:spcAft>
              <a:buClr>
                <a:srgbClr val="BF9000"/>
              </a:buClr>
              <a:buSzPts val="2000"/>
              <a:buNone/>
            </a:pPr>
            <a:r>
              <a:rPr lang="es-ES" sz="2000">
                <a:solidFill>
                  <a:srgbClr val="BC955C"/>
                </a:solidFill>
                <a:latin typeface="Source Sans Pro"/>
                <a:ea typeface="Source Sans Pro"/>
                <a:cs typeface="Source Sans Pro"/>
                <a:sym typeface="Source Sans Pro"/>
              </a:rPr>
              <a:t>Tema 2.</a:t>
            </a:r>
            <a:r>
              <a:rPr lang="es-ES" sz="2000">
                <a:solidFill>
                  <a:srgbClr val="9D989A"/>
                </a:solidFill>
                <a:latin typeface="Source Sans Pro"/>
                <a:ea typeface="Source Sans Pro"/>
                <a:cs typeface="Source Sans Pro"/>
                <a:sym typeface="Source Sans Pro"/>
              </a:rPr>
              <a:t> Acoso sexual y hostigamiento sexual: ¿qué son? y ¿cuál es la diferencia?</a:t>
            </a:r>
            <a:endParaRPr/>
          </a:p>
          <a:p>
            <a:pPr marL="0" lvl="0" indent="0" algn="just" rtl="0">
              <a:lnSpc>
                <a:spcPct val="90000"/>
              </a:lnSpc>
              <a:spcBef>
                <a:spcPts val="1000"/>
              </a:spcBef>
              <a:spcAft>
                <a:spcPts val="0"/>
              </a:spcAft>
              <a:buClr>
                <a:srgbClr val="BF9000"/>
              </a:buClr>
              <a:buSzPts val="2000"/>
              <a:buNone/>
            </a:pPr>
            <a:endParaRPr sz="1400">
              <a:solidFill>
                <a:srgbClr val="9D989A"/>
              </a:solidFill>
              <a:latin typeface="Source Sans Pro"/>
              <a:ea typeface="Source Sans Pro"/>
              <a:cs typeface="Source Sans Pro"/>
              <a:sym typeface="Source Sans Pro"/>
            </a:endParaRPr>
          </a:p>
          <a:p>
            <a:pPr marL="0" lvl="0" indent="0" algn="just" rtl="0">
              <a:lnSpc>
                <a:spcPct val="90000"/>
              </a:lnSpc>
              <a:spcBef>
                <a:spcPts val="1000"/>
              </a:spcBef>
              <a:spcAft>
                <a:spcPts val="0"/>
              </a:spcAft>
              <a:buClr>
                <a:srgbClr val="BF9000"/>
              </a:buClr>
              <a:buSzPts val="2000"/>
              <a:buNone/>
            </a:pPr>
            <a:r>
              <a:rPr lang="es-ES" sz="2000">
                <a:solidFill>
                  <a:srgbClr val="BC955C"/>
                </a:solidFill>
                <a:latin typeface="Source Sans Pro"/>
                <a:ea typeface="Source Sans Pro"/>
                <a:cs typeface="Source Sans Pro"/>
                <a:sym typeface="Source Sans Pro"/>
              </a:rPr>
              <a:t>Tema 3. </a:t>
            </a:r>
            <a:r>
              <a:rPr lang="es-ES" sz="2000">
                <a:solidFill>
                  <a:srgbClr val="9D989A"/>
                </a:solidFill>
                <a:latin typeface="Source Sans Pro"/>
                <a:ea typeface="Source Sans Pro"/>
                <a:cs typeface="Source Sans Pro"/>
                <a:sym typeface="Source Sans Pro"/>
              </a:rPr>
              <a:t>Medidas preventivas frente al acoso sexual y hostigamiento sexual.</a:t>
            </a:r>
            <a:endParaRPr/>
          </a:p>
          <a:p>
            <a:pPr marL="0" lvl="0" indent="0" algn="just" rtl="0">
              <a:lnSpc>
                <a:spcPct val="90000"/>
              </a:lnSpc>
              <a:spcBef>
                <a:spcPts val="1000"/>
              </a:spcBef>
              <a:spcAft>
                <a:spcPts val="0"/>
              </a:spcAft>
              <a:buClr>
                <a:srgbClr val="BF9000"/>
              </a:buClr>
              <a:buSzPts val="2000"/>
              <a:buNone/>
            </a:pPr>
            <a:endParaRPr sz="1400">
              <a:solidFill>
                <a:srgbClr val="9D989A"/>
              </a:solidFill>
              <a:latin typeface="Source Sans Pro"/>
              <a:ea typeface="Source Sans Pro"/>
              <a:cs typeface="Source Sans Pro"/>
              <a:sym typeface="Source Sans Pro"/>
            </a:endParaRPr>
          </a:p>
          <a:p>
            <a:pPr marL="0" lvl="0" indent="0" algn="just" rtl="0">
              <a:lnSpc>
                <a:spcPct val="90000"/>
              </a:lnSpc>
              <a:spcBef>
                <a:spcPts val="1000"/>
              </a:spcBef>
              <a:spcAft>
                <a:spcPts val="0"/>
              </a:spcAft>
              <a:buClr>
                <a:srgbClr val="BF9000"/>
              </a:buClr>
              <a:buSzPts val="2000"/>
              <a:buNone/>
            </a:pPr>
            <a:r>
              <a:rPr lang="es-ES" sz="2000">
                <a:solidFill>
                  <a:srgbClr val="BC955C"/>
                </a:solidFill>
                <a:latin typeface="Source Sans Pro"/>
                <a:ea typeface="Source Sans Pro"/>
                <a:cs typeface="Source Sans Pro"/>
                <a:sym typeface="Source Sans Pro"/>
              </a:rPr>
              <a:t>Tema 4. </a:t>
            </a:r>
            <a:r>
              <a:rPr lang="es-ES" sz="2000">
                <a:solidFill>
                  <a:srgbClr val="9D989A"/>
                </a:solidFill>
                <a:latin typeface="Source Sans Pro"/>
                <a:ea typeface="Source Sans Pro"/>
                <a:cs typeface="Source Sans Pro"/>
                <a:sym typeface="Source Sans Pro"/>
              </a:rPr>
              <a:t>Acciones de atención para el acoso sexual y hostigamiento sexual </a:t>
            </a:r>
            <a:endParaRPr/>
          </a:p>
          <a:p>
            <a:pPr marL="0" lvl="0" indent="0" algn="just" rtl="0">
              <a:lnSpc>
                <a:spcPct val="90000"/>
              </a:lnSpc>
              <a:spcBef>
                <a:spcPts val="1000"/>
              </a:spcBef>
              <a:spcAft>
                <a:spcPts val="0"/>
              </a:spcAft>
              <a:buClr>
                <a:srgbClr val="BF9000"/>
              </a:buClr>
              <a:buSzPts val="2000"/>
              <a:buNone/>
            </a:pPr>
            <a:endParaRPr sz="1400">
              <a:solidFill>
                <a:srgbClr val="9D989A"/>
              </a:solidFill>
              <a:latin typeface="Source Sans Pro"/>
              <a:ea typeface="Source Sans Pro"/>
              <a:cs typeface="Source Sans Pro"/>
              <a:sym typeface="Source Sans Pro"/>
            </a:endParaRPr>
          </a:p>
          <a:p>
            <a:pPr marL="0" lvl="0" indent="0" algn="just" rtl="0">
              <a:lnSpc>
                <a:spcPct val="90000"/>
              </a:lnSpc>
              <a:spcBef>
                <a:spcPts val="1000"/>
              </a:spcBef>
              <a:spcAft>
                <a:spcPts val="0"/>
              </a:spcAft>
              <a:buClr>
                <a:srgbClr val="BF9000"/>
              </a:buClr>
              <a:buSzPts val="2000"/>
              <a:buNone/>
            </a:pPr>
            <a:endParaRPr sz="2000">
              <a:solidFill>
                <a:srgbClr val="9D989A"/>
              </a:solidFill>
              <a:latin typeface="Source Sans Pro"/>
              <a:ea typeface="Source Sans Pro"/>
              <a:cs typeface="Source Sans Pro"/>
              <a:sym typeface="Source Sans Pro"/>
            </a:endParaRPr>
          </a:p>
          <a:p>
            <a:pPr marL="228600" lvl="0" indent="-101600" algn="just" rtl="0">
              <a:lnSpc>
                <a:spcPct val="90000"/>
              </a:lnSpc>
              <a:spcBef>
                <a:spcPts val="1000"/>
              </a:spcBef>
              <a:spcAft>
                <a:spcPts val="0"/>
              </a:spcAft>
              <a:buClr>
                <a:srgbClr val="7F7F7F"/>
              </a:buClr>
              <a:buSzPts val="2000"/>
              <a:buFont typeface="Noto Sans Symbols"/>
              <a:buNone/>
            </a:pPr>
            <a:endParaRPr sz="2400"/>
          </a:p>
          <a:p>
            <a:pPr marL="228600" lvl="0" indent="-101600" algn="just" rtl="0">
              <a:lnSpc>
                <a:spcPct val="90000"/>
              </a:lnSpc>
              <a:spcBef>
                <a:spcPts val="1000"/>
              </a:spcBef>
              <a:spcAft>
                <a:spcPts val="0"/>
              </a:spcAft>
              <a:buClr>
                <a:schemeClr val="dk1"/>
              </a:buClr>
              <a:buSzPts val="2000"/>
              <a:buFont typeface="Noto Sans Symbols"/>
              <a:buNone/>
            </a:pPr>
            <a:endParaRPr sz="1800">
              <a:solidFill>
                <a:srgbClr val="7F7F7F"/>
              </a:solidFill>
            </a:endParaRPr>
          </a:p>
          <a:p>
            <a:pPr marL="0" lvl="0" indent="0" algn="just" rtl="0">
              <a:lnSpc>
                <a:spcPct val="90000"/>
              </a:lnSpc>
              <a:spcBef>
                <a:spcPts val="1000"/>
              </a:spcBef>
              <a:spcAft>
                <a:spcPts val="0"/>
              </a:spcAft>
              <a:buClr>
                <a:schemeClr val="dk1"/>
              </a:buClr>
              <a:buSzPts val="2400"/>
              <a:buNone/>
            </a:pPr>
            <a:endParaRPr sz="2000">
              <a:solidFill>
                <a:srgbClr val="7F7F7F"/>
              </a:solidFill>
            </a:endParaRPr>
          </a:p>
          <a:p>
            <a:pPr marL="0" lvl="0" indent="0" algn="just" rtl="0">
              <a:lnSpc>
                <a:spcPct val="90000"/>
              </a:lnSpc>
              <a:spcBef>
                <a:spcPts val="1000"/>
              </a:spcBef>
              <a:spcAft>
                <a:spcPts val="0"/>
              </a:spcAft>
              <a:buClr>
                <a:schemeClr val="dk1"/>
              </a:buClr>
              <a:buSzPts val="2400"/>
              <a:buNone/>
            </a:pPr>
            <a:endParaRPr sz="2000">
              <a:solidFill>
                <a:srgbClr val="7F7F7F"/>
              </a:solidFill>
            </a:endParaRPr>
          </a:p>
        </p:txBody>
      </p:sp>
      <p:cxnSp>
        <p:nvCxnSpPr>
          <p:cNvPr id="109" name="Google Shape;109;p5"/>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110" name="Google Shape;110;p5"/>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11" name="Google Shape;111;p5"/>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12" name="Google Shape;112;p5"/>
          <p:cNvSpPr txBox="1"/>
          <p:nvPr/>
        </p:nvSpPr>
        <p:spPr>
          <a:xfrm>
            <a:off x="4981053" y="236028"/>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 </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62"/>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581" name="Google Shape;581;p62"/>
          <p:cNvSpPr/>
          <p:nvPr/>
        </p:nvSpPr>
        <p:spPr>
          <a:xfrm>
            <a:off x="-7536" y="809287"/>
            <a:ext cx="12192000" cy="147687"/>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582" name="Google Shape;582;p62"/>
          <p:cNvGrpSpPr/>
          <p:nvPr/>
        </p:nvGrpSpPr>
        <p:grpSpPr>
          <a:xfrm>
            <a:off x="741061" y="1309799"/>
            <a:ext cx="10679430" cy="4869444"/>
            <a:chOff x="177950" y="0"/>
            <a:chExt cx="10679430" cy="4869444"/>
          </a:xfrm>
        </p:grpSpPr>
        <p:sp>
          <p:nvSpPr>
            <p:cNvPr id="583" name="Google Shape;583;p62"/>
            <p:cNvSpPr/>
            <p:nvPr/>
          </p:nvSpPr>
          <p:spPr>
            <a:xfrm>
              <a:off x="5153924" y="818777"/>
              <a:ext cx="216605" cy="611213"/>
            </a:xfrm>
            <a:custGeom>
              <a:avLst/>
              <a:gdLst/>
              <a:ahLst/>
              <a:cxnLst/>
              <a:rect l="l" t="t" r="r" b="b"/>
              <a:pathLst>
                <a:path w="120000" h="120000" extrusionOk="0">
                  <a:moveTo>
                    <a:pt x="120000" y="0"/>
                  </a:moveTo>
                  <a:lnTo>
                    <a:pt x="120000" y="120000"/>
                  </a:lnTo>
                  <a:lnTo>
                    <a:pt x="0" y="120000"/>
                  </a:lnTo>
                </a:path>
              </a:pathLst>
            </a:custGeom>
            <a:noFill/>
            <a:ln w="25400" cap="flat" cmpd="sng">
              <a:solidFill>
                <a:srgbClr val="345A99"/>
              </a:solidFill>
              <a:prstDash val="solid"/>
              <a:round/>
              <a:headEnd type="none" w="sm" len="sm"/>
              <a:tailEnd type="none" w="sm" len="sm"/>
            </a:ln>
          </p:spPr>
        </p:sp>
        <p:sp>
          <p:nvSpPr>
            <p:cNvPr id="584" name="Google Shape;584;p62"/>
            <p:cNvSpPr/>
            <p:nvPr/>
          </p:nvSpPr>
          <p:spPr>
            <a:xfrm>
              <a:off x="5370530" y="818777"/>
              <a:ext cx="4572515" cy="1683938"/>
            </a:xfrm>
            <a:custGeom>
              <a:avLst/>
              <a:gdLst/>
              <a:ahLst/>
              <a:cxnLst/>
              <a:rect l="l" t="t" r="r" b="b"/>
              <a:pathLst>
                <a:path w="120000" h="120000" extrusionOk="0">
                  <a:moveTo>
                    <a:pt x="0" y="0"/>
                  </a:moveTo>
                  <a:lnTo>
                    <a:pt x="0" y="106317"/>
                  </a:lnTo>
                  <a:lnTo>
                    <a:pt x="120000" y="106317"/>
                  </a:lnTo>
                  <a:lnTo>
                    <a:pt x="120000" y="120000"/>
                  </a:lnTo>
                </a:path>
              </a:pathLst>
            </a:custGeom>
            <a:noFill/>
            <a:ln w="25400" cap="flat" cmpd="sng">
              <a:solidFill>
                <a:srgbClr val="345A99"/>
              </a:solidFill>
              <a:prstDash val="solid"/>
              <a:round/>
              <a:headEnd type="none" w="sm" len="sm"/>
              <a:tailEnd type="none" w="sm" len="sm"/>
            </a:ln>
          </p:spPr>
        </p:sp>
        <p:sp>
          <p:nvSpPr>
            <p:cNvPr id="585" name="Google Shape;585;p62"/>
            <p:cNvSpPr/>
            <p:nvPr/>
          </p:nvSpPr>
          <p:spPr>
            <a:xfrm>
              <a:off x="5370530" y="818777"/>
              <a:ext cx="2359825" cy="1683938"/>
            </a:xfrm>
            <a:custGeom>
              <a:avLst/>
              <a:gdLst/>
              <a:ahLst/>
              <a:cxnLst/>
              <a:rect l="l" t="t" r="r" b="b"/>
              <a:pathLst>
                <a:path w="120000" h="120000" extrusionOk="0">
                  <a:moveTo>
                    <a:pt x="0" y="0"/>
                  </a:moveTo>
                  <a:lnTo>
                    <a:pt x="0" y="106317"/>
                  </a:lnTo>
                  <a:lnTo>
                    <a:pt x="120000" y="106317"/>
                  </a:lnTo>
                  <a:lnTo>
                    <a:pt x="120000" y="120000"/>
                  </a:lnTo>
                </a:path>
              </a:pathLst>
            </a:custGeom>
            <a:noFill/>
            <a:ln w="25400" cap="flat" cmpd="sng">
              <a:solidFill>
                <a:srgbClr val="345A99"/>
              </a:solidFill>
              <a:prstDash val="solid"/>
              <a:round/>
              <a:headEnd type="none" w="sm" len="sm"/>
              <a:tailEnd type="none" w="sm" len="sm"/>
            </a:ln>
          </p:spPr>
        </p:sp>
        <p:sp>
          <p:nvSpPr>
            <p:cNvPr id="586" name="Google Shape;586;p62"/>
            <p:cNvSpPr/>
            <p:nvPr/>
          </p:nvSpPr>
          <p:spPr>
            <a:xfrm>
              <a:off x="5370530" y="818777"/>
              <a:ext cx="147134" cy="1683938"/>
            </a:xfrm>
            <a:custGeom>
              <a:avLst/>
              <a:gdLst/>
              <a:ahLst/>
              <a:cxnLst/>
              <a:rect l="l" t="t" r="r" b="b"/>
              <a:pathLst>
                <a:path w="120000" h="120000" extrusionOk="0">
                  <a:moveTo>
                    <a:pt x="0" y="0"/>
                  </a:moveTo>
                  <a:lnTo>
                    <a:pt x="0" y="106317"/>
                  </a:lnTo>
                  <a:lnTo>
                    <a:pt x="120000" y="106317"/>
                  </a:lnTo>
                  <a:lnTo>
                    <a:pt x="120000" y="120000"/>
                  </a:lnTo>
                </a:path>
              </a:pathLst>
            </a:custGeom>
            <a:noFill/>
            <a:ln w="25400" cap="flat" cmpd="sng">
              <a:solidFill>
                <a:srgbClr val="345A99"/>
              </a:solidFill>
              <a:prstDash val="solid"/>
              <a:round/>
              <a:headEnd type="none" w="sm" len="sm"/>
              <a:tailEnd type="none" w="sm" len="sm"/>
            </a:ln>
          </p:spPr>
        </p:sp>
        <p:sp>
          <p:nvSpPr>
            <p:cNvPr id="587" name="Google Shape;587;p62"/>
            <p:cNvSpPr/>
            <p:nvPr/>
          </p:nvSpPr>
          <p:spPr>
            <a:xfrm>
              <a:off x="3304975" y="818777"/>
              <a:ext cx="2065555" cy="1683938"/>
            </a:xfrm>
            <a:custGeom>
              <a:avLst/>
              <a:gdLst/>
              <a:ahLst/>
              <a:cxnLst/>
              <a:rect l="l" t="t" r="r" b="b"/>
              <a:pathLst>
                <a:path w="120000" h="120000" extrusionOk="0">
                  <a:moveTo>
                    <a:pt x="120000" y="0"/>
                  </a:moveTo>
                  <a:lnTo>
                    <a:pt x="120000" y="106317"/>
                  </a:lnTo>
                  <a:lnTo>
                    <a:pt x="0" y="106317"/>
                  </a:lnTo>
                  <a:lnTo>
                    <a:pt x="0" y="120000"/>
                  </a:lnTo>
                </a:path>
              </a:pathLst>
            </a:custGeom>
            <a:noFill/>
            <a:ln w="25400" cap="flat" cmpd="sng">
              <a:solidFill>
                <a:srgbClr val="345A99"/>
              </a:solidFill>
              <a:prstDash val="solid"/>
              <a:round/>
              <a:headEnd type="none" w="sm" len="sm"/>
              <a:tailEnd type="none" w="sm" len="sm"/>
            </a:ln>
          </p:spPr>
        </p:sp>
        <p:sp>
          <p:nvSpPr>
            <p:cNvPr id="588" name="Google Shape;588;p62"/>
            <p:cNvSpPr/>
            <p:nvPr/>
          </p:nvSpPr>
          <p:spPr>
            <a:xfrm>
              <a:off x="1092284" y="818777"/>
              <a:ext cx="4278245" cy="1683938"/>
            </a:xfrm>
            <a:custGeom>
              <a:avLst/>
              <a:gdLst/>
              <a:ahLst/>
              <a:cxnLst/>
              <a:rect l="l" t="t" r="r" b="b"/>
              <a:pathLst>
                <a:path w="120000" h="120000" extrusionOk="0">
                  <a:moveTo>
                    <a:pt x="120000" y="0"/>
                  </a:moveTo>
                  <a:lnTo>
                    <a:pt x="120000" y="106317"/>
                  </a:lnTo>
                  <a:lnTo>
                    <a:pt x="0" y="106317"/>
                  </a:lnTo>
                  <a:lnTo>
                    <a:pt x="0" y="120000"/>
                  </a:lnTo>
                </a:path>
              </a:pathLst>
            </a:custGeom>
            <a:noFill/>
            <a:ln w="25400" cap="flat" cmpd="sng">
              <a:solidFill>
                <a:srgbClr val="345A99"/>
              </a:solidFill>
              <a:prstDash val="solid"/>
              <a:round/>
              <a:headEnd type="none" w="sm" len="sm"/>
              <a:tailEnd type="none" w="sm" len="sm"/>
            </a:ln>
          </p:spPr>
        </p:sp>
        <p:sp>
          <p:nvSpPr>
            <p:cNvPr id="589" name="Google Shape;589;p62"/>
            <p:cNvSpPr/>
            <p:nvPr/>
          </p:nvSpPr>
          <p:spPr>
            <a:xfrm>
              <a:off x="3731558" y="0"/>
              <a:ext cx="3277945" cy="818777"/>
            </a:xfrm>
            <a:prstGeom prst="rect">
              <a:avLst/>
            </a:prstGeom>
            <a:solidFill>
              <a:srgbClr val="80808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0" name="Google Shape;590;p62"/>
            <p:cNvSpPr txBox="1"/>
            <p:nvPr/>
          </p:nvSpPr>
          <p:spPr>
            <a:xfrm>
              <a:off x="3731558" y="0"/>
              <a:ext cx="3277945" cy="818777"/>
            </a:xfrm>
            <a:prstGeom prst="rect">
              <a:avLst/>
            </a:prstGeom>
            <a:solidFill>
              <a:srgbClr val="6F7271"/>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ES" sz="1400" b="0" i="0" u="none" strike="noStrike" cap="none">
                  <a:solidFill>
                    <a:schemeClr val="lt1"/>
                  </a:solidFill>
                  <a:latin typeface="Source Sans Pro"/>
                  <a:ea typeface="Source Sans Pro"/>
                  <a:cs typeface="Source Sans Pro"/>
                  <a:sym typeface="Source Sans Pro"/>
                </a:rPr>
                <a:t>POLÍTICAS DE PREVENCIÓN Y ATENCIÓN     AL ACOSO SEXUAL</a:t>
              </a:r>
              <a:endParaRPr sz="1400" b="0" i="0" u="none" strike="noStrike" cap="none">
                <a:solidFill>
                  <a:schemeClr val="lt1"/>
                </a:solidFill>
                <a:latin typeface="Source Sans Pro"/>
                <a:ea typeface="Source Sans Pro"/>
                <a:cs typeface="Source Sans Pro"/>
                <a:sym typeface="Source Sans Pro"/>
              </a:endParaRPr>
            </a:p>
          </p:txBody>
        </p:sp>
        <p:sp>
          <p:nvSpPr>
            <p:cNvPr id="591" name="Google Shape;591;p62"/>
            <p:cNvSpPr/>
            <p:nvPr/>
          </p:nvSpPr>
          <p:spPr>
            <a:xfrm>
              <a:off x="177950" y="2502716"/>
              <a:ext cx="1828669" cy="2366728"/>
            </a:xfrm>
            <a:prstGeom prst="rect">
              <a:avLst/>
            </a:prstGeom>
            <a:solidFill>
              <a:srgbClr val="235B4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2" name="Google Shape;592;p62"/>
            <p:cNvSpPr txBox="1"/>
            <p:nvPr/>
          </p:nvSpPr>
          <p:spPr>
            <a:xfrm>
              <a:off x="177950" y="2502716"/>
              <a:ext cx="1828669" cy="2366728"/>
            </a:xfrm>
            <a:prstGeom prst="rect">
              <a:avLst/>
            </a:prstGeom>
            <a:solidFill>
              <a:srgbClr val="235B4E"/>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ES" sz="1400" b="0" i="0" u="none" strike="noStrike" cap="none">
                  <a:solidFill>
                    <a:schemeClr val="lt1"/>
                  </a:solidFill>
                  <a:latin typeface="Source Sans Pro"/>
                  <a:ea typeface="Source Sans Pro"/>
                  <a:cs typeface="Source Sans Pro"/>
                  <a:sym typeface="Source Sans Pro"/>
                </a:rPr>
                <a:t>Implementación del MECANISMO PARA LA PREVENCIÓN Y ATENCIÓN DEL HOSTIGAMIENTO SEXUAL Y/O ACOSO SEXUAL AL INTERIOR DE LOS ENTES PÚBLICOS DEL GOBIERNO </a:t>
              </a:r>
              <a:endParaRPr sz="1400" b="0" i="0" u="none" strike="noStrike" cap="none">
                <a:solidFill>
                  <a:schemeClr val="lt1"/>
                </a:solidFill>
                <a:latin typeface="Source Sans Pro"/>
                <a:ea typeface="Source Sans Pro"/>
                <a:cs typeface="Source Sans Pro"/>
                <a:sym typeface="Source Sans Pro"/>
              </a:endParaRPr>
            </a:p>
          </p:txBody>
        </p:sp>
        <p:sp>
          <p:nvSpPr>
            <p:cNvPr id="593" name="Google Shape;593;p62"/>
            <p:cNvSpPr/>
            <p:nvPr/>
          </p:nvSpPr>
          <p:spPr>
            <a:xfrm>
              <a:off x="2390640" y="2502716"/>
              <a:ext cx="1828669" cy="2219584"/>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4" name="Google Shape;594;p62"/>
            <p:cNvSpPr txBox="1"/>
            <p:nvPr/>
          </p:nvSpPr>
          <p:spPr>
            <a:xfrm>
              <a:off x="2390640" y="2502716"/>
              <a:ext cx="1828669" cy="2219584"/>
            </a:xfrm>
            <a:prstGeom prst="rect">
              <a:avLst/>
            </a:prstGeom>
            <a:solidFill>
              <a:srgbClr val="9F2241"/>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ES" sz="1400" b="0" i="0" u="none" strike="noStrike" cap="none">
                  <a:solidFill>
                    <a:schemeClr val="lt1"/>
                  </a:solidFill>
                  <a:latin typeface="Source Sans Pro"/>
                  <a:ea typeface="Source Sans Pro"/>
                  <a:cs typeface="Source Sans Pro"/>
                  <a:sym typeface="Source Sans Pro"/>
                </a:rPr>
                <a:t>Campañas para explicar el contenido del protocolo, derechos y obligaciones de las trabajadoras y trabajadores así como las sanciones y responsabilidades establecidas en la legislación aplicable</a:t>
              </a:r>
              <a:r>
                <a:rPr lang="es-ES"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p:txBody>
        </p:sp>
        <p:sp>
          <p:nvSpPr>
            <p:cNvPr id="595" name="Google Shape;595;p62"/>
            <p:cNvSpPr/>
            <p:nvPr/>
          </p:nvSpPr>
          <p:spPr>
            <a:xfrm>
              <a:off x="4603330" y="2502716"/>
              <a:ext cx="1828669" cy="2121485"/>
            </a:xfrm>
            <a:prstGeom prst="rect">
              <a:avLst/>
            </a:prstGeom>
            <a:solidFill>
              <a:srgbClr val="BC95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6" name="Google Shape;596;p62"/>
            <p:cNvSpPr txBox="1"/>
            <p:nvPr/>
          </p:nvSpPr>
          <p:spPr>
            <a:xfrm>
              <a:off x="4603330" y="2502716"/>
              <a:ext cx="1828669" cy="2121485"/>
            </a:xfrm>
            <a:prstGeom prst="rect">
              <a:avLst/>
            </a:prstGeom>
            <a:solidFill>
              <a:srgbClr val="BC955C"/>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ES" sz="1400" b="0" i="0" u="none" strike="noStrike" cap="none">
                  <a:solidFill>
                    <a:schemeClr val="lt1"/>
                  </a:solidFill>
                  <a:latin typeface="Source Sans Pro"/>
                  <a:ea typeface="Source Sans Pro"/>
                  <a:cs typeface="Source Sans Pro"/>
                  <a:sym typeface="Source Sans Pro"/>
                </a:rPr>
                <a:t>Capacitación para las personas que van a participar en el procedimiento y que asistirán a las víctimas sobre los pasos a seguir y la forma en la que deben actuar en cada una de las partes implicadas. </a:t>
              </a:r>
              <a:endParaRPr sz="1400" b="0" i="0" u="none" strike="noStrike" cap="none">
                <a:solidFill>
                  <a:schemeClr val="lt1"/>
                </a:solidFill>
                <a:latin typeface="Source Sans Pro"/>
                <a:ea typeface="Source Sans Pro"/>
                <a:cs typeface="Source Sans Pro"/>
                <a:sym typeface="Source Sans Pro"/>
              </a:endParaRPr>
            </a:p>
          </p:txBody>
        </p:sp>
        <p:sp>
          <p:nvSpPr>
            <p:cNvPr id="597" name="Google Shape;597;p62"/>
            <p:cNvSpPr/>
            <p:nvPr/>
          </p:nvSpPr>
          <p:spPr>
            <a:xfrm>
              <a:off x="6816020" y="2502716"/>
              <a:ext cx="1828669" cy="1802684"/>
            </a:xfrm>
            <a:prstGeom prst="rect">
              <a:avLst/>
            </a:prstGeom>
            <a:solidFill>
              <a:srgbClr val="235B4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8" name="Google Shape;598;p62"/>
            <p:cNvSpPr txBox="1"/>
            <p:nvPr/>
          </p:nvSpPr>
          <p:spPr>
            <a:xfrm>
              <a:off x="6816020" y="2502716"/>
              <a:ext cx="1828669" cy="1802684"/>
            </a:xfrm>
            <a:prstGeom prst="rect">
              <a:avLst/>
            </a:prstGeom>
            <a:solidFill>
              <a:srgbClr val="235B4E"/>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ES" sz="1400" b="0" i="0" u="none" strike="noStrike" cap="none">
                  <a:solidFill>
                    <a:schemeClr val="lt1"/>
                  </a:solidFill>
                  <a:latin typeface="Source Sans Pro"/>
                  <a:ea typeface="Source Sans Pro"/>
                  <a:cs typeface="Source Sans Pro"/>
                  <a:sym typeface="Source Sans Pro"/>
                </a:rPr>
                <a:t>Evaluación y revisión periódica del funcionamiento e implementación de los procedimientos</a:t>
              </a:r>
              <a:endParaRPr sz="1400" b="0" i="0" u="none" strike="noStrike" cap="none">
                <a:solidFill>
                  <a:schemeClr val="lt1"/>
                </a:solidFill>
                <a:latin typeface="Source Sans Pro"/>
                <a:ea typeface="Source Sans Pro"/>
                <a:cs typeface="Source Sans Pro"/>
                <a:sym typeface="Source Sans Pro"/>
              </a:endParaRPr>
            </a:p>
          </p:txBody>
        </p:sp>
        <p:sp>
          <p:nvSpPr>
            <p:cNvPr id="599" name="Google Shape;599;p62"/>
            <p:cNvSpPr/>
            <p:nvPr/>
          </p:nvSpPr>
          <p:spPr>
            <a:xfrm>
              <a:off x="9028711" y="2502716"/>
              <a:ext cx="1828669" cy="914334"/>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0" name="Google Shape;600;p62"/>
            <p:cNvSpPr txBox="1"/>
            <p:nvPr/>
          </p:nvSpPr>
          <p:spPr>
            <a:xfrm>
              <a:off x="9028711" y="2502716"/>
              <a:ext cx="1828669" cy="914334"/>
            </a:xfrm>
            <a:prstGeom prst="rect">
              <a:avLst/>
            </a:prstGeom>
            <a:solidFill>
              <a:srgbClr val="9F2241"/>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ES" sz="1400" b="0" i="0" u="none" strike="noStrike" cap="none">
                  <a:solidFill>
                    <a:schemeClr val="lt1"/>
                  </a:solidFill>
                  <a:latin typeface="Source Sans Pro"/>
                  <a:ea typeface="Source Sans Pro"/>
                  <a:cs typeface="Source Sans Pro"/>
                  <a:sym typeface="Source Sans Pro"/>
                </a:rPr>
                <a:t>Capacitación general sobre el contenido del protocolo</a:t>
              </a:r>
              <a:endParaRPr sz="1400" b="0" i="0" u="none" strike="noStrike" cap="none">
                <a:solidFill>
                  <a:schemeClr val="lt1"/>
                </a:solidFill>
                <a:latin typeface="Source Sans Pro"/>
                <a:ea typeface="Source Sans Pro"/>
                <a:cs typeface="Source Sans Pro"/>
                <a:sym typeface="Source Sans Pro"/>
              </a:endParaRPr>
            </a:p>
          </p:txBody>
        </p:sp>
        <p:sp>
          <p:nvSpPr>
            <p:cNvPr id="601" name="Google Shape;601;p62"/>
            <p:cNvSpPr/>
            <p:nvPr/>
          </p:nvSpPr>
          <p:spPr>
            <a:xfrm>
              <a:off x="1252165" y="1192812"/>
              <a:ext cx="3901759" cy="474356"/>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2" name="Google Shape;602;p62"/>
            <p:cNvSpPr txBox="1"/>
            <p:nvPr/>
          </p:nvSpPr>
          <p:spPr>
            <a:xfrm>
              <a:off x="1252165" y="1192812"/>
              <a:ext cx="3901759" cy="474356"/>
            </a:xfrm>
            <a:prstGeom prst="rect">
              <a:avLst/>
            </a:prstGeom>
            <a:solidFill>
              <a:srgbClr val="9F2241"/>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ES" sz="1400" b="0" i="0" u="none" strike="noStrike" cap="none">
                  <a:solidFill>
                    <a:schemeClr val="lt1"/>
                  </a:solidFill>
                  <a:latin typeface="Source Sans Pro"/>
                  <a:ea typeface="Source Sans Pro"/>
                  <a:cs typeface="Source Sans Pro"/>
                  <a:sym typeface="Source Sans Pro"/>
                </a:rPr>
                <a:t>MEDIDAS PREVENTIVAS FRENTE AL ACOSO SEXUAL</a:t>
              </a:r>
              <a:endParaRPr sz="1400" b="0" i="0" u="none" strike="noStrike" cap="none">
                <a:solidFill>
                  <a:schemeClr val="lt1"/>
                </a:solidFill>
                <a:latin typeface="Source Sans Pro"/>
                <a:ea typeface="Source Sans Pro"/>
                <a:cs typeface="Source Sans Pro"/>
                <a:sym typeface="Source Sans Pro"/>
              </a:endParaRPr>
            </a:p>
          </p:txBody>
        </p:sp>
      </p:grpSp>
      <p:cxnSp>
        <p:nvCxnSpPr>
          <p:cNvPr id="603" name="Google Shape;603;p62"/>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604" name="Google Shape;604;p62"/>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cxnSp>
        <p:nvCxnSpPr>
          <p:cNvPr id="609" name="Google Shape;609;p6"/>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sp>
        <p:nvSpPr>
          <p:cNvPr id="610" name="Google Shape;610;p6"/>
          <p:cNvSpPr txBox="1"/>
          <p:nvPr/>
        </p:nvSpPr>
        <p:spPr>
          <a:xfrm>
            <a:off x="951729" y="1089527"/>
            <a:ext cx="102558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667"/>
              <a:buFont typeface="Arial"/>
              <a:buNone/>
            </a:pPr>
            <a:r>
              <a:rPr lang="es-ES" sz="2667" b="1" i="0" u="none" strike="noStrike" cap="none">
                <a:solidFill>
                  <a:srgbClr val="800000"/>
                </a:solidFill>
                <a:latin typeface="Source Sans Pro"/>
                <a:ea typeface="Source Sans Pro"/>
                <a:cs typeface="Source Sans Pro"/>
                <a:sym typeface="Source Sans Pro"/>
              </a:rPr>
              <a:t>Decálogo </a:t>
            </a:r>
            <a:endParaRPr sz="1467" b="1" i="0" u="none" strike="noStrike" cap="none">
              <a:solidFill>
                <a:srgbClr val="800000"/>
              </a:solidFill>
              <a:latin typeface="Source Sans Pro"/>
              <a:ea typeface="Source Sans Pro"/>
              <a:cs typeface="Source Sans Pro"/>
              <a:sym typeface="Source Sans Pro"/>
            </a:endParaRPr>
          </a:p>
        </p:txBody>
      </p:sp>
      <p:cxnSp>
        <p:nvCxnSpPr>
          <p:cNvPr id="611" name="Google Shape;611;p6"/>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612" name="Google Shape;612;p6"/>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613" name="Google Shape;613;p6"/>
          <p:cNvSpPr/>
          <p:nvPr/>
        </p:nvSpPr>
        <p:spPr>
          <a:xfrm>
            <a:off x="-7536" y="809287"/>
            <a:ext cx="12192000" cy="147600"/>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614" name="Google Shape;614;p6"/>
          <p:cNvSpPr txBox="1"/>
          <p:nvPr/>
        </p:nvSpPr>
        <p:spPr>
          <a:xfrm>
            <a:off x="960575" y="3502030"/>
            <a:ext cx="10320000" cy="2251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ES" sz="2400" b="1" i="0" u="none" strike="noStrike" cap="none">
                <a:solidFill>
                  <a:srgbClr val="8D253D"/>
                </a:solidFill>
                <a:latin typeface="Source Sans Pro"/>
                <a:ea typeface="Source Sans Pro"/>
                <a:cs typeface="Source Sans Pro"/>
                <a:sym typeface="Source Sans Pro"/>
              </a:rPr>
              <a:t>Instrucciones: </a:t>
            </a:r>
            <a:endParaRPr sz="1400" b="0" i="0" u="none" strike="noStrike" cap="none">
              <a:solidFill>
                <a:srgbClr val="000000"/>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rgbClr val="7F7F7F"/>
              </a:solidFill>
              <a:latin typeface="Source Sans Pro"/>
              <a:ea typeface="Source Sans Pro"/>
              <a:cs typeface="Source Sans Pro"/>
              <a:sym typeface="Source Sans Pro"/>
            </a:endParaRPr>
          </a:p>
          <a:p>
            <a:pPr marL="342900" marR="0" lvl="4" indent="-342900" algn="just" rtl="0">
              <a:lnSpc>
                <a:spcPct val="100000"/>
              </a:lnSpc>
              <a:spcBef>
                <a:spcPts val="0"/>
              </a:spcBef>
              <a:spcAft>
                <a:spcPts val="0"/>
              </a:spcAft>
              <a:buClr>
                <a:srgbClr val="265246"/>
              </a:buClr>
              <a:buSzPts val="2000"/>
              <a:buFont typeface="Arial"/>
              <a:buAutoNum type="arabicPeriod"/>
            </a:pPr>
            <a:r>
              <a:rPr lang="es-ES" sz="2000" b="0" i="0" u="none" strike="noStrike" cap="none">
                <a:solidFill>
                  <a:srgbClr val="7F7F7F"/>
                </a:solidFill>
                <a:latin typeface="Source Sans Pro"/>
                <a:ea typeface="Source Sans Pro"/>
                <a:cs typeface="Source Sans Pro"/>
                <a:sym typeface="Source Sans Pro"/>
              </a:rPr>
              <a:t>Redactar el decálogo en positivo y asegurando que dichas acciones ya se lleva a cabo en la institución.</a:t>
            </a:r>
            <a:endParaRPr sz="1400" b="0" i="0" u="none" strike="noStrike" cap="none">
              <a:solidFill>
                <a:srgbClr val="000000"/>
              </a:solidFill>
              <a:latin typeface="Arial"/>
              <a:ea typeface="Arial"/>
              <a:cs typeface="Arial"/>
              <a:sym typeface="Arial"/>
            </a:endParaRPr>
          </a:p>
        </p:txBody>
      </p:sp>
      <p:sp>
        <p:nvSpPr>
          <p:cNvPr id="615" name="Google Shape;615;p6"/>
          <p:cNvSpPr/>
          <p:nvPr/>
        </p:nvSpPr>
        <p:spPr>
          <a:xfrm>
            <a:off x="1397977" y="1861801"/>
            <a:ext cx="9407700" cy="1153961"/>
          </a:xfrm>
          <a:prstGeom prst="rect">
            <a:avLst/>
          </a:prstGeom>
          <a:noFill/>
          <a:ln w="9525" cap="flat" cmpd="sng">
            <a:solidFill>
              <a:srgbClr val="8D253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dirty="0">
                <a:solidFill>
                  <a:srgbClr val="265246"/>
                </a:solidFill>
                <a:latin typeface="Source Sans Pro"/>
                <a:ea typeface="Source Sans Pro"/>
                <a:cs typeface="Source Sans Pro"/>
                <a:sym typeface="Source Sans Pro"/>
              </a:rPr>
              <a:t>Objetivo: </a:t>
            </a:r>
            <a:endParaRPr sz="2000" b="1" i="0" u="none" strike="noStrike" cap="none" dirty="0">
              <a:solidFill>
                <a:srgbClr val="265246"/>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smtClean="0">
              <a:solidFill>
                <a:srgbClr val="7F7F7F"/>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1800"/>
              <a:buFont typeface="Arial"/>
              <a:buNone/>
            </a:pPr>
            <a:r>
              <a:rPr lang="es-ES" sz="1800" b="0" i="0" u="none" strike="noStrike" cap="none" dirty="0" smtClean="0">
                <a:solidFill>
                  <a:srgbClr val="7F7F7F"/>
                </a:solidFill>
                <a:latin typeface="Source Sans Pro"/>
                <a:ea typeface="Source Sans Pro"/>
                <a:cs typeface="Source Sans Pro"/>
                <a:sym typeface="Source Sans Pro"/>
              </a:rPr>
              <a:t>Proponer en 10 frases, los principales compromisos del Instituto Politécnico Nacional en la prevención y atención de la violencia sexual al interior de su dependencia.</a:t>
            </a:r>
            <a:endParaRPr sz="1400" b="0" i="0" u="none" strike="noStrike" cap="none" dirty="0">
              <a:solidFill>
                <a:srgbClr val="000000"/>
              </a:solidFill>
              <a:latin typeface="Source Sans Pro"/>
              <a:ea typeface="Source Sans Pro"/>
              <a:cs typeface="Source Sans Pro"/>
              <a:sym typeface="Source Sans Pro"/>
            </a:endParaRPr>
          </a:p>
        </p:txBody>
      </p:sp>
      <p:sp>
        <p:nvSpPr>
          <p:cNvPr id="616" name="Google Shape;616;p6"/>
          <p:cNvSpPr txBox="1"/>
          <p:nvPr/>
        </p:nvSpPr>
        <p:spPr>
          <a:xfrm>
            <a:off x="7001608" y="5887829"/>
            <a:ext cx="3804000" cy="433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s-ES" sz="1800" b="1" i="0" u="none" strike="noStrike" cap="none">
                <a:solidFill>
                  <a:srgbClr val="8D253D"/>
                </a:solidFill>
                <a:latin typeface="Arial"/>
                <a:ea typeface="Arial"/>
                <a:cs typeface="Arial"/>
                <a:sym typeface="Arial"/>
              </a:rPr>
              <a:t>Tiempo estimado: </a:t>
            </a:r>
            <a:r>
              <a:rPr lang="es-ES" sz="1600" b="0" i="0" u="none" strike="noStrike" cap="none">
                <a:solidFill>
                  <a:srgbClr val="7F7F7F"/>
                </a:solidFill>
                <a:latin typeface="Arial"/>
                <a:ea typeface="Arial"/>
                <a:cs typeface="Arial"/>
                <a:sym typeface="Arial"/>
              </a:rPr>
              <a:t>15 minutos</a:t>
            </a:r>
            <a:r>
              <a:rPr lang="es-ES" sz="1800" b="1" i="0" u="none" strike="noStrike" cap="none">
                <a:solidFill>
                  <a:srgbClr val="8D253D"/>
                </a:solidFill>
                <a:latin typeface="Arial"/>
                <a:ea typeface="Arial"/>
                <a:cs typeface="Arial"/>
                <a:sym typeface="Arial"/>
              </a:rPr>
              <a:t> </a:t>
            </a:r>
            <a:endParaRPr sz="1800" b="1" i="0" u="none" strike="noStrike" cap="none">
              <a:solidFill>
                <a:srgbClr val="8D253D"/>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7F7F7F"/>
              </a:solidFill>
              <a:latin typeface="Arial"/>
              <a:ea typeface="Arial"/>
              <a:cs typeface="Arial"/>
              <a:sym typeface="Arial"/>
            </a:endParaRPr>
          </a:p>
        </p:txBody>
      </p:sp>
      <p:sp>
        <p:nvSpPr>
          <p:cNvPr id="617" name="Google Shape;617;p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121893b2030_0_247"/>
          <p:cNvSpPr txBox="1">
            <a:spLocks noGrp="1"/>
          </p:cNvSpPr>
          <p:nvPr>
            <p:ph type="title"/>
          </p:nvPr>
        </p:nvSpPr>
        <p:spPr>
          <a:xfrm>
            <a:off x="2768375" y="1119675"/>
            <a:ext cx="6622500" cy="647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s-ES" sz="2800" b="1">
                <a:solidFill>
                  <a:srgbClr val="9F2241"/>
                </a:solidFill>
                <a:latin typeface="Source Sans Pro"/>
                <a:ea typeface="Source Sans Pro"/>
                <a:cs typeface="Source Sans Pro"/>
                <a:sym typeface="Source Sans Pro"/>
              </a:rPr>
              <a:t>Aspectos a considerar para el decálogo</a:t>
            </a:r>
            <a:endParaRPr sz="2800">
              <a:solidFill>
                <a:srgbClr val="9F2241"/>
              </a:solidFill>
              <a:latin typeface="Source Sans Pro"/>
              <a:ea typeface="Source Sans Pro"/>
              <a:cs typeface="Source Sans Pro"/>
              <a:sym typeface="Source Sans Pro"/>
            </a:endParaRPr>
          </a:p>
        </p:txBody>
      </p:sp>
      <p:pic>
        <p:nvPicPr>
          <p:cNvPr id="623" name="Google Shape;623;g121893b2030_0_247"/>
          <p:cNvPicPr preferRelativeResize="0"/>
          <p:nvPr/>
        </p:nvPicPr>
        <p:blipFill rotWithShape="1">
          <a:blip r:embed="rId3">
            <a:alphaModFix/>
          </a:blip>
          <a:srcRect/>
          <a:stretch/>
        </p:blipFill>
        <p:spPr>
          <a:xfrm>
            <a:off x="9653798" y="5617095"/>
            <a:ext cx="2374917" cy="807570"/>
          </a:xfrm>
          <a:prstGeom prst="rect">
            <a:avLst/>
          </a:prstGeom>
          <a:noFill/>
          <a:ln>
            <a:noFill/>
          </a:ln>
        </p:spPr>
      </p:pic>
      <p:pic>
        <p:nvPicPr>
          <p:cNvPr id="624" name="Google Shape;624;g121893b2030_0_247"/>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625" name="Google Shape;625;g121893b2030_0_247"/>
          <p:cNvSpPr/>
          <p:nvPr/>
        </p:nvSpPr>
        <p:spPr>
          <a:xfrm>
            <a:off x="-7536" y="809287"/>
            <a:ext cx="12192000" cy="147600"/>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626" name="Google Shape;626;g121893b2030_0_247"/>
          <p:cNvGrpSpPr/>
          <p:nvPr/>
        </p:nvGrpSpPr>
        <p:grpSpPr>
          <a:xfrm>
            <a:off x="634782" y="2103851"/>
            <a:ext cx="10889693" cy="3181111"/>
            <a:chOff x="7662" y="1146964"/>
            <a:chExt cx="10889693" cy="3181111"/>
          </a:xfrm>
        </p:grpSpPr>
        <p:sp>
          <p:nvSpPr>
            <p:cNvPr id="627" name="Google Shape;627;g121893b2030_0_247"/>
            <p:cNvSpPr/>
            <p:nvPr/>
          </p:nvSpPr>
          <p:spPr>
            <a:xfrm>
              <a:off x="7662" y="2052573"/>
              <a:ext cx="1751586" cy="1444692"/>
            </a:xfrm>
            <a:prstGeom prst="roundRect">
              <a:avLst>
                <a:gd name="adj" fmla="val 10000"/>
              </a:avLst>
            </a:prstGeom>
            <a:solidFill>
              <a:schemeClr val="lt1">
                <a:alpha val="89411"/>
              </a:schemeClr>
            </a:solidFill>
            <a:ln w="25400" cap="flat" cmpd="sng">
              <a:solidFill>
                <a:srgbClr val="8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121893b2030_0_247"/>
            <p:cNvSpPr txBox="1"/>
            <p:nvPr/>
          </p:nvSpPr>
          <p:spPr>
            <a:xfrm>
              <a:off x="40908" y="2085819"/>
              <a:ext cx="1685094" cy="1068623"/>
            </a:xfrm>
            <a:prstGeom prst="rect">
              <a:avLst/>
            </a:prstGeom>
            <a:noFill/>
            <a:ln>
              <a:noFill/>
            </a:ln>
          </p:spPr>
          <p:txBody>
            <a:bodyPr spcFirstLastPara="1" wrap="square" lIns="26650" tIns="26650" rIns="26650" bIns="26650"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s-ES" sz="1400" b="0" i="0" u="none" strike="noStrike" cap="none">
                  <a:solidFill>
                    <a:srgbClr val="7F7F7F"/>
                  </a:solidFill>
                  <a:latin typeface="Source Sans Pro"/>
                  <a:ea typeface="Source Sans Pro"/>
                  <a:cs typeface="Source Sans Pro"/>
                  <a:sym typeface="Source Sans Pro"/>
                </a:rPr>
                <a:t>Considerar la edad, sexo, estilo de vida, etc. de quien lo lee.</a:t>
              </a:r>
              <a:endParaRPr sz="1400" b="0" i="0" u="none" strike="noStrike" cap="none">
                <a:solidFill>
                  <a:srgbClr val="7F7F7F"/>
                </a:solidFill>
                <a:latin typeface="Source Sans Pro"/>
                <a:ea typeface="Source Sans Pro"/>
                <a:cs typeface="Source Sans Pro"/>
                <a:sym typeface="Source Sans Pro"/>
              </a:endParaRPr>
            </a:p>
          </p:txBody>
        </p:sp>
        <p:sp>
          <p:nvSpPr>
            <p:cNvPr id="629" name="Google Shape;629;g121893b2030_0_247"/>
            <p:cNvSpPr/>
            <p:nvPr/>
          </p:nvSpPr>
          <p:spPr>
            <a:xfrm>
              <a:off x="992155" y="2397183"/>
              <a:ext cx="1930892" cy="1930892"/>
            </a:xfrm>
            <a:custGeom>
              <a:avLst/>
              <a:gdLst/>
              <a:ahLst/>
              <a:cxnLst/>
              <a:rect l="l" t="t" r="r" b="b"/>
              <a:pathLst>
                <a:path w="120000" h="120000" extrusionOk="0">
                  <a:moveTo>
                    <a:pt x="10017" y="88385"/>
                  </a:moveTo>
                  <a:lnTo>
                    <a:pt x="13304" y="86518"/>
                  </a:lnTo>
                  <a:lnTo>
                    <a:pt x="13304" y="86518"/>
                  </a:lnTo>
                  <a:cubicBezTo>
                    <a:pt x="22294" y="102349"/>
                    <a:pt x="38693" y="112546"/>
                    <a:pt x="56867" y="113609"/>
                  </a:cubicBezTo>
                  <a:cubicBezTo>
                    <a:pt x="75041" y="114671"/>
                    <a:pt x="92516" y="106452"/>
                    <a:pt x="103289" y="91777"/>
                  </a:cubicBezTo>
                  <a:lnTo>
                    <a:pt x="101108" y="90539"/>
                  </a:lnTo>
                  <a:lnTo>
                    <a:pt x="108339" y="87451"/>
                  </a:lnTo>
                  <a:lnTo>
                    <a:pt x="108778" y="94894"/>
                  </a:lnTo>
                  <a:lnTo>
                    <a:pt x="106597" y="93655"/>
                  </a:lnTo>
                  <a:cubicBezTo>
                    <a:pt x="95141" y="109516"/>
                    <a:pt x="76404" y="118461"/>
                    <a:pt x="56868" y="117395"/>
                  </a:cubicBezTo>
                  <a:cubicBezTo>
                    <a:pt x="37331" y="116328"/>
                    <a:pt x="19679" y="105398"/>
                    <a:pt x="10017" y="88385"/>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g121893b2030_0_247"/>
            <p:cNvSpPr/>
            <p:nvPr/>
          </p:nvSpPr>
          <p:spPr>
            <a:xfrm>
              <a:off x="396903" y="3187688"/>
              <a:ext cx="1556965" cy="619153"/>
            </a:xfrm>
            <a:prstGeom prst="roundRect">
              <a:avLst>
                <a:gd name="adj" fmla="val 10000"/>
              </a:avLst>
            </a:prstGeom>
            <a:solidFill>
              <a:srgbClr val="54813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121893b2030_0_247"/>
            <p:cNvSpPr txBox="1"/>
            <p:nvPr/>
          </p:nvSpPr>
          <p:spPr>
            <a:xfrm>
              <a:off x="415037" y="3205822"/>
              <a:ext cx="1520700" cy="582900"/>
            </a:xfrm>
            <a:prstGeom prst="rect">
              <a:avLst/>
            </a:prstGeom>
            <a:solidFill>
              <a:srgbClr val="8D253D"/>
            </a:solid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0" i="0" u="none" strike="noStrike" cap="none">
                  <a:solidFill>
                    <a:schemeClr val="lt1"/>
                  </a:solidFill>
                  <a:latin typeface="Source Sans Pro"/>
                  <a:ea typeface="Source Sans Pro"/>
                  <a:cs typeface="Source Sans Pro"/>
                  <a:sym typeface="Source Sans Pro"/>
                </a:rPr>
                <a:t>A quién va dirigido</a:t>
              </a:r>
              <a:endParaRPr sz="1800" b="0" i="0" u="none" strike="noStrike" cap="none">
                <a:solidFill>
                  <a:schemeClr val="lt1"/>
                </a:solidFill>
                <a:latin typeface="Source Sans Pro"/>
                <a:ea typeface="Source Sans Pro"/>
                <a:cs typeface="Source Sans Pro"/>
                <a:sym typeface="Source Sans Pro"/>
              </a:endParaRPr>
            </a:p>
          </p:txBody>
        </p:sp>
        <p:sp>
          <p:nvSpPr>
            <p:cNvPr id="632" name="Google Shape;632;g121893b2030_0_247"/>
            <p:cNvSpPr/>
            <p:nvPr/>
          </p:nvSpPr>
          <p:spPr>
            <a:xfrm>
              <a:off x="2243533" y="2052573"/>
              <a:ext cx="1751586" cy="1444692"/>
            </a:xfrm>
            <a:prstGeom prst="roundRect">
              <a:avLst>
                <a:gd name="adj" fmla="val 10000"/>
              </a:avLst>
            </a:prstGeom>
            <a:solidFill>
              <a:schemeClr val="lt1">
                <a:alpha val="89411"/>
              </a:schemeClr>
            </a:solidFill>
            <a:ln w="25400" cap="flat" cmpd="sng">
              <a:solidFill>
                <a:srgbClr val="B18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121893b2030_0_247"/>
            <p:cNvSpPr txBox="1"/>
            <p:nvPr/>
          </p:nvSpPr>
          <p:spPr>
            <a:xfrm>
              <a:off x="2276779" y="2395396"/>
              <a:ext cx="1685094" cy="1068623"/>
            </a:xfrm>
            <a:prstGeom prst="rect">
              <a:avLst/>
            </a:prstGeom>
            <a:noFill/>
            <a:ln>
              <a:noFill/>
            </a:ln>
          </p:spPr>
          <p:txBody>
            <a:bodyPr spcFirstLastPara="1" wrap="square" lIns="26650" tIns="26650" rIns="26650" bIns="26650"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s-ES" sz="1400" b="0" i="0" u="none" strike="noStrike" cap="none">
                  <a:solidFill>
                    <a:srgbClr val="7F7F7F"/>
                  </a:solidFill>
                  <a:latin typeface="Source Sans Pro"/>
                  <a:ea typeface="Source Sans Pro"/>
                  <a:cs typeface="Source Sans Pro"/>
                  <a:sym typeface="Source Sans Pro"/>
                </a:rPr>
                <a:t>Reflexionar sobre en el objetivo que se quiere transmitir </a:t>
              </a:r>
              <a:endParaRPr sz="1400" b="0" i="0" u="none" strike="noStrike" cap="none">
                <a:solidFill>
                  <a:srgbClr val="7F7F7F"/>
                </a:solidFill>
                <a:latin typeface="Source Sans Pro"/>
                <a:ea typeface="Source Sans Pro"/>
                <a:cs typeface="Source Sans Pro"/>
                <a:sym typeface="Source Sans Pro"/>
              </a:endParaRPr>
            </a:p>
          </p:txBody>
        </p:sp>
        <p:sp>
          <p:nvSpPr>
            <p:cNvPr id="634" name="Google Shape;634;g121893b2030_0_247"/>
            <p:cNvSpPr/>
            <p:nvPr/>
          </p:nvSpPr>
          <p:spPr>
            <a:xfrm>
              <a:off x="3223409" y="1146964"/>
              <a:ext cx="2155126" cy="2155126"/>
            </a:xfrm>
            <a:custGeom>
              <a:avLst/>
              <a:gdLst/>
              <a:ahLst/>
              <a:cxnLst/>
              <a:rect l="l" t="t" r="r" b="b"/>
              <a:pathLst>
                <a:path w="120000" h="120000" extrusionOk="0">
                  <a:moveTo>
                    <a:pt x="9218" y="32516"/>
                  </a:moveTo>
                  <a:lnTo>
                    <a:pt x="9218" y="32516"/>
                  </a:lnTo>
                  <a:cubicBezTo>
                    <a:pt x="18631" y="15125"/>
                    <a:pt x="36288" y="3760"/>
                    <a:pt x="56016" y="2395"/>
                  </a:cubicBezTo>
                  <a:cubicBezTo>
                    <a:pt x="75744" y="1031"/>
                    <a:pt x="94798" y="9857"/>
                    <a:pt x="106515" y="25787"/>
                  </a:cubicBezTo>
                  <a:lnTo>
                    <a:pt x="108448" y="24636"/>
                  </a:lnTo>
                  <a:lnTo>
                    <a:pt x="108163" y="31334"/>
                  </a:lnTo>
                  <a:lnTo>
                    <a:pt x="101656" y="28678"/>
                  </a:lnTo>
                  <a:lnTo>
                    <a:pt x="103589" y="27528"/>
                  </a:lnTo>
                  <a:lnTo>
                    <a:pt x="103589" y="27528"/>
                  </a:lnTo>
                  <a:cubicBezTo>
                    <a:pt x="92504" y="12647"/>
                    <a:pt x="74593" y="4450"/>
                    <a:pt x="56085" y="5787"/>
                  </a:cubicBezTo>
                  <a:cubicBezTo>
                    <a:pt x="37577" y="7123"/>
                    <a:pt x="21030" y="17809"/>
                    <a:pt x="12197" y="34128"/>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g121893b2030_0_247"/>
            <p:cNvSpPr/>
            <p:nvPr/>
          </p:nvSpPr>
          <p:spPr>
            <a:xfrm>
              <a:off x="2632775" y="1742996"/>
              <a:ext cx="1556965" cy="619153"/>
            </a:xfrm>
            <a:prstGeom prst="roundRect">
              <a:avLst>
                <a:gd name="adj" fmla="val 10000"/>
              </a:avLst>
            </a:prstGeom>
            <a:solidFill>
              <a:srgbClr val="54813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121893b2030_0_247"/>
            <p:cNvSpPr txBox="1"/>
            <p:nvPr/>
          </p:nvSpPr>
          <p:spPr>
            <a:xfrm>
              <a:off x="2650909" y="1761130"/>
              <a:ext cx="1520697" cy="582885"/>
            </a:xfrm>
            <a:prstGeom prst="rect">
              <a:avLst/>
            </a:prstGeom>
            <a:solidFill>
              <a:srgbClr val="BC955C"/>
            </a:solid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0" i="0" u="none" strike="noStrike" cap="none">
                  <a:solidFill>
                    <a:schemeClr val="lt1"/>
                  </a:solidFill>
                  <a:latin typeface="Source Sans Pro"/>
                  <a:ea typeface="Source Sans Pro"/>
                  <a:cs typeface="Source Sans Pro"/>
                  <a:sym typeface="Source Sans Pro"/>
                </a:rPr>
                <a:t>Utilidad</a:t>
              </a:r>
              <a:endParaRPr sz="1800" b="0" i="0" u="none" strike="noStrike" cap="none">
                <a:solidFill>
                  <a:schemeClr val="lt1"/>
                </a:solidFill>
                <a:latin typeface="Source Sans Pro"/>
                <a:ea typeface="Source Sans Pro"/>
                <a:cs typeface="Source Sans Pro"/>
                <a:sym typeface="Source Sans Pro"/>
              </a:endParaRPr>
            </a:p>
          </p:txBody>
        </p:sp>
        <p:sp>
          <p:nvSpPr>
            <p:cNvPr id="637" name="Google Shape;637;g121893b2030_0_247"/>
            <p:cNvSpPr/>
            <p:nvPr/>
          </p:nvSpPr>
          <p:spPr>
            <a:xfrm>
              <a:off x="4479405" y="2016687"/>
              <a:ext cx="1751586" cy="1444692"/>
            </a:xfrm>
            <a:prstGeom prst="roundRect">
              <a:avLst>
                <a:gd name="adj" fmla="val 10000"/>
              </a:avLst>
            </a:prstGeom>
            <a:solidFill>
              <a:schemeClr val="lt1">
                <a:alpha val="89411"/>
              </a:schemeClr>
            </a:solidFill>
            <a:ln w="25400" cap="flat" cmpd="sng">
              <a:solidFill>
                <a:srgbClr val="2652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121893b2030_0_247"/>
            <p:cNvSpPr txBox="1"/>
            <p:nvPr/>
          </p:nvSpPr>
          <p:spPr>
            <a:xfrm>
              <a:off x="4512651" y="2049933"/>
              <a:ext cx="1685094" cy="1068623"/>
            </a:xfrm>
            <a:prstGeom prst="rect">
              <a:avLst/>
            </a:prstGeom>
            <a:noFill/>
            <a:ln>
              <a:noFill/>
            </a:ln>
          </p:spPr>
          <p:txBody>
            <a:bodyPr spcFirstLastPara="1" wrap="square" lIns="26650" tIns="26650" rIns="26650" bIns="26650" anchor="t" anchorCtr="0">
              <a:noAutofit/>
            </a:bodyPr>
            <a:lstStyle/>
            <a:p>
              <a:pPr marL="57150" marR="0" lvl="1" indent="-57150" algn="l" rtl="0">
                <a:lnSpc>
                  <a:spcPct val="90000"/>
                </a:lnSpc>
                <a:spcBef>
                  <a:spcPts val="0"/>
                </a:spcBef>
                <a:spcAft>
                  <a:spcPts val="0"/>
                </a:spcAft>
                <a:buClr>
                  <a:srgbClr val="000000"/>
                </a:buClr>
                <a:buSzPts val="900"/>
                <a:buFont typeface="Arial"/>
                <a:buChar char="••"/>
              </a:pPr>
              <a:r>
                <a:rPr lang="es-ES" sz="900" b="0" i="0" u="none" strike="noStrike" cap="none">
                  <a:solidFill>
                    <a:srgbClr val="7F7F7F"/>
                  </a:solidFill>
                  <a:latin typeface="Source Sans Pro"/>
                  <a:ea typeface="Source Sans Pro"/>
                  <a:cs typeface="Source Sans Pro"/>
                  <a:sym typeface="Source Sans Pro"/>
                </a:rPr>
                <a:t>Escribir los puntos uno a uno para que las ideas estén ordenadas.</a:t>
              </a:r>
              <a:endParaRPr sz="900" b="0" i="0" u="none" strike="noStrike" cap="none">
                <a:solidFill>
                  <a:srgbClr val="7F7F7F"/>
                </a:solidFill>
                <a:latin typeface="Source Sans Pro"/>
                <a:ea typeface="Source Sans Pro"/>
                <a:cs typeface="Source Sans Pro"/>
                <a:sym typeface="Source Sans Pro"/>
              </a:endParaRPr>
            </a:p>
            <a:p>
              <a:pPr marL="57150" marR="0" lvl="1" indent="-57150" algn="l" rtl="0">
                <a:lnSpc>
                  <a:spcPct val="90000"/>
                </a:lnSpc>
                <a:spcBef>
                  <a:spcPts val="135"/>
                </a:spcBef>
                <a:spcAft>
                  <a:spcPts val="0"/>
                </a:spcAft>
                <a:buClr>
                  <a:srgbClr val="000000"/>
                </a:buClr>
                <a:buSzPts val="900"/>
                <a:buFont typeface="Arial"/>
                <a:buChar char="••"/>
              </a:pPr>
              <a:r>
                <a:rPr lang="es-ES" sz="900" b="0" i="0" u="none" strike="noStrike" cap="none">
                  <a:solidFill>
                    <a:srgbClr val="7F7F7F"/>
                  </a:solidFill>
                  <a:latin typeface="Source Sans Pro"/>
                  <a:ea typeface="Source Sans Pro"/>
                  <a:cs typeface="Source Sans Pro"/>
                  <a:sym typeface="Source Sans Pro"/>
                </a:rPr>
                <a:t>Poner mucha atención en los puntos 1, 9 y 10 que son los que las personas leen con mayor detenimiento y son los que se quedan guardados en la mente.</a:t>
              </a:r>
              <a:endParaRPr sz="900" b="0" i="0" u="none" strike="noStrike" cap="none">
                <a:solidFill>
                  <a:srgbClr val="7F7F7F"/>
                </a:solidFill>
                <a:latin typeface="Source Sans Pro"/>
                <a:ea typeface="Source Sans Pro"/>
                <a:cs typeface="Source Sans Pro"/>
                <a:sym typeface="Source Sans Pro"/>
              </a:endParaRPr>
            </a:p>
          </p:txBody>
        </p:sp>
        <p:sp>
          <p:nvSpPr>
            <p:cNvPr id="639" name="Google Shape;639;g121893b2030_0_247"/>
            <p:cNvSpPr/>
            <p:nvPr/>
          </p:nvSpPr>
          <p:spPr>
            <a:xfrm>
              <a:off x="5463898" y="2397183"/>
              <a:ext cx="1930892" cy="1930892"/>
            </a:xfrm>
            <a:custGeom>
              <a:avLst/>
              <a:gdLst/>
              <a:ahLst/>
              <a:cxnLst/>
              <a:rect l="l" t="t" r="r" b="b"/>
              <a:pathLst>
                <a:path w="120000" h="120000" extrusionOk="0">
                  <a:moveTo>
                    <a:pt x="10017" y="88385"/>
                  </a:moveTo>
                  <a:lnTo>
                    <a:pt x="13304" y="86518"/>
                  </a:lnTo>
                  <a:lnTo>
                    <a:pt x="13304" y="86518"/>
                  </a:lnTo>
                  <a:cubicBezTo>
                    <a:pt x="22294" y="102349"/>
                    <a:pt x="38693" y="112546"/>
                    <a:pt x="56867" y="113609"/>
                  </a:cubicBezTo>
                  <a:cubicBezTo>
                    <a:pt x="75041" y="114671"/>
                    <a:pt x="92516" y="106452"/>
                    <a:pt x="103289" y="91777"/>
                  </a:cubicBezTo>
                  <a:lnTo>
                    <a:pt x="101108" y="90539"/>
                  </a:lnTo>
                  <a:lnTo>
                    <a:pt x="108339" y="87451"/>
                  </a:lnTo>
                  <a:lnTo>
                    <a:pt x="108778" y="94894"/>
                  </a:lnTo>
                  <a:lnTo>
                    <a:pt x="106597" y="93655"/>
                  </a:lnTo>
                  <a:cubicBezTo>
                    <a:pt x="95141" y="109516"/>
                    <a:pt x="76404" y="118461"/>
                    <a:pt x="56868" y="117395"/>
                  </a:cubicBezTo>
                  <a:cubicBezTo>
                    <a:pt x="37331" y="116328"/>
                    <a:pt x="19679" y="105398"/>
                    <a:pt x="10017" y="88385"/>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121893b2030_0_247"/>
            <p:cNvSpPr/>
            <p:nvPr/>
          </p:nvSpPr>
          <p:spPr>
            <a:xfrm>
              <a:off x="4868646" y="3187688"/>
              <a:ext cx="1556965" cy="619153"/>
            </a:xfrm>
            <a:prstGeom prst="roundRect">
              <a:avLst>
                <a:gd name="adj" fmla="val 10000"/>
              </a:avLst>
            </a:prstGeom>
            <a:solidFill>
              <a:srgbClr val="54813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g121893b2030_0_247"/>
            <p:cNvSpPr txBox="1"/>
            <p:nvPr/>
          </p:nvSpPr>
          <p:spPr>
            <a:xfrm>
              <a:off x="4886780" y="3205822"/>
              <a:ext cx="1520697" cy="582885"/>
            </a:xfrm>
            <a:prstGeom prst="rect">
              <a:avLst/>
            </a:prstGeom>
            <a:solidFill>
              <a:srgbClr val="235B4E"/>
            </a:solid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0" i="0" u="none" strike="noStrike" cap="none">
                  <a:solidFill>
                    <a:schemeClr val="lt1"/>
                  </a:solidFill>
                  <a:latin typeface="Source Sans Pro"/>
                  <a:ea typeface="Source Sans Pro"/>
                  <a:cs typeface="Source Sans Pro"/>
                  <a:sym typeface="Source Sans Pro"/>
                </a:rPr>
                <a:t>Orden</a:t>
              </a:r>
              <a:endParaRPr sz="1800" b="0" i="0" u="none" strike="noStrike" cap="none">
                <a:solidFill>
                  <a:schemeClr val="lt1"/>
                </a:solidFill>
                <a:latin typeface="Source Sans Pro"/>
                <a:ea typeface="Source Sans Pro"/>
                <a:cs typeface="Source Sans Pro"/>
                <a:sym typeface="Source Sans Pro"/>
              </a:endParaRPr>
            </a:p>
          </p:txBody>
        </p:sp>
        <p:sp>
          <p:nvSpPr>
            <p:cNvPr id="642" name="Google Shape;642;g121893b2030_0_247"/>
            <p:cNvSpPr/>
            <p:nvPr/>
          </p:nvSpPr>
          <p:spPr>
            <a:xfrm>
              <a:off x="6715277" y="2052573"/>
              <a:ext cx="1751586" cy="1444692"/>
            </a:xfrm>
            <a:prstGeom prst="roundRect">
              <a:avLst>
                <a:gd name="adj" fmla="val 10000"/>
              </a:avLst>
            </a:prstGeom>
            <a:solidFill>
              <a:schemeClr val="lt1">
                <a:alpha val="89411"/>
              </a:schemeClr>
            </a:solidFill>
            <a:ln w="25400" cap="flat" cmpd="sng">
              <a:solidFill>
                <a:srgbClr val="8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121893b2030_0_247"/>
            <p:cNvSpPr txBox="1"/>
            <p:nvPr/>
          </p:nvSpPr>
          <p:spPr>
            <a:xfrm>
              <a:off x="6748523" y="2395396"/>
              <a:ext cx="1685094" cy="1068623"/>
            </a:xfrm>
            <a:prstGeom prst="rect">
              <a:avLst/>
            </a:prstGeom>
            <a:noFill/>
            <a:ln>
              <a:noFill/>
            </a:ln>
          </p:spPr>
          <p:txBody>
            <a:bodyPr spcFirstLastPara="1" wrap="square" lIns="26650" tIns="26650" rIns="26650" bIns="26650"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s-ES" sz="1400" b="0" i="0" u="none" strike="noStrike" cap="none">
                  <a:solidFill>
                    <a:srgbClr val="7F7F7F"/>
                  </a:solidFill>
                  <a:latin typeface="Source Sans Pro"/>
                  <a:ea typeface="Source Sans Pro"/>
                  <a:cs typeface="Source Sans Pro"/>
                  <a:sym typeface="Source Sans Pro"/>
                </a:rPr>
                <a:t>Solicitar su lectura y comprensión de las ideas y si les es claro para mejorar la dinámica laboral.</a:t>
              </a:r>
              <a:endParaRPr sz="1400" b="0" i="0" u="none" strike="noStrike" cap="none">
                <a:solidFill>
                  <a:srgbClr val="7F7F7F"/>
                </a:solidFill>
                <a:latin typeface="Source Sans Pro"/>
                <a:ea typeface="Source Sans Pro"/>
                <a:cs typeface="Source Sans Pro"/>
                <a:sym typeface="Source Sans Pro"/>
              </a:endParaRPr>
            </a:p>
          </p:txBody>
        </p:sp>
        <p:sp>
          <p:nvSpPr>
            <p:cNvPr id="644" name="Google Shape;644;g121893b2030_0_247"/>
            <p:cNvSpPr/>
            <p:nvPr/>
          </p:nvSpPr>
          <p:spPr>
            <a:xfrm>
              <a:off x="7685173" y="1165117"/>
              <a:ext cx="2154705" cy="2154705"/>
            </a:xfrm>
            <a:custGeom>
              <a:avLst/>
              <a:gdLst/>
              <a:ahLst/>
              <a:cxnLst/>
              <a:rect l="l" t="t" r="r" b="b"/>
              <a:pathLst>
                <a:path w="120000" h="120000" extrusionOk="0">
                  <a:moveTo>
                    <a:pt x="9790" y="31486"/>
                  </a:moveTo>
                  <a:lnTo>
                    <a:pt x="9790" y="31486"/>
                  </a:lnTo>
                  <a:cubicBezTo>
                    <a:pt x="19555" y="14291"/>
                    <a:pt x="37440" y="3289"/>
                    <a:pt x="57191" y="2327"/>
                  </a:cubicBezTo>
                  <a:cubicBezTo>
                    <a:pt x="76942" y="1365"/>
                    <a:pt x="95812" y="10578"/>
                    <a:pt x="107201" y="26742"/>
                  </a:cubicBezTo>
                  <a:lnTo>
                    <a:pt x="109158" y="25631"/>
                  </a:lnTo>
                  <a:lnTo>
                    <a:pt x="108737" y="32323"/>
                  </a:lnTo>
                  <a:lnTo>
                    <a:pt x="102284" y="29535"/>
                  </a:lnTo>
                  <a:lnTo>
                    <a:pt x="104241" y="28424"/>
                  </a:lnTo>
                  <a:lnTo>
                    <a:pt x="104241" y="28424"/>
                  </a:lnTo>
                  <a:cubicBezTo>
                    <a:pt x="93461" y="13321"/>
                    <a:pt x="75721" y="4760"/>
                    <a:pt x="57191" y="5719"/>
                  </a:cubicBezTo>
                  <a:cubicBezTo>
                    <a:pt x="38660" y="6678"/>
                    <a:pt x="21899" y="17024"/>
                    <a:pt x="12736" y="33159"/>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g121893b2030_0_247"/>
            <p:cNvSpPr/>
            <p:nvPr/>
          </p:nvSpPr>
          <p:spPr>
            <a:xfrm>
              <a:off x="7104518" y="1742996"/>
              <a:ext cx="1556965" cy="619153"/>
            </a:xfrm>
            <a:prstGeom prst="roundRect">
              <a:avLst>
                <a:gd name="adj" fmla="val 10000"/>
              </a:avLst>
            </a:prstGeom>
            <a:solidFill>
              <a:srgbClr val="54813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g121893b2030_0_247"/>
            <p:cNvSpPr txBox="1"/>
            <p:nvPr/>
          </p:nvSpPr>
          <p:spPr>
            <a:xfrm>
              <a:off x="7122652" y="1761130"/>
              <a:ext cx="1520697" cy="582885"/>
            </a:xfrm>
            <a:prstGeom prst="rect">
              <a:avLst/>
            </a:prstGeom>
            <a:solidFill>
              <a:srgbClr val="800000"/>
            </a:solid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0" i="0" u="none" strike="noStrike" cap="none">
                  <a:solidFill>
                    <a:schemeClr val="lt1"/>
                  </a:solidFill>
                  <a:latin typeface="Source Sans Pro"/>
                  <a:ea typeface="Source Sans Pro"/>
                  <a:cs typeface="Source Sans Pro"/>
                  <a:sym typeface="Source Sans Pro"/>
                </a:rPr>
                <a:t>Claridad</a:t>
              </a:r>
              <a:endParaRPr sz="1800" b="0" i="0" u="none" strike="noStrike" cap="none">
                <a:solidFill>
                  <a:schemeClr val="lt1"/>
                </a:solidFill>
                <a:latin typeface="Source Sans Pro"/>
                <a:ea typeface="Source Sans Pro"/>
                <a:cs typeface="Source Sans Pro"/>
                <a:sym typeface="Source Sans Pro"/>
              </a:endParaRPr>
            </a:p>
          </p:txBody>
        </p:sp>
        <p:sp>
          <p:nvSpPr>
            <p:cNvPr id="647" name="Google Shape;647;g121893b2030_0_247"/>
            <p:cNvSpPr/>
            <p:nvPr/>
          </p:nvSpPr>
          <p:spPr>
            <a:xfrm>
              <a:off x="8951148" y="2052573"/>
              <a:ext cx="1751586" cy="1444692"/>
            </a:xfrm>
            <a:prstGeom prst="roundRect">
              <a:avLst>
                <a:gd name="adj" fmla="val 10000"/>
              </a:avLst>
            </a:prstGeom>
            <a:solidFill>
              <a:schemeClr val="lt1">
                <a:alpha val="89411"/>
              </a:schemeClr>
            </a:solidFill>
            <a:ln w="25400" cap="flat" cmpd="sng">
              <a:solidFill>
                <a:srgbClr val="B18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g121893b2030_0_247"/>
            <p:cNvSpPr txBox="1"/>
            <p:nvPr/>
          </p:nvSpPr>
          <p:spPr>
            <a:xfrm>
              <a:off x="8984394" y="2085819"/>
              <a:ext cx="1685094" cy="1068623"/>
            </a:xfrm>
            <a:prstGeom prst="rect">
              <a:avLst/>
            </a:prstGeom>
            <a:noFill/>
            <a:ln>
              <a:noFill/>
            </a:ln>
          </p:spPr>
          <p:txBody>
            <a:bodyPr spcFirstLastPara="1" wrap="square" lIns="26650" tIns="26650" rIns="26650" bIns="26650"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s-ES" sz="1400" b="0" i="0" u="none" strike="noStrike" cap="none">
                  <a:solidFill>
                    <a:srgbClr val="7F7F7F"/>
                  </a:solidFill>
                  <a:latin typeface="Source Sans Pro"/>
                  <a:ea typeface="Source Sans Pro"/>
                  <a:cs typeface="Source Sans Pro"/>
                  <a:sym typeface="Source Sans Pro"/>
                </a:rPr>
                <a:t>Actualizarlo dependiendo de la época y la situación concreta.</a:t>
              </a:r>
              <a:endParaRPr sz="1400" b="0" i="0" u="none" strike="noStrike" cap="none">
                <a:solidFill>
                  <a:srgbClr val="7F7F7F"/>
                </a:solidFill>
                <a:latin typeface="Source Sans Pro"/>
                <a:ea typeface="Source Sans Pro"/>
                <a:cs typeface="Source Sans Pro"/>
                <a:sym typeface="Source Sans Pro"/>
              </a:endParaRPr>
            </a:p>
          </p:txBody>
        </p:sp>
        <p:sp>
          <p:nvSpPr>
            <p:cNvPr id="649" name="Google Shape;649;g121893b2030_0_247"/>
            <p:cNvSpPr/>
            <p:nvPr/>
          </p:nvSpPr>
          <p:spPr>
            <a:xfrm>
              <a:off x="9340390" y="3187688"/>
              <a:ext cx="1556965" cy="619153"/>
            </a:xfrm>
            <a:prstGeom prst="roundRect">
              <a:avLst>
                <a:gd name="adj" fmla="val 10000"/>
              </a:avLst>
            </a:prstGeom>
            <a:solidFill>
              <a:srgbClr val="54813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g121893b2030_0_247"/>
            <p:cNvSpPr txBox="1"/>
            <p:nvPr/>
          </p:nvSpPr>
          <p:spPr>
            <a:xfrm>
              <a:off x="9358524" y="3205822"/>
              <a:ext cx="1520697" cy="582885"/>
            </a:xfrm>
            <a:prstGeom prst="rect">
              <a:avLst/>
            </a:prstGeom>
            <a:solidFill>
              <a:srgbClr val="BC955C"/>
            </a:solid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ES" sz="1800" b="0" i="0" u="none" strike="noStrike" cap="none">
                  <a:solidFill>
                    <a:schemeClr val="lt1"/>
                  </a:solidFill>
                  <a:latin typeface="Source Sans Pro"/>
                  <a:ea typeface="Source Sans Pro"/>
                  <a:cs typeface="Source Sans Pro"/>
                  <a:sym typeface="Source Sans Pro"/>
                </a:rPr>
                <a:t>Actualizar</a:t>
              </a:r>
              <a:endParaRPr sz="1800" b="0" i="0" u="none" strike="noStrike" cap="none">
                <a:solidFill>
                  <a:schemeClr val="lt1"/>
                </a:solidFill>
                <a:latin typeface="Source Sans Pro"/>
                <a:ea typeface="Source Sans Pro"/>
                <a:cs typeface="Source Sans Pro"/>
                <a:sym typeface="Source Sans Pro"/>
              </a:endParaRPr>
            </a:p>
          </p:txBody>
        </p:sp>
      </p:grpSp>
      <p:cxnSp>
        <p:nvCxnSpPr>
          <p:cNvPr id="651" name="Google Shape;651;g121893b2030_0_247"/>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652" name="Google Shape;652;g121893b2030_0_247"/>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pic>
        <p:nvPicPr>
          <p:cNvPr id="658" name="Google Shape;658;p6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59" name="Google Shape;659;p65"/>
          <p:cNvSpPr txBox="1">
            <a:spLocks noGrp="1"/>
          </p:cNvSpPr>
          <p:nvPr>
            <p:ph type="body" idx="1"/>
          </p:nvPr>
        </p:nvSpPr>
        <p:spPr>
          <a:xfrm>
            <a:off x="838200" y="2388200"/>
            <a:ext cx="10515600" cy="14661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30000"/>
              </a:lnSpc>
              <a:spcBef>
                <a:spcPts val="0"/>
              </a:spcBef>
              <a:spcAft>
                <a:spcPts val="0"/>
              </a:spcAft>
              <a:buSzPts val="2104"/>
              <a:buNone/>
            </a:pPr>
            <a:r>
              <a:rPr lang="es-ES" sz="4000" b="1">
                <a:solidFill>
                  <a:srgbClr val="DDC9A3"/>
                </a:solidFill>
                <a:latin typeface="Source Sans Pro"/>
                <a:ea typeface="Source Sans Pro"/>
                <a:cs typeface="Source Sans Pro"/>
                <a:sym typeface="Source Sans Pro"/>
              </a:rPr>
              <a:t>Tema 4: Acciones de atención para el acoso sexual y hostigamiento sexual </a:t>
            </a:r>
            <a:endParaRPr sz="4000" b="1">
              <a:solidFill>
                <a:srgbClr val="BC955C"/>
              </a:solidFill>
              <a:latin typeface="Source Sans Pro"/>
              <a:ea typeface="Source Sans Pro"/>
              <a:cs typeface="Source Sans Pro"/>
              <a:sym typeface="Source Sans Pr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cxnSp>
        <p:nvCxnSpPr>
          <p:cNvPr id="664" name="Google Shape;664;p66"/>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665" name="Google Shape;665;p66"/>
          <p:cNvSpPr txBox="1"/>
          <p:nvPr/>
        </p:nvSpPr>
        <p:spPr>
          <a:xfrm>
            <a:off x="762472" y="1073576"/>
            <a:ext cx="10634399" cy="603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2800" b="1" i="0" u="none" strike="noStrike" cap="none">
              <a:solidFill>
                <a:srgbClr val="8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s-ES" sz="2900" b="1" i="0" u="none" strike="noStrike" cap="none">
                <a:solidFill>
                  <a:srgbClr val="9F2241"/>
                </a:solidFill>
                <a:latin typeface="Source Sans Pro"/>
                <a:ea typeface="Source Sans Pro"/>
                <a:cs typeface="Source Sans Pro"/>
                <a:sym typeface="Source Sans Pro"/>
              </a:rPr>
              <a:t>¿Qué es la atención y obligaciones de las instancias? </a:t>
            </a:r>
            <a:endParaRPr sz="2900" b="1" i="0" u="none" strike="noStrike" cap="none">
              <a:solidFill>
                <a:srgbClr val="9F2241"/>
              </a:solidFill>
              <a:latin typeface="Source Sans Pro"/>
              <a:ea typeface="Source Sans Pro"/>
              <a:cs typeface="Source Sans Pro"/>
              <a:sym typeface="Source Sans Pro"/>
            </a:endParaRPr>
          </a:p>
        </p:txBody>
      </p:sp>
      <p:cxnSp>
        <p:nvCxnSpPr>
          <p:cNvPr id="666" name="Google Shape;666;p66"/>
          <p:cNvCxnSpPr/>
          <p:nvPr/>
        </p:nvCxnSpPr>
        <p:spPr>
          <a:xfrm>
            <a:off x="130629" y="6433457"/>
            <a:ext cx="11898086" cy="0"/>
          </a:xfrm>
          <a:prstGeom prst="straightConnector1">
            <a:avLst/>
          </a:prstGeom>
          <a:noFill/>
          <a:ln w="19050" cap="flat" cmpd="sng">
            <a:solidFill>
              <a:srgbClr val="BC955C"/>
            </a:solidFill>
            <a:prstDash val="solid"/>
            <a:miter lim="800000"/>
            <a:headEnd type="none" w="sm" len="sm"/>
            <a:tailEnd type="none" w="sm" len="sm"/>
          </a:ln>
        </p:spPr>
      </p:cxnSp>
      <p:pic>
        <p:nvPicPr>
          <p:cNvPr id="667" name="Google Shape;667;p66"/>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668" name="Google Shape;668;p66"/>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669" name="Google Shape;669;p66"/>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70" name="Google Shape;670;p66"/>
          <p:cNvSpPr txBox="1"/>
          <p:nvPr/>
        </p:nvSpPr>
        <p:spPr>
          <a:xfrm>
            <a:off x="696499" y="2307850"/>
            <a:ext cx="6510000" cy="387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1800" b="0" i="0" u="none" strike="noStrike" cap="none">
                <a:solidFill>
                  <a:srgbClr val="9D989A"/>
                </a:solidFill>
                <a:latin typeface="Source Sans Pro"/>
                <a:ea typeface="Source Sans Pro"/>
                <a:cs typeface="Source Sans Pro"/>
                <a:sym typeface="Source Sans Pro"/>
              </a:rPr>
              <a:t>Las </a:t>
            </a:r>
            <a:r>
              <a:rPr lang="es-ES" sz="1800" b="0" i="0" u="none" strike="noStrike" cap="none">
                <a:solidFill>
                  <a:srgbClr val="006600"/>
                </a:solidFill>
                <a:latin typeface="Source Sans Pro"/>
                <a:ea typeface="Source Sans Pro"/>
                <a:cs typeface="Source Sans Pro"/>
                <a:sym typeface="Source Sans Pro"/>
              </a:rPr>
              <a:t>medidas de atención </a:t>
            </a:r>
            <a:r>
              <a:rPr lang="es-ES" sz="1800" b="0" i="0" u="none" strike="noStrike" cap="none">
                <a:solidFill>
                  <a:srgbClr val="9D989A"/>
                </a:solidFill>
                <a:latin typeface="Source Sans Pro"/>
                <a:ea typeface="Source Sans Pro"/>
                <a:cs typeface="Source Sans Pro"/>
                <a:sym typeface="Source Sans Pro"/>
              </a:rPr>
              <a:t>en materia de violencia contra las mujeres consisten en brindar </a:t>
            </a:r>
            <a:r>
              <a:rPr lang="es-ES" sz="1800" b="0" i="0" u="none" strike="noStrike" cap="none">
                <a:solidFill>
                  <a:srgbClr val="006600"/>
                </a:solidFill>
                <a:latin typeface="Source Sans Pro"/>
                <a:ea typeface="Source Sans Pro"/>
                <a:cs typeface="Source Sans Pro"/>
                <a:sym typeface="Source Sans Pro"/>
              </a:rPr>
              <a:t>servicios médicos, psicológicos, jurídicos y sociales con calidad y calidez para su empoderamiento y desarrollo integral de sus potencialidades.</a:t>
            </a:r>
            <a:endParaRPr sz="1200" b="0" i="0" u="none" strike="noStrike" cap="none">
              <a:solidFill>
                <a:srgbClr val="006600"/>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2000"/>
              <a:buFont typeface="Arial"/>
              <a:buNone/>
            </a:pPr>
            <a:endParaRPr sz="1800" b="0" i="0" u="none" strike="noStrike" cap="none">
              <a:solidFill>
                <a:srgbClr val="9D989A"/>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2000"/>
              <a:buFont typeface="Arial"/>
              <a:buNone/>
            </a:pPr>
            <a:r>
              <a:rPr lang="es-ES" sz="1800" b="0" i="0" u="none" strike="noStrike" cap="none">
                <a:solidFill>
                  <a:srgbClr val="9D989A"/>
                </a:solidFill>
                <a:latin typeface="Source Sans Pro"/>
                <a:ea typeface="Source Sans Pro"/>
                <a:cs typeface="Source Sans Pro"/>
                <a:sym typeface="Source Sans Pro"/>
              </a:rPr>
              <a:t>Es obligación de los Entes públicos establecer medidas para la erradicación del acoso sexual.</a:t>
            </a:r>
            <a:endParaRPr sz="1200" b="0" i="0" u="none" strike="noStrike" cap="none">
              <a:solidFill>
                <a:srgbClr val="9D989A"/>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2000"/>
              <a:buFont typeface="Arial"/>
              <a:buNone/>
            </a:pPr>
            <a:endParaRPr sz="1800" b="0" i="0" u="none" strike="noStrike" cap="none">
              <a:solidFill>
                <a:srgbClr val="9D989A"/>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000000"/>
              </a:buClr>
              <a:buSzPts val="2000"/>
              <a:buFont typeface="Arial"/>
              <a:buNone/>
            </a:pPr>
            <a:r>
              <a:rPr lang="es-ES" sz="1800" b="0" i="0" u="none" strike="noStrike" cap="none">
                <a:solidFill>
                  <a:srgbClr val="006600"/>
                </a:solidFill>
                <a:latin typeface="Source Sans Pro"/>
                <a:ea typeface="Source Sans Pro"/>
                <a:cs typeface="Source Sans Pro"/>
                <a:sym typeface="Source Sans Pro"/>
              </a:rPr>
              <a:t>“Todas las autoridades en el ámbito de sus competencias, tienen la obligación de promover, respetar, proteger y garantizar los derechos humanos, en consecuencia se deberá prevenir, investigar, sancionar y reparar las violaciones a los derechos humanos”</a:t>
            </a:r>
            <a:endParaRPr sz="1200" b="0" i="0" u="none" strike="noStrike" cap="none">
              <a:solidFill>
                <a:srgbClr val="0066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671" name="Google Shape;671;p6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672" name="Google Shape;672;p66"/>
          <p:cNvPicPr preferRelativeResize="0"/>
          <p:nvPr/>
        </p:nvPicPr>
        <p:blipFill>
          <a:blip r:embed="rId4">
            <a:alphaModFix/>
          </a:blip>
          <a:stretch>
            <a:fillRect/>
          </a:stretch>
        </p:blipFill>
        <p:spPr>
          <a:xfrm>
            <a:off x="7403200" y="2465025"/>
            <a:ext cx="4423452" cy="3418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cxnSp>
        <p:nvCxnSpPr>
          <p:cNvPr id="677" name="Google Shape;677;g12955edb221_0_255"/>
          <p:cNvCxnSpPr/>
          <p:nvPr/>
        </p:nvCxnSpPr>
        <p:spPr>
          <a:xfrm>
            <a:off x="2241000" y="232925"/>
            <a:ext cx="0" cy="374100"/>
          </a:xfrm>
          <a:prstGeom prst="straightConnector1">
            <a:avLst/>
          </a:prstGeom>
          <a:noFill/>
          <a:ln w="9525" cap="flat" cmpd="sng">
            <a:solidFill>
              <a:srgbClr val="00A82D"/>
            </a:solidFill>
            <a:prstDash val="solid"/>
            <a:round/>
            <a:headEnd type="none" w="sm" len="sm"/>
            <a:tailEnd type="none" w="sm" len="sm"/>
          </a:ln>
        </p:spPr>
      </p:cxnSp>
      <p:cxnSp>
        <p:nvCxnSpPr>
          <p:cNvPr id="678" name="Google Shape;678;g12955edb221_0_255"/>
          <p:cNvCxnSpPr/>
          <p:nvPr/>
        </p:nvCxnSpPr>
        <p:spPr>
          <a:xfrm>
            <a:off x="130629" y="6433457"/>
            <a:ext cx="11898000" cy="0"/>
          </a:xfrm>
          <a:prstGeom prst="straightConnector1">
            <a:avLst/>
          </a:prstGeom>
          <a:noFill/>
          <a:ln w="19050" cap="flat" cmpd="sng">
            <a:solidFill>
              <a:srgbClr val="BC955C"/>
            </a:solidFill>
            <a:prstDash val="solid"/>
            <a:miter lim="800000"/>
            <a:headEnd type="none" w="sm" len="sm"/>
            <a:tailEnd type="none" w="sm" len="sm"/>
          </a:ln>
        </p:spPr>
      </p:cxnSp>
      <p:pic>
        <p:nvPicPr>
          <p:cNvPr id="679" name="Google Shape;679;g12955edb221_0_255"/>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680" name="Google Shape;680;g12955edb221_0_255"/>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681" name="Google Shape;681;g12955edb221_0_255"/>
          <p:cNvSpPr/>
          <p:nvPr/>
        </p:nvSpPr>
        <p:spPr>
          <a:xfrm>
            <a:off x="5978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82" name="Google Shape;682;g12955edb221_0_255"/>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683" name="Google Shape;683;g12955edb221_0_255"/>
          <p:cNvPicPr preferRelativeResize="0"/>
          <p:nvPr/>
        </p:nvPicPr>
        <p:blipFill>
          <a:blip r:embed="rId4">
            <a:alphaModFix/>
          </a:blip>
          <a:stretch>
            <a:fillRect/>
          </a:stretch>
        </p:blipFill>
        <p:spPr>
          <a:xfrm>
            <a:off x="328525" y="1631551"/>
            <a:ext cx="11534950" cy="43875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cxnSp>
        <p:nvCxnSpPr>
          <p:cNvPr id="688" name="Google Shape;688;p67"/>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cxnSp>
        <p:nvCxnSpPr>
          <p:cNvPr id="689" name="Google Shape;689;p67"/>
          <p:cNvCxnSpPr/>
          <p:nvPr/>
        </p:nvCxnSpPr>
        <p:spPr>
          <a:xfrm>
            <a:off x="130629" y="6433457"/>
            <a:ext cx="11898086" cy="0"/>
          </a:xfrm>
          <a:prstGeom prst="straightConnector1">
            <a:avLst/>
          </a:prstGeom>
          <a:noFill/>
          <a:ln w="19050" cap="flat" cmpd="sng">
            <a:solidFill>
              <a:srgbClr val="BC955C"/>
            </a:solidFill>
            <a:prstDash val="solid"/>
            <a:miter lim="800000"/>
            <a:headEnd type="none" w="sm" len="sm"/>
            <a:tailEnd type="none" w="sm" len="sm"/>
          </a:ln>
        </p:spPr>
      </p:cxnSp>
      <p:pic>
        <p:nvPicPr>
          <p:cNvPr id="690" name="Google Shape;690;p67"/>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691" name="Google Shape;691;p67"/>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692" name="Google Shape;692;p67"/>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693" name="Google Shape;693;p67"/>
          <p:cNvGrpSpPr/>
          <p:nvPr/>
        </p:nvGrpSpPr>
        <p:grpSpPr>
          <a:xfrm>
            <a:off x="-2208748" y="45754"/>
            <a:ext cx="12831924" cy="7293488"/>
            <a:chOff x="-6126981" y="-937410"/>
            <a:chExt cx="12464814" cy="7293488"/>
          </a:xfrm>
        </p:grpSpPr>
        <p:sp>
          <p:nvSpPr>
            <p:cNvPr id="694" name="Google Shape;694;p67"/>
            <p:cNvSpPr/>
            <p:nvPr/>
          </p:nvSpPr>
          <p:spPr>
            <a:xfrm>
              <a:off x="-6126981" y="-937410"/>
              <a:ext cx="7293488" cy="7293488"/>
            </a:xfrm>
            <a:prstGeom prst="blockArc">
              <a:avLst>
                <a:gd name="adj1" fmla="val 18900000"/>
                <a:gd name="adj2" fmla="val 2700000"/>
                <a:gd name="adj3" fmla="val 296"/>
              </a:avLst>
            </a:prstGeom>
            <a:no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695" name="Google Shape;695;p67"/>
            <p:cNvSpPr/>
            <p:nvPr/>
          </p:nvSpPr>
          <p:spPr>
            <a:xfrm>
              <a:off x="509717" y="338558"/>
              <a:ext cx="5828116" cy="677550"/>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696" name="Google Shape;696;p67"/>
            <p:cNvSpPr txBox="1"/>
            <p:nvPr/>
          </p:nvSpPr>
          <p:spPr>
            <a:xfrm>
              <a:off x="509717" y="338558"/>
              <a:ext cx="5828116" cy="677550"/>
            </a:xfrm>
            <a:prstGeom prst="rect">
              <a:avLst/>
            </a:prstGeom>
            <a:solidFill>
              <a:srgbClr val="800000"/>
            </a:solidFill>
            <a:ln>
              <a:noFill/>
            </a:ln>
          </p:spPr>
          <p:txBody>
            <a:bodyPr spcFirstLastPara="1" wrap="square" lIns="537800" tIns="63500" rIns="63500" bIns="6350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s-ES" sz="1800" b="1" i="0" u="none" strike="noStrike" cap="none">
                  <a:solidFill>
                    <a:schemeClr val="lt1"/>
                  </a:solidFill>
                  <a:latin typeface="Source Sans Pro"/>
                  <a:ea typeface="Source Sans Pro"/>
                  <a:cs typeface="Source Sans Pro"/>
                  <a:sym typeface="Source Sans Pro"/>
                </a:rPr>
                <a:t>IDENTIFICACIÓN DE LA PROBLEMÁTICA</a:t>
              </a:r>
              <a:endParaRPr sz="1800" b="1" i="0" u="none" strike="noStrike" cap="none">
                <a:solidFill>
                  <a:schemeClr val="lt1"/>
                </a:solidFill>
                <a:latin typeface="Source Sans Pro"/>
                <a:ea typeface="Source Sans Pro"/>
                <a:cs typeface="Source Sans Pro"/>
                <a:sym typeface="Source Sans Pro"/>
              </a:endParaRPr>
            </a:p>
          </p:txBody>
        </p:sp>
        <p:sp>
          <p:nvSpPr>
            <p:cNvPr id="697" name="Google Shape;697;p67"/>
            <p:cNvSpPr/>
            <p:nvPr/>
          </p:nvSpPr>
          <p:spPr>
            <a:xfrm>
              <a:off x="86248" y="253864"/>
              <a:ext cx="846937" cy="84693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698" name="Google Shape;698;p67"/>
            <p:cNvSpPr/>
            <p:nvPr/>
          </p:nvSpPr>
          <p:spPr>
            <a:xfrm>
              <a:off x="995230" y="1354558"/>
              <a:ext cx="5342603" cy="677550"/>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699" name="Google Shape;699;p67"/>
            <p:cNvSpPr txBox="1"/>
            <p:nvPr/>
          </p:nvSpPr>
          <p:spPr>
            <a:xfrm>
              <a:off x="995230" y="1354558"/>
              <a:ext cx="5342603" cy="677550"/>
            </a:xfrm>
            <a:prstGeom prst="rect">
              <a:avLst/>
            </a:prstGeom>
            <a:solidFill>
              <a:srgbClr val="800000"/>
            </a:solidFill>
            <a:ln>
              <a:noFill/>
            </a:ln>
          </p:spPr>
          <p:txBody>
            <a:bodyPr spcFirstLastPara="1" wrap="square" lIns="537800" tIns="63500" rIns="63500" bIns="6350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s-ES" sz="1800" b="1" i="0" u="none" strike="noStrike" cap="none">
                  <a:solidFill>
                    <a:schemeClr val="lt1"/>
                  </a:solidFill>
                  <a:latin typeface="Source Sans Pro"/>
                  <a:ea typeface="Source Sans Pro"/>
                  <a:cs typeface="Source Sans Pro"/>
                  <a:sym typeface="Source Sans Pro"/>
                </a:rPr>
                <a:t>DETERMINACIÓN DE PRIORIDADES</a:t>
              </a:r>
              <a:endParaRPr sz="1800" b="1" i="0" u="none" strike="noStrike" cap="none">
                <a:solidFill>
                  <a:schemeClr val="lt1"/>
                </a:solidFill>
                <a:latin typeface="Source Sans Pro"/>
                <a:ea typeface="Source Sans Pro"/>
                <a:cs typeface="Source Sans Pro"/>
                <a:sym typeface="Source Sans Pro"/>
              </a:endParaRPr>
            </a:p>
          </p:txBody>
        </p:sp>
        <p:sp>
          <p:nvSpPr>
            <p:cNvPr id="700" name="Google Shape;700;p67"/>
            <p:cNvSpPr/>
            <p:nvPr/>
          </p:nvSpPr>
          <p:spPr>
            <a:xfrm>
              <a:off x="571761" y="1269864"/>
              <a:ext cx="846937" cy="84693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701" name="Google Shape;701;p67"/>
            <p:cNvSpPr/>
            <p:nvPr/>
          </p:nvSpPr>
          <p:spPr>
            <a:xfrm>
              <a:off x="1144243" y="2370558"/>
              <a:ext cx="5193590" cy="677550"/>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702" name="Google Shape;702;p67"/>
            <p:cNvSpPr txBox="1"/>
            <p:nvPr/>
          </p:nvSpPr>
          <p:spPr>
            <a:xfrm>
              <a:off x="1144243" y="2370558"/>
              <a:ext cx="5193590" cy="677550"/>
            </a:xfrm>
            <a:prstGeom prst="rect">
              <a:avLst/>
            </a:prstGeom>
            <a:solidFill>
              <a:srgbClr val="800000"/>
            </a:solidFill>
            <a:ln>
              <a:noFill/>
            </a:ln>
          </p:spPr>
          <p:txBody>
            <a:bodyPr spcFirstLastPara="1" wrap="square" lIns="537800" tIns="63500" rIns="63500" bIns="6350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s-ES" sz="1800" b="1" i="0" u="none" strike="noStrike" cap="none">
                  <a:solidFill>
                    <a:schemeClr val="lt1"/>
                  </a:solidFill>
                  <a:latin typeface="Source Sans Pro"/>
                  <a:ea typeface="Source Sans Pro"/>
                  <a:cs typeface="Source Sans Pro"/>
                  <a:sym typeface="Source Sans Pro"/>
                </a:rPr>
                <a:t>ORIENTACIÓN Y CANALIZACIÓN</a:t>
              </a:r>
              <a:endParaRPr sz="1800" b="1" i="0" u="none" strike="noStrike" cap="none">
                <a:solidFill>
                  <a:schemeClr val="lt1"/>
                </a:solidFill>
                <a:latin typeface="Source Sans Pro"/>
                <a:ea typeface="Source Sans Pro"/>
                <a:cs typeface="Source Sans Pro"/>
                <a:sym typeface="Source Sans Pro"/>
              </a:endParaRPr>
            </a:p>
          </p:txBody>
        </p:sp>
        <p:sp>
          <p:nvSpPr>
            <p:cNvPr id="703" name="Google Shape;703;p67"/>
            <p:cNvSpPr/>
            <p:nvPr/>
          </p:nvSpPr>
          <p:spPr>
            <a:xfrm>
              <a:off x="720774" y="2285864"/>
              <a:ext cx="846937" cy="84693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704" name="Google Shape;704;p67"/>
            <p:cNvSpPr/>
            <p:nvPr/>
          </p:nvSpPr>
          <p:spPr>
            <a:xfrm>
              <a:off x="995230" y="3386558"/>
              <a:ext cx="5342603" cy="677550"/>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705" name="Google Shape;705;p67"/>
            <p:cNvSpPr txBox="1"/>
            <p:nvPr/>
          </p:nvSpPr>
          <p:spPr>
            <a:xfrm>
              <a:off x="995230" y="3386558"/>
              <a:ext cx="5342603" cy="677550"/>
            </a:xfrm>
            <a:prstGeom prst="rect">
              <a:avLst/>
            </a:prstGeom>
            <a:solidFill>
              <a:srgbClr val="800000"/>
            </a:solidFill>
            <a:ln>
              <a:noFill/>
            </a:ln>
          </p:spPr>
          <p:txBody>
            <a:bodyPr spcFirstLastPara="1" wrap="square" lIns="537800" tIns="63500" rIns="63500" bIns="6350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s-ES" sz="1800" b="1" i="0" u="none" strike="noStrike" cap="none">
                  <a:solidFill>
                    <a:schemeClr val="lt1"/>
                  </a:solidFill>
                  <a:latin typeface="Source Sans Pro"/>
                  <a:ea typeface="Source Sans Pro"/>
                  <a:cs typeface="Source Sans Pro"/>
                  <a:sym typeface="Source Sans Pro"/>
                </a:rPr>
                <a:t>BRINDAR ACOMPAÑAMIENTO</a:t>
              </a:r>
              <a:endParaRPr sz="1800" b="1" i="0" u="none" strike="noStrike" cap="none">
                <a:solidFill>
                  <a:schemeClr val="lt1"/>
                </a:solidFill>
                <a:latin typeface="Source Sans Pro"/>
                <a:ea typeface="Source Sans Pro"/>
                <a:cs typeface="Source Sans Pro"/>
                <a:sym typeface="Source Sans Pro"/>
              </a:endParaRPr>
            </a:p>
          </p:txBody>
        </p:sp>
        <p:sp>
          <p:nvSpPr>
            <p:cNvPr id="706" name="Google Shape;706;p67"/>
            <p:cNvSpPr/>
            <p:nvPr/>
          </p:nvSpPr>
          <p:spPr>
            <a:xfrm>
              <a:off x="571761" y="3301864"/>
              <a:ext cx="846937" cy="84693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707" name="Google Shape;707;p67"/>
            <p:cNvSpPr/>
            <p:nvPr/>
          </p:nvSpPr>
          <p:spPr>
            <a:xfrm>
              <a:off x="509717" y="4402558"/>
              <a:ext cx="5828116" cy="677550"/>
            </a:xfrm>
            <a:prstGeom prst="rect">
              <a:avLst/>
            </a:prstGeom>
            <a:solidFill>
              <a:srgbClr val="9F22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sp>
          <p:nvSpPr>
            <p:cNvPr id="708" name="Google Shape;708;p67"/>
            <p:cNvSpPr txBox="1"/>
            <p:nvPr/>
          </p:nvSpPr>
          <p:spPr>
            <a:xfrm>
              <a:off x="509717" y="4402558"/>
              <a:ext cx="5828116" cy="677550"/>
            </a:xfrm>
            <a:prstGeom prst="rect">
              <a:avLst/>
            </a:prstGeom>
            <a:solidFill>
              <a:srgbClr val="800000"/>
            </a:solidFill>
            <a:ln>
              <a:noFill/>
            </a:ln>
          </p:spPr>
          <p:txBody>
            <a:bodyPr spcFirstLastPara="1" wrap="square" lIns="537800" tIns="63500" rIns="63500" bIns="6350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s-ES" sz="1800" b="1" i="0" u="none" strike="noStrike" cap="none">
                  <a:solidFill>
                    <a:schemeClr val="lt1"/>
                  </a:solidFill>
                  <a:latin typeface="Source Sans Pro"/>
                  <a:ea typeface="Source Sans Pro"/>
                  <a:cs typeface="Source Sans Pro"/>
                  <a:sym typeface="Source Sans Pro"/>
                </a:rPr>
                <a:t>SEGUIMIENTO</a:t>
              </a:r>
              <a:endParaRPr sz="1800" b="1" i="0" u="none" strike="noStrike" cap="none">
                <a:solidFill>
                  <a:schemeClr val="lt1"/>
                </a:solidFill>
                <a:latin typeface="Source Sans Pro"/>
                <a:ea typeface="Source Sans Pro"/>
                <a:cs typeface="Source Sans Pro"/>
                <a:sym typeface="Source Sans Pro"/>
              </a:endParaRPr>
            </a:p>
          </p:txBody>
        </p:sp>
        <p:sp>
          <p:nvSpPr>
            <p:cNvPr id="709" name="Google Shape;709;p67"/>
            <p:cNvSpPr/>
            <p:nvPr/>
          </p:nvSpPr>
          <p:spPr>
            <a:xfrm>
              <a:off x="86248" y="4317864"/>
              <a:ext cx="846937" cy="84693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p:txBody>
        </p:sp>
      </p:grpSp>
      <p:sp>
        <p:nvSpPr>
          <p:cNvPr id="710" name="Google Shape;710;p67"/>
          <p:cNvSpPr/>
          <p:nvPr/>
        </p:nvSpPr>
        <p:spPr>
          <a:xfrm>
            <a:off x="906150" y="2895125"/>
            <a:ext cx="2707800" cy="1643100"/>
          </a:xfrm>
          <a:prstGeom prst="rect">
            <a:avLst/>
          </a:prstGeom>
          <a:solidFill>
            <a:srgbClr val="6F7271"/>
          </a:solidFill>
          <a:ln w="25400" cap="flat" cmpd="sng">
            <a:solidFill>
              <a:srgbClr val="6F727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endParaRPr sz="2000" b="1" i="0" u="none" strike="noStrike" cap="none">
              <a:solidFill>
                <a:schemeClr val="lt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3200"/>
              <a:buFont typeface="Arial"/>
              <a:buNone/>
            </a:pPr>
            <a:r>
              <a:rPr lang="es-ES" sz="2300" b="1" i="0" u="none" strike="noStrike" cap="none">
                <a:solidFill>
                  <a:schemeClr val="lt1"/>
                </a:solidFill>
                <a:latin typeface="Source Sans Pro"/>
                <a:ea typeface="Source Sans Pro"/>
                <a:cs typeface="Source Sans Pro"/>
                <a:sym typeface="Source Sans Pro"/>
              </a:rPr>
              <a:t>Pasos para la atención de casos de violencia</a:t>
            </a:r>
            <a:endParaRPr sz="1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000" b="1" i="0" u="none" strike="noStrike" cap="none">
              <a:solidFill>
                <a:schemeClr val="lt1"/>
              </a:solidFill>
              <a:latin typeface="Source Sans Pro"/>
              <a:ea typeface="Source Sans Pro"/>
              <a:cs typeface="Source Sans Pro"/>
              <a:sym typeface="Source Sans Pro"/>
            </a:endParaRPr>
          </a:p>
        </p:txBody>
      </p:sp>
      <p:sp>
        <p:nvSpPr>
          <p:cNvPr id="711" name="Google Shape;711;p67"/>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12955edb221_0_127"/>
          <p:cNvSpPr txBox="1">
            <a:spLocks noGrp="1"/>
          </p:cNvSpPr>
          <p:nvPr>
            <p:ph type="body" idx="1"/>
          </p:nvPr>
        </p:nvSpPr>
        <p:spPr>
          <a:xfrm>
            <a:off x="838200" y="1242128"/>
            <a:ext cx="10515600" cy="22785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endParaRPr>
              <a:solidFill>
                <a:srgbClr val="7F7F7F"/>
              </a:solidFill>
            </a:endParaRPr>
          </a:p>
          <a:p>
            <a:pPr marL="0" lvl="0" indent="0" algn="just" rtl="0">
              <a:lnSpc>
                <a:spcPct val="90000"/>
              </a:lnSpc>
              <a:spcBef>
                <a:spcPts val="1000"/>
              </a:spcBef>
              <a:spcAft>
                <a:spcPts val="0"/>
              </a:spcAft>
              <a:buClr>
                <a:schemeClr val="dk1"/>
              </a:buClr>
              <a:buSzPts val="2800"/>
              <a:buNone/>
            </a:pPr>
            <a:endParaRPr>
              <a:solidFill>
                <a:srgbClr val="7F7F7F"/>
              </a:solidFill>
            </a:endParaRPr>
          </a:p>
          <a:p>
            <a:pPr marL="0" lvl="0" indent="0" algn="just" rtl="0">
              <a:lnSpc>
                <a:spcPct val="90000"/>
              </a:lnSpc>
              <a:spcBef>
                <a:spcPts val="1000"/>
              </a:spcBef>
              <a:spcAft>
                <a:spcPts val="0"/>
              </a:spcAft>
              <a:buClr>
                <a:schemeClr val="dk1"/>
              </a:buClr>
              <a:buSzPts val="2800"/>
              <a:buNone/>
            </a:pPr>
            <a:endParaRPr>
              <a:solidFill>
                <a:srgbClr val="7F7F7F"/>
              </a:solidFill>
            </a:endParaRPr>
          </a:p>
        </p:txBody>
      </p:sp>
      <p:cxnSp>
        <p:nvCxnSpPr>
          <p:cNvPr id="717" name="Google Shape;717;g12955edb221_0_127"/>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718" name="Google Shape;718;g12955edb221_0_127"/>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719" name="Google Shape;719;g12955edb221_0_127"/>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720" name="Google Shape;720;g12955edb221_0_127"/>
          <p:cNvSpPr txBox="1"/>
          <p:nvPr/>
        </p:nvSpPr>
        <p:spPr>
          <a:xfrm>
            <a:off x="1578219" y="2615379"/>
            <a:ext cx="9035700" cy="17349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ES" sz="3600" b="1" i="0" u="none" strike="noStrike" cap="none">
                <a:solidFill>
                  <a:srgbClr val="9F2241"/>
                </a:solidFill>
                <a:latin typeface="Source Sans Pro"/>
                <a:ea typeface="Source Sans Pro"/>
                <a:cs typeface="Source Sans Pro"/>
                <a:sym typeface="Source Sans Pro"/>
              </a:rPr>
              <a:t>Obligaciones del servicio público ante situaciones de violencia sexual contra las mujeres.</a:t>
            </a:r>
            <a:endParaRPr sz="3600" b="1" i="0" u="none" strike="noStrike" cap="none">
              <a:solidFill>
                <a:srgbClr val="9F2241"/>
              </a:solidFill>
              <a:latin typeface="Source Sans Pro"/>
              <a:ea typeface="Source Sans Pro"/>
              <a:cs typeface="Source Sans Pro"/>
              <a:sym typeface="Source Sans Pro"/>
            </a:endParaRPr>
          </a:p>
        </p:txBody>
      </p:sp>
      <p:sp>
        <p:nvSpPr>
          <p:cNvPr id="721" name="Google Shape;721;g12955edb221_0_127"/>
          <p:cNvSpPr txBox="1"/>
          <p:nvPr/>
        </p:nvSpPr>
        <p:spPr>
          <a:xfrm>
            <a:off x="772162" y="1271297"/>
            <a:ext cx="10634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800000"/>
              </a:solidFill>
              <a:latin typeface="Calibri"/>
              <a:ea typeface="Calibri"/>
              <a:cs typeface="Calibri"/>
              <a:sym typeface="Calibri"/>
            </a:endParaRPr>
          </a:p>
        </p:txBody>
      </p:sp>
      <p:sp>
        <p:nvSpPr>
          <p:cNvPr id="722" name="Google Shape;722;g12955edb221_0_127"/>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grpSp>
        <p:nvGrpSpPr>
          <p:cNvPr id="727" name="Google Shape;727;p68"/>
          <p:cNvGrpSpPr/>
          <p:nvPr/>
        </p:nvGrpSpPr>
        <p:grpSpPr>
          <a:xfrm>
            <a:off x="-272562" y="360485"/>
            <a:ext cx="10928839" cy="6776162"/>
            <a:chOff x="-6300200" y="-964448"/>
            <a:chExt cx="13428996" cy="7504757"/>
          </a:xfrm>
        </p:grpSpPr>
        <p:sp>
          <p:nvSpPr>
            <p:cNvPr id="728" name="Google Shape;728;p68"/>
            <p:cNvSpPr/>
            <p:nvPr/>
          </p:nvSpPr>
          <p:spPr>
            <a:xfrm>
              <a:off x="-6300200" y="-964448"/>
              <a:ext cx="7504757" cy="7504757"/>
            </a:xfrm>
            <a:prstGeom prst="blockArc">
              <a:avLst>
                <a:gd name="adj1" fmla="val 18900000"/>
                <a:gd name="adj2" fmla="val 2700000"/>
                <a:gd name="adj3" fmla="val 288"/>
              </a:avLst>
            </a:prstGeom>
            <a:solidFill>
              <a:srgbClr val="BC955C"/>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29" name="Google Shape;729;p68"/>
            <p:cNvSpPr/>
            <p:nvPr/>
          </p:nvSpPr>
          <p:spPr>
            <a:xfrm>
              <a:off x="391146" y="253478"/>
              <a:ext cx="6737649" cy="506734"/>
            </a:xfrm>
            <a:prstGeom prst="rect">
              <a:avLst/>
            </a:prstGeom>
            <a:solidFill>
              <a:srgbClr val="10312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30" name="Google Shape;730;p68"/>
            <p:cNvSpPr txBox="1"/>
            <p:nvPr/>
          </p:nvSpPr>
          <p:spPr>
            <a:xfrm>
              <a:off x="391146" y="253478"/>
              <a:ext cx="6737649" cy="506734"/>
            </a:xfrm>
            <a:prstGeom prst="rect">
              <a:avLst/>
            </a:prstGeom>
            <a:solidFill>
              <a:srgbClr val="10312B"/>
            </a:solidFill>
            <a:ln>
              <a:noFill/>
            </a:ln>
          </p:spPr>
          <p:txBody>
            <a:bodyPr spcFirstLastPara="1" wrap="square" lIns="402200" tIns="38100" rIns="38100" bIns="3810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s-ES" sz="1400" b="1" i="0" u="none" strike="noStrike" cap="none">
                  <a:solidFill>
                    <a:schemeClr val="lt1"/>
                  </a:solidFill>
                  <a:latin typeface="Source Sans Pro"/>
                  <a:ea typeface="Source Sans Pro"/>
                  <a:cs typeface="Source Sans Pro"/>
                  <a:sym typeface="Source Sans Pro"/>
                </a:rPr>
                <a:t>COMPROMISO INSTITUCIONAL</a:t>
              </a:r>
              <a:endParaRPr sz="1400" b="1" i="0" u="none" strike="noStrike" cap="none">
                <a:solidFill>
                  <a:schemeClr val="lt1"/>
                </a:solidFill>
                <a:latin typeface="Source Sans Pro"/>
                <a:ea typeface="Source Sans Pro"/>
                <a:cs typeface="Source Sans Pro"/>
                <a:sym typeface="Source Sans Pro"/>
              </a:endParaRPr>
            </a:p>
          </p:txBody>
        </p:sp>
        <p:sp>
          <p:nvSpPr>
            <p:cNvPr id="731" name="Google Shape;731;p68"/>
            <p:cNvSpPr/>
            <p:nvPr/>
          </p:nvSpPr>
          <p:spPr>
            <a:xfrm>
              <a:off x="74437" y="190136"/>
              <a:ext cx="633417" cy="63341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32" name="Google Shape;732;p68"/>
            <p:cNvSpPr/>
            <p:nvPr/>
          </p:nvSpPr>
          <p:spPr>
            <a:xfrm>
              <a:off x="850040" y="1014026"/>
              <a:ext cx="6278756" cy="506734"/>
            </a:xfrm>
            <a:prstGeom prst="rect">
              <a:avLst/>
            </a:prstGeom>
            <a:solidFill>
              <a:srgbClr val="10312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33" name="Google Shape;733;p68"/>
            <p:cNvSpPr txBox="1"/>
            <p:nvPr/>
          </p:nvSpPr>
          <p:spPr>
            <a:xfrm>
              <a:off x="850040" y="1014026"/>
              <a:ext cx="6278756" cy="506734"/>
            </a:xfrm>
            <a:prstGeom prst="rect">
              <a:avLst/>
            </a:prstGeom>
            <a:solidFill>
              <a:srgbClr val="10312B"/>
            </a:solidFill>
            <a:ln>
              <a:noFill/>
            </a:ln>
          </p:spPr>
          <p:txBody>
            <a:bodyPr spcFirstLastPara="1" wrap="square" lIns="402200" tIns="38100" rIns="38100" bIns="3810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s-ES" sz="1400" b="1" i="0" u="none" strike="noStrike" cap="none">
                  <a:solidFill>
                    <a:schemeClr val="lt1"/>
                  </a:solidFill>
                  <a:latin typeface="Source Sans Pro"/>
                  <a:ea typeface="Source Sans Pro"/>
                  <a:cs typeface="Source Sans Pro"/>
                  <a:sym typeface="Source Sans Pro"/>
                </a:rPr>
                <a:t>IMPARCIALIDAD</a:t>
              </a:r>
              <a:endParaRPr sz="1400" b="1" i="0" u="none" strike="noStrike" cap="none">
                <a:solidFill>
                  <a:schemeClr val="lt1"/>
                </a:solidFill>
                <a:latin typeface="Source Sans Pro"/>
                <a:ea typeface="Source Sans Pro"/>
                <a:cs typeface="Source Sans Pro"/>
                <a:sym typeface="Source Sans Pro"/>
              </a:endParaRPr>
            </a:p>
          </p:txBody>
        </p:sp>
        <p:sp>
          <p:nvSpPr>
            <p:cNvPr id="734" name="Google Shape;734;p68"/>
            <p:cNvSpPr/>
            <p:nvPr/>
          </p:nvSpPr>
          <p:spPr>
            <a:xfrm>
              <a:off x="533331" y="950684"/>
              <a:ext cx="633417" cy="63341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35" name="Google Shape;735;p68"/>
            <p:cNvSpPr/>
            <p:nvPr/>
          </p:nvSpPr>
          <p:spPr>
            <a:xfrm>
              <a:off x="1101511" y="1774015"/>
              <a:ext cx="6027284" cy="506734"/>
            </a:xfrm>
            <a:prstGeom prst="rect">
              <a:avLst/>
            </a:prstGeom>
            <a:solidFill>
              <a:srgbClr val="10312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36" name="Google Shape;736;p68"/>
            <p:cNvSpPr txBox="1"/>
            <p:nvPr/>
          </p:nvSpPr>
          <p:spPr>
            <a:xfrm>
              <a:off x="1101511" y="1774015"/>
              <a:ext cx="6027284" cy="506734"/>
            </a:xfrm>
            <a:prstGeom prst="rect">
              <a:avLst/>
            </a:prstGeom>
            <a:solidFill>
              <a:srgbClr val="10312B"/>
            </a:solidFill>
            <a:ln>
              <a:noFill/>
            </a:ln>
          </p:spPr>
          <p:txBody>
            <a:bodyPr spcFirstLastPara="1" wrap="square" lIns="402200" tIns="38100" rIns="38100" bIns="3810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s-ES" sz="1400" b="1" i="0" u="none" strike="noStrike" cap="none">
                  <a:solidFill>
                    <a:schemeClr val="lt1"/>
                  </a:solidFill>
                  <a:latin typeface="Source Sans Pro"/>
                  <a:ea typeface="Source Sans Pro"/>
                  <a:cs typeface="Source Sans Pro"/>
                  <a:sym typeface="Source Sans Pro"/>
                </a:rPr>
                <a:t>LEGALIDAD</a:t>
              </a:r>
              <a:endParaRPr sz="1400" b="1" i="0" u="none" strike="noStrike" cap="none">
                <a:solidFill>
                  <a:schemeClr val="lt1"/>
                </a:solidFill>
                <a:latin typeface="Source Sans Pro"/>
                <a:ea typeface="Source Sans Pro"/>
                <a:cs typeface="Source Sans Pro"/>
                <a:sym typeface="Source Sans Pro"/>
              </a:endParaRPr>
            </a:p>
          </p:txBody>
        </p:sp>
        <p:sp>
          <p:nvSpPr>
            <p:cNvPr id="737" name="Google Shape;737;p68"/>
            <p:cNvSpPr/>
            <p:nvPr/>
          </p:nvSpPr>
          <p:spPr>
            <a:xfrm>
              <a:off x="784802" y="1710674"/>
              <a:ext cx="633417" cy="63341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38" name="Google Shape;738;p68"/>
            <p:cNvSpPr/>
            <p:nvPr/>
          </p:nvSpPr>
          <p:spPr>
            <a:xfrm>
              <a:off x="1181803" y="2534563"/>
              <a:ext cx="5946992" cy="506734"/>
            </a:xfrm>
            <a:prstGeom prst="rect">
              <a:avLst/>
            </a:prstGeom>
            <a:solidFill>
              <a:srgbClr val="10312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39" name="Google Shape;739;p68"/>
            <p:cNvSpPr txBox="1"/>
            <p:nvPr/>
          </p:nvSpPr>
          <p:spPr>
            <a:xfrm>
              <a:off x="1181803" y="2534563"/>
              <a:ext cx="5946992" cy="506734"/>
            </a:xfrm>
            <a:prstGeom prst="rect">
              <a:avLst/>
            </a:prstGeom>
            <a:solidFill>
              <a:srgbClr val="10312B"/>
            </a:solidFill>
            <a:ln>
              <a:noFill/>
            </a:ln>
          </p:spPr>
          <p:txBody>
            <a:bodyPr spcFirstLastPara="1" wrap="square" lIns="402200" tIns="38100" rIns="38100" bIns="3810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s-ES" sz="1400" b="1" i="0" u="none" strike="noStrike" cap="none">
                  <a:solidFill>
                    <a:schemeClr val="lt1"/>
                  </a:solidFill>
                  <a:latin typeface="Source Sans Pro"/>
                  <a:ea typeface="Source Sans Pro"/>
                  <a:cs typeface="Source Sans Pro"/>
                  <a:sym typeface="Source Sans Pro"/>
                </a:rPr>
                <a:t>GUARDAR LA DEBIDA CONFIDENCIALIDAD DE LA INFORMACIÓN </a:t>
              </a:r>
              <a:endParaRPr sz="1400" b="1" i="0" u="none" strike="noStrike" cap="none">
                <a:solidFill>
                  <a:schemeClr val="lt1"/>
                </a:solidFill>
                <a:latin typeface="Source Sans Pro"/>
                <a:ea typeface="Source Sans Pro"/>
                <a:cs typeface="Source Sans Pro"/>
                <a:sym typeface="Source Sans Pro"/>
              </a:endParaRPr>
            </a:p>
          </p:txBody>
        </p:sp>
        <p:sp>
          <p:nvSpPr>
            <p:cNvPr id="740" name="Google Shape;740;p68"/>
            <p:cNvSpPr/>
            <p:nvPr/>
          </p:nvSpPr>
          <p:spPr>
            <a:xfrm>
              <a:off x="865094" y="2471221"/>
              <a:ext cx="633417" cy="63341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41" name="Google Shape;741;p68"/>
            <p:cNvSpPr/>
            <p:nvPr/>
          </p:nvSpPr>
          <p:spPr>
            <a:xfrm>
              <a:off x="1101511" y="3295110"/>
              <a:ext cx="6027284" cy="506734"/>
            </a:xfrm>
            <a:prstGeom prst="rect">
              <a:avLst/>
            </a:prstGeom>
            <a:solidFill>
              <a:srgbClr val="10312B"/>
            </a:solidFill>
            <a:ln w="25400" cap="flat" cmpd="sng">
              <a:solidFill>
                <a:srgbClr val="691C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42" name="Google Shape;742;p68"/>
            <p:cNvSpPr txBox="1"/>
            <p:nvPr/>
          </p:nvSpPr>
          <p:spPr>
            <a:xfrm>
              <a:off x="1101511" y="3295110"/>
              <a:ext cx="6027284" cy="506734"/>
            </a:xfrm>
            <a:prstGeom prst="rect">
              <a:avLst/>
            </a:prstGeom>
            <a:solidFill>
              <a:srgbClr val="10312B"/>
            </a:solidFill>
            <a:ln>
              <a:noFill/>
            </a:ln>
          </p:spPr>
          <p:txBody>
            <a:bodyPr spcFirstLastPara="1" wrap="square" lIns="402200" tIns="38100" rIns="38100" bIns="3810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s-ES" sz="1400" b="1" i="0" u="none" strike="noStrike" cap="none">
                  <a:solidFill>
                    <a:schemeClr val="lt1"/>
                  </a:solidFill>
                  <a:latin typeface="Source Sans Pro"/>
                  <a:ea typeface="Source Sans Pro"/>
                  <a:cs typeface="Source Sans Pro"/>
                  <a:sym typeface="Source Sans Pro"/>
                </a:rPr>
                <a:t>APLICAR LA PERSPECTIVA DE GÉNERO </a:t>
              </a:r>
              <a:endParaRPr sz="1400" b="1" i="0" u="none" strike="noStrike" cap="none">
                <a:solidFill>
                  <a:schemeClr val="lt1"/>
                </a:solidFill>
                <a:latin typeface="Source Sans Pro"/>
                <a:ea typeface="Source Sans Pro"/>
                <a:cs typeface="Source Sans Pro"/>
                <a:sym typeface="Source Sans Pro"/>
              </a:endParaRPr>
            </a:p>
          </p:txBody>
        </p:sp>
        <p:sp>
          <p:nvSpPr>
            <p:cNvPr id="743" name="Google Shape;743;p68"/>
            <p:cNvSpPr/>
            <p:nvPr/>
          </p:nvSpPr>
          <p:spPr>
            <a:xfrm>
              <a:off x="784802" y="3231769"/>
              <a:ext cx="633417" cy="63341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44" name="Google Shape;744;p68"/>
            <p:cNvSpPr/>
            <p:nvPr/>
          </p:nvSpPr>
          <p:spPr>
            <a:xfrm>
              <a:off x="850040" y="3901816"/>
              <a:ext cx="6278756" cy="813303"/>
            </a:xfrm>
            <a:prstGeom prst="rect">
              <a:avLst/>
            </a:prstGeom>
            <a:solidFill>
              <a:srgbClr val="10312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45" name="Google Shape;745;p68"/>
            <p:cNvSpPr txBox="1"/>
            <p:nvPr/>
          </p:nvSpPr>
          <p:spPr>
            <a:xfrm>
              <a:off x="850040" y="3901816"/>
              <a:ext cx="6278756" cy="813303"/>
            </a:xfrm>
            <a:prstGeom prst="rect">
              <a:avLst/>
            </a:prstGeom>
            <a:solidFill>
              <a:srgbClr val="10312B"/>
            </a:solidFill>
            <a:ln>
              <a:noFill/>
            </a:ln>
          </p:spPr>
          <p:txBody>
            <a:bodyPr spcFirstLastPara="1" wrap="square" lIns="402200" tIns="38100" rIns="38100" bIns="3810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s-ES" sz="1400" b="1" i="0" u="none" strike="noStrike" cap="none">
                  <a:solidFill>
                    <a:schemeClr val="lt1"/>
                  </a:solidFill>
                  <a:latin typeface="Source Sans Pro"/>
                  <a:ea typeface="Source Sans Pro"/>
                  <a:cs typeface="Source Sans Pro"/>
                  <a:sym typeface="Source Sans Pro"/>
                </a:rPr>
                <a:t>DEBIDA DILIGENCIA, DAR RESPUESTA EFICIENTE, EFICAZ ,  OPORTUNA  Y RESPONSABLE PARA GARANTIZAR  LOS DERECHO DE LAS MUJERES  </a:t>
              </a:r>
              <a:endParaRPr sz="1400" b="1" i="0" u="none" strike="noStrike" cap="none">
                <a:solidFill>
                  <a:schemeClr val="lt1"/>
                </a:solidFill>
                <a:latin typeface="Source Sans Pro"/>
                <a:ea typeface="Source Sans Pro"/>
                <a:cs typeface="Source Sans Pro"/>
                <a:sym typeface="Source Sans Pro"/>
              </a:endParaRPr>
            </a:p>
          </p:txBody>
        </p:sp>
        <p:sp>
          <p:nvSpPr>
            <p:cNvPr id="746" name="Google Shape;746;p68"/>
            <p:cNvSpPr/>
            <p:nvPr/>
          </p:nvSpPr>
          <p:spPr>
            <a:xfrm>
              <a:off x="533331" y="3991758"/>
              <a:ext cx="633417" cy="63341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47" name="Google Shape;747;p68"/>
            <p:cNvSpPr/>
            <p:nvPr/>
          </p:nvSpPr>
          <p:spPr>
            <a:xfrm>
              <a:off x="391146" y="4815648"/>
              <a:ext cx="6737649" cy="506734"/>
            </a:xfrm>
            <a:prstGeom prst="rect">
              <a:avLst/>
            </a:prstGeom>
            <a:solidFill>
              <a:srgbClr val="10312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sp>
          <p:nvSpPr>
            <p:cNvPr id="748" name="Google Shape;748;p68"/>
            <p:cNvSpPr txBox="1"/>
            <p:nvPr/>
          </p:nvSpPr>
          <p:spPr>
            <a:xfrm>
              <a:off x="391146" y="4815648"/>
              <a:ext cx="6737649" cy="506734"/>
            </a:xfrm>
            <a:prstGeom prst="rect">
              <a:avLst/>
            </a:prstGeom>
            <a:solidFill>
              <a:srgbClr val="10312B"/>
            </a:solidFill>
            <a:ln>
              <a:noFill/>
            </a:ln>
          </p:spPr>
          <p:txBody>
            <a:bodyPr spcFirstLastPara="1" wrap="square" lIns="402200" tIns="38100" rIns="38100" bIns="3810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s-ES" sz="1400" b="1" i="0" u="none" strike="noStrike" cap="none">
                  <a:solidFill>
                    <a:schemeClr val="lt1"/>
                  </a:solidFill>
                  <a:latin typeface="Source Sans Pro"/>
                  <a:ea typeface="Source Sans Pro"/>
                  <a:cs typeface="Source Sans Pro"/>
                  <a:sym typeface="Source Sans Pro"/>
                </a:rPr>
                <a:t>GRATUIDAD DE LOS SERVICIOS </a:t>
              </a:r>
              <a:endParaRPr sz="1400" b="1" i="0" u="none" strike="noStrike" cap="none">
                <a:solidFill>
                  <a:schemeClr val="lt1"/>
                </a:solidFill>
                <a:latin typeface="Source Sans Pro"/>
                <a:ea typeface="Source Sans Pro"/>
                <a:cs typeface="Source Sans Pro"/>
                <a:sym typeface="Source Sans Pro"/>
              </a:endParaRPr>
            </a:p>
          </p:txBody>
        </p:sp>
        <p:sp>
          <p:nvSpPr>
            <p:cNvPr id="749" name="Google Shape;749;p68"/>
            <p:cNvSpPr/>
            <p:nvPr/>
          </p:nvSpPr>
          <p:spPr>
            <a:xfrm>
              <a:off x="74437" y="4752306"/>
              <a:ext cx="633417" cy="633417"/>
            </a:xfrm>
            <a:prstGeom prst="ellipse">
              <a:avLst/>
            </a:prstGeom>
            <a:solidFill>
              <a:schemeClr val="lt1"/>
            </a:solidFill>
            <a:ln w="25400" cap="flat" cmpd="sng">
              <a:solidFill>
                <a:srgbClr val="BC95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lt1"/>
                </a:solidFill>
                <a:latin typeface="Arial"/>
                <a:ea typeface="Arial"/>
                <a:cs typeface="Arial"/>
                <a:sym typeface="Arial"/>
              </a:endParaRPr>
            </a:p>
          </p:txBody>
        </p:sp>
      </p:grpSp>
      <p:sp>
        <p:nvSpPr>
          <p:cNvPr id="750" name="Google Shape;750;p68"/>
          <p:cNvSpPr/>
          <p:nvPr/>
        </p:nvSpPr>
        <p:spPr>
          <a:xfrm>
            <a:off x="1423825" y="3236012"/>
            <a:ext cx="2447100" cy="918300"/>
          </a:xfrm>
          <a:prstGeom prst="rect">
            <a:avLst/>
          </a:prstGeom>
          <a:solidFill>
            <a:srgbClr val="9F2241"/>
          </a:solidFill>
          <a:ln w="25400" cap="flat" cmpd="sng">
            <a:solidFill>
              <a:srgbClr val="9F224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500" b="1" i="0" u="none" strike="noStrike" cap="none">
                <a:solidFill>
                  <a:schemeClr val="lt1"/>
                </a:solidFill>
                <a:latin typeface="Source Sans Pro"/>
                <a:ea typeface="Source Sans Pro"/>
                <a:cs typeface="Source Sans Pro"/>
                <a:sym typeface="Source Sans Pro"/>
              </a:rPr>
              <a:t>Principios de la actuación</a:t>
            </a:r>
            <a:endParaRPr sz="2500" b="1" i="0" u="none" strike="noStrike" cap="none">
              <a:solidFill>
                <a:schemeClr val="lt1"/>
              </a:solidFill>
              <a:latin typeface="Source Sans Pro"/>
              <a:ea typeface="Source Sans Pro"/>
              <a:cs typeface="Source Sans Pro"/>
              <a:sym typeface="Source Sans Pro"/>
            </a:endParaRPr>
          </a:p>
        </p:txBody>
      </p:sp>
      <p:pic>
        <p:nvPicPr>
          <p:cNvPr id="751" name="Google Shape;751;p68"/>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752" name="Google Shape;752;p68"/>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cxnSp>
        <p:nvCxnSpPr>
          <p:cNvPr id="753" name="Google Shape;753;p68"/>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754" name="Google Shape;754;p68"/>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cxnSp>
        <p:nvCxnSpPr>
          <p:cNvPr id="759" name="Google Shape;759;g12955edb221_0_157"/>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760" name="Google Shape;760;g12955edb221_0_157"/>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761" name="Google Shape;761;g12955edb221_0_157"/>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762" name="Google Shape;762;g12955edb221_0_157"/>
          <p:cNvSpPr txBox="1"/>
          <p:nvPr/>
        </p:nvSpPr>
        <p:spPr>
          <a:xfrm>
            <a:off x="442025" y="1158900"/>
            <a:ext cx="111387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800000"/>
              </a:buClr>
              <a:buSzPts val="2400"/>
              <a:buFont typeface="Arial"/>
              <a:buNone/>
            </a:pPr>
            <a:r>
              <a:rPr lang="es-ES" sz="2500" b="1" i="0" u="none" strike="noStrike" cap="none">
                <a:solidFill>
                  <a:srgbClr val="9F2241"/>
                </a:solidFill>
                <a:latin typeface="Calibri"/>
                <a:ea typeface="Calibri"/>
                <a:cs typeface="Calibri"/>
                <a:sym typeface="Calibri"/>
              </a:rPr>
              <a:t>Ley de Acceso de las Mujeres a una Vida Libre de Violencia de la Ciudad de México</a:t>
            </a:r>
            <a:endParaRPr sz="1500" b="1" i="0" u="none" strike="noStrike" cap="none">
              <a:solidFill>
                <a:srgbClr val="9F2241"/>
              </a:solidFill>
              <a:latin typeface="Calibri"/>
              <a:ea typeface="Calibri"/>
              <a:cs typeface="Calibri"/>
              <a:sym typeface="Calibri"/>
            </a:endParaRPr>
          </a:p>
        </p:txBody>
      </p:sp>
      <p:sp>
        <p:nvSpPr>
          <p:cNvPr id="763" name="Google Shape;763;g12955edb221_0_157"/>
          <p:cNvSpPr txBox="1"/>
          <p:nvPr/>
        </p:nvSpPr>
        <p:spPr>
          <a:xfrm>
            <a:off x="946336" y="2091922"/>
            <a:ext cx="10634400" cy="28245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CC9900"/>
              </a:buClr>
              <a:buSzPts val="2800"/>
              <a:buFont typeface="Arial"/>
              <a:buNone/>
            </a:pPr>
            <a:r>
              <a:rPr lang="es-ES" sz="2300" b="1" i="0" u="none" strike="noStrike" cap="none">
                <a:solidFill>
                  <a:srgbClr val="BC955C"/>
                </a:solidFill>
                <a:latin typeface="Source Sans Pro"/>
                <a:ea typeface="Source Sans Pro"/>
                <a:cs typeface="Source Sans Pro"/>
                <a:sym typeface="Source Sans Pro"/>
              </a:rPr>
              <a:t>Debida diligencia</a:t>
            </a:r>
            <a:endParaRPr sz="2300" b="1" i="0" u="none" strike="noStrike" cap="none">
              <a:solidFill>
                <a:srgbClr val="BC955C"/>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800"/>
              <a:buFont typeface="Arial"/>
              <a:buNone/>
            </a:pPr>
            <a:endParaRPr sz="1100" b="0" i="0" u="none" strike="noStrike" cap="none">
              <a:solidFill>
                <a:srgbClr val="7F7F7F"/>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800"/>
              <a:buFont typeface="Arial"/>
              <a:buNone/>
            </a:pPr>
            <a:r>
              <a:rPr lang="es-ES" sz="2300" b="0" i="0" u="none" strike="noStrike" cap="none">
                <a:solidFill>
                  <a:srgbClr val="BC955C"/>
                </a:solidFill>
                <a:latin typeface="Source Sans Pro"/>
                <a:ea typeface="Source Sans Pro"/>
                <a:cs typeface="Source Sans Pro"/>
                <a:sym typeface="Source Sans Pro"/>
              </a:rPr>
              <a:t>Art. 3 fracción II. </a:t>
            </a:r>
            <a:r>
              <a:rPr lang="es-ES" sz="2300" b="0" i="0" u="none" strike="noStrike" cap="none">
                <a:solidFill>
                  <a:srgbClr val="9D989A"/>
                </a:solidFill>
                <a:latin typeface="Source Sans Pro"/>
                <a:ea typeface="Source Sans Pro"/>
                <a:cs typeface="Source Sans Pro"/>
                <a:sym typeface="Source Sans Pro"/>
              </a:rPr>
              <a:t>Debida diligencia: La obligación de las personas que tienen la calidad de servidores públicos, las dependencias y entidades de la Ciudad de México, de dar respuesta eficiente, eficaz, oportuna y responsable para garantizar los derechos de las mujeres.</a:t>
            </a:r>
            <a:endParaRPr sz="1100" b="0" i="0" u="none" strike="noStrike" cap="none">
              <a:solidFill>
                <a:srgbClr val="9D989A"/>
              </a:solidFill>
              <a:latin typeface="Source Sans Pro"/>
              <a:ea typeface="Source Sans Pro"/>
              <a:cs typeface="Source Sans Pro"/>
              <a:sym typeface="Source Sans Pro"/>
            </a:endParaRPr>
          </a:p>
        </p:txBody>
      </p:sp>
      <p:sp>
        <p:nvSpPr>
          <p:cNvPr id="764" name="Google Shape;764;g12955edb221_0_157"/>
          <p:cNvSpPr/>
          <p:nvPr/>
        </p:nvSpPr>
        <p:spPr>
          <a:xfrm>
            <a:off x="772161" y="5910856"/>
            <a:ext cx="3996600" cy="4155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400"/>
              <a:buFont typeface="Arial"/>
              <a:buNone/>
            </a:pPr>
            <a:r>
              <a:rPr lang="es-ES" sz="1400" b="0" i="0" u="none" strike="noStrike" cap="none">
                <a:solidFill>
                  <a:srgbClr val="7F7F7F"/>
                </a:solidFill>
                <a:latin typeface="Source Sans Pro"/>
                <a:ea typeface="Source Sans Pro"/>
                <a:cs typeface="Source Sans Pro"/>
                <a:sym typeface="Source Sans Pro"/>
              </a:rPr>
              <a:t>(Última reforma publicada el 23 de marzo de 2022). </a:t>
            </a:r>
            <a:endParaRPr sz="1400" b="0" i="0" u="none" strike="noStrike" cap="none">
              <a:solidFill>
                <a:srgbClr val="000000"/>
              </a:solidFill>
              <a:latin typeface="Source Sans Pro"/>
              <a:ea typeface="Source Sans Pro"/>
              <a:cs typeface="Source Sans Pro"/>
              <a:sym typeface="Source Sans Pro"/>
            </a:endParaRPr>
          </a:p>
        </p:txBody>
      </p:sp>
      <p:sp>
        <p:nvSpPr>
          <p:cNvPr id="765" name="Google Shape;765;g12955edb221_0_157"/>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pic>
        <p:nvPicPr>
          <p:cNvPr id="118" name="Google Shape;118;p4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9" name="Google Shape;119;p49"/>
          <p:cNvSpPr txBox="1">
            <a:spLocks noGrp="1"/>
          </p:cNvSpPr>
          <p:nvPr>
            <p:ph type="body" idx="1"/>
          </p:nvPr>
        </p:nvSpPr>
        <p:spPr>
          <a:xfrm>
            <a:off x="1321777" y="2191075"/>
            <a:ext cx="9548400" cy="2608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1800"/>
              <a:buNone/>
            </a:pPr>
            <a:r>
              <a:rPr lang="es-ES" sz="4000" b="1">
                <a:solidFill>
                  <a:srgbClr val="DDC9A3"/>
                </a:solidFill>
                <a:latin typeface="Source Sans Pro"/>
                <a:ea typeface="Source Sans Pro"/>
                <a:cs typeface="Source Sans Pro"/>
                <a:sym typeface="Source Sans Pro"/>
              </a:rPr>
              <a:t>Violencia contra las mujeres:</a:t>
            </a:r>
            <a:endParaRPr>
              <a:solidFill>
                <a:srgbClr val="DDC9A3"/>
              </a:solidFill>
              <a:latin typeface="Source Sans Pro"/>
              <a:ea typeface="Source Sans Pro"/>
              <a:cs typeface="Source Sans Pro"/>
              <a:sym typeface="Source Sans Pro"/>
            </a:endParaRPr>
          </a:p>
          <a:p>
            <a:pPr marL="0" lvl="0" indent="0" algn="ctr" rtl="0">
              <a:lnSpc>
                <a:spcPct val="90000"/>
              </a:lnSpc>
              <a:spcBef>
                <a:spcPts val="1000"/>
              </a:spcBef>
              <a:spcAft>
                <a:spcPts val="0"/>
              </a:spcAft>
              <a:buSzPts val="1800"/>
              <a:buNone/>
            </a:pPr>
            <a:r>
              <a:rPr lang="es-ES" sz="4000" b="1">
                <a:solidFill>
                  <a:srgbClr val="DDC9A3"/>
                </a:solidFill>
                <a:latin typeface="Source Sans Pro"/>
                <a:ea typeface="Source Sans Pro"/>
                <a:cs typeface="Source Sans Pro"/>
                <a:sym typeface="Source Sans Pro"/>
              </a:rPr>
              <a:t>Violencia sexual</a:t>
            </a:r>
            <a:endParaRPr sz="4000">
              <a:solidFill>
                <a:srgbClr val="DDC9A3"/>
              </a:solidFill>
              <a:latin typeface="Source Sans Pro"/>
              <a:ea typeface="Source Sans Pro"/>
              <a:cs typeface="Source Sans Pro"/>
              <a:sym typeface="Source Sans Pro"/>
            </a:endParaRPr>
          </a:p>
          <a:p>
            <a:pPr marL="0" lvl="0" indent="0" algn="ctr" rtl="0">
              <a:lnSpc>
                <a:spcPct val="90000"/>
              </a:lnSpc>
              <a:spcBef>
                <a:spcPts val="1000"/>
              </a:spcBef>
              <a:spcAft>
                <a:spcPts val="0"/>
              </a:spcAft>
              <a:buSzPts val="1800"/>
              <a:buNone/>
            </a:pPr>
            <a:endParaRPr sz="4800" b="1">
              <a:solidFill>
                <a:schemeClr val="lt1"/>
              </a:solidFill>
              <a:latin typeface="Source Sans Pro"/>
              <a:ea typeface="Source Sans Pro"/>
              <a:cs typeface="Source Sans Pro"/>
              <a:sym typeface="Source Sans Pr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cxnSp>
        <p:nvCxnSpPr>
          <p:cNvPr id="770" name="Google Shape;770;g12955edb221_0_167"/>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771" name="Google Shape;771;g12955edb221_0_167"/>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772" name="Google Shape;772;g12955edb221_0_167"/>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773" name="Google Shape;773;g12955edb221_0_167"/>
          <p:cNvSpPr txBox="1"/>
          <p:nvPr/>
        </p:nvSpPr>
        <p:spPr>
          <a:xfrm>
            <a:off x="1835075" y="1533675"/>
            <a:ext cx="87600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800000"/>
              </a:buClr>
              <a:buSzPts val="2400"/>
              <a:buFont typeface="Arial"/>
              <a:buNone/>
            </a:pPr>
            <a:r>
              <a:rPr lang="es-ES" sz="2500" b="1" i="0" u="none" strike="noStrike" cap="none">
                <a:solidFill>
                  <a:srgbClr val="9F2241"/>
                </a:solidFill>
                <a:latin typeface="Source Sans Pro"/>
                <a:ea typeface="Source Sans Pro"/>
                <a:cs typeface="Source Sans Pro"/>
                <a:sym typeface="Source Sans Pro"/>
              </a:rPr>
              <a:t>Convenio 190 sobre la Eliminación de la Violencia y el Acoso en el Mundo del Trabajo</a:t>
            </a:r>
            <a:endParaRPr sz="2500" b="1" i="0" u="none" strike="noStrike" cap="none">
              <a:solidFill>
                <a:srgbClr val="9F2241"/>
              </a:solidFill>
              <a:latin typeface="Source Sans Pro"/>
              <a:ea typeface="Source Sans Pro"/>
              <a:cs typeface="Source Sans Pro"/>
              <a:sym typeface="Source Sans Pro"/>
            </a:endParaRPr>
          </a:p>
        </p:txBody>
      </p:sp>
      <p:sp>
        <p:nvSpPr>
          <p:cNvPr id="774" name="Google Shape;774;g12955edb221_0_167"/>
          <p:cNvSpPr txBox="1"/>
          <p:nvPr/>
        </p:nvSpPr>
        <p:spPr>
          <a:xfrm>
            <a:off x="762436" y="2472685"/>
            <a:ext cx="10634400" cy="28167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endParaRPr sz="1300" b="0" i="0" u="none" strike="noStrike" cap="none">
              <a:solidFill>
                <a:srgbClr val="7F7F7F"/>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800"/>
              <a:buFont typeface="Arial"/>
              <a:buNone/>
            </a:pPr>
            <a:r>
              <a:rPr lang="es-ES" sz="2300" b="1" i="0" u="none" strike="noStrike" cap="none">
                <a:solidFill>
                  <a:srgbClr val="BC955C"/>
                </a:solidFill>
                <a:latin typeface="Source Sans Pro"/>
                <a:ea typeface="Source Sans Pro"/>
                <a:cs typeface="Source Sans Pro"/>
                <a:sym typeface="Source Sans Pro"/>
              </a:rPr>
              <a:t>Artículo único.</a:t>
            </a:r>
            <a:endParaRPr sz="2300" b="1" i="0" u="none" strike="noStrike" cap="none">
              <a:solidFill>
                <a:srgbClr val="BC955C"/>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800"/>
              <a:buFont typeface="Arial"/>
              <a:buNone/>
            </a:pPr>
            <a:r>
              <a:rPr lang="es-ES" sz="2300" b="0" i="0" u="none" strike="noStrike" cap="none">
                <a:solidFill>
                  <a:srgbClr val="9D989A"/>
                </a:solidFill>
                <a:latin typeface="Source Sans Pro"/>
                <a:ea typeface="Source Sans Pro"/>
                <a:cs typeface="Source Sans Pro"/>
                <a:sym typeface="Source Sans Pro"/>
              </a:rPr>
              <a:t>Se aprueba el Convenio 190 sobre la Eliminación de la Violencia y el Acoso en el Mundo del Trabajo, adoptado en Ginebra, el veintiuno de junio de dos mil diecinueve.</a:t>
            </a:r>
            <a:endParaRPr sz="23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800"/>
              <a:buFont typeface="Arial"/>
              <a:buNone/>
            </a:pPr>
            <a:endParaRPr sz="2400" b="0" i="0" u="none" strike="noStrike" cap="none">
              <a:solidFill>
                <a:srgbClr val="9D989A"/>
              </a:solidFill>
              <a:latin typeface="Source Sans Pro"/>
              <a:ea typeface="Source Sans Pro"/>
              <a:cs typeface="Source Sans Pro"/>
              <a:sym typeface="Source Sans Pro"/>
            </a:endParaRPr>
          </a:p>
          <a:p>
            <a:pPr marL="0" marR="0" lvl="0" indent="0" algn="r" rtl="0">
              <a:lnSpc>
                <a:spcPct val="150000"/>
              </a:lnSpc>
              <a:spcBef>
                <a:spcPts val="0"/>
              </a:spcBef>
              <a:spcAft>
                <a:spcPts val="0"/>
              </a:spcAft>
              <a:buClr>
                <a:srgbClr val="000000"/>
              </a:buClr>
              <a:buSzPts val="2800"/>
              <a:buFont typeface="Arial"/>
              <a:buNone/>
            </a:pPr>
            <a:r>
              <a:rPr lang="es-ES" sz="1800" b="0" i="0" u="none" strike="noStrike" cap="none">
                <a:solidFill>
                  <a:srgbClr val="9D989A"/>
                </a:solidFill>
                <a:latin typeface="Source Sans Pro"/>
                <a:ea typeface="Source Sans Pro"/>
                <a:cs typeface="Source Sans Pro"/>
                <a:sym typeface="Source Sans Pro"/>
              </a:rPr>
              <a:t>Ciudad de México, a 15 de marzo de 2022.</a:t>
            </a:r>
            <a:endParaRPr sz="1800" b="0" i="0" u="none" strike="noStrike" cap="none">
              <a:solidFill>
                <a:srgbClr val="9D989A"/>
              </a:solidFill>
              <a:latin typeface="Source Sans Pro"/>
              <a:ea typeface="Source Sans Pro"/>
              <a:cs typeface="Source Sans Pro"/>
              <a:sym typeface="Source Sans Pro"/>
            </a:endParaRPr>
          </a:p>
        </p:txBody>
      </p:sp>
      <p:sp>
        <p:nvSpPr>
          <p:cNvPr id="775" name="Google Shape;775;g12955edb221_0_167"/>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cxnSp>
        <p:nvCxnSpPr>
          <p:cNvPr id="780" name="Google Shape;780;g12955edb221_0_176"/>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781" name="Google Shape;781;g12955edb221_0_176"/>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782" name="Google Shape;782;g12955edb221_0_176"/>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783" name="Google Shape;783;g12955edb221_0_176"/>
          <p:cNvSpPr txBox="1"/>
          <p:nvPr/>
        </p:nvSpPr>
        <p:spPr>
          <a:xfrm>
            <a:off x="964550" y="1824800"/>
            <a:ext cx="10243500" cy="4248300"/>
          </a:xfrm>
          <a:prstGeom prst="rect">
            <a:avLst/>
          </a:prstGeom>
          <a:solidFill>
            <a:srgbClr val="235B4E"/>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ES" sz="1800" b="0" i="0" u="none" strike="noStrike" cap="none">
                <a:solidFill>
                  <a:schemeClr val="lt1"/>
                </a:solidFill>
                <a:latin typeface="Source Sans Pro"/>
                <a:ea typeface="Source Sans Pro"/>
                <a:cs typeface="Source Sans Pro"/>
                <a:sym typeface="Source Sans Pro"/>
              </a:rPr>
              <a:t>Reconoce:</a:t>
            </a:r>
            <a:endParaRPr sz="1800" b="0" i="0" u="none" strike="noStrike" cap="none">
              <a:solidFill>
                <a:schemeClr val="lt1"/>
              </a:solidFill>
              <a:latin typeface="Source Sans Pro"/>
              <a:ea typeface="Source Sans Pro"/>
              <a:cs typeface="Source Sans Pro"/>
              <a:sym typeface="Source Sans Pro"/>
            </a:endParaRPr>
          </a:p>
          <a:p>
            <a:pPr marL="457200" marR="0" lvl="0" indent="-349250" algn="just" rtl="0">
              <a:lnSpc>
                <a:spcPct val="150000"/>
              </a:lnSpc>
              <a:spcBef>
                <a:spcPts val="0"/>
              </a:spcBef>
              <a:spcAft>
                <a:spcPts val="0"/>
              </a:spcAft>
              <a:buClr>
                <a:schemeClr val="lt1"/>
              </a:buClr>
              <a:buSzPts val="1900"/>
              <a:buFont typeface="Calibri"/>
              <a:buChar char="●"/>
            </a:pPr>
            <a:r>
              <a:rPr lang="es-ES" sz="1800" b="0" i="0" u="none" strike="noStrike" cap="none">
                <a:solidFill>
                  <a:schemeClr val="lt1"/>
                </a:solidFill>
                <a:latin typeface="Source Sans Pro"/>
                <a:ea typeface="Source Sans Pro"/>
                <a:cs typeface="Source Sans Pro"/>
                <a:sym typeface="Source Sans Pro"/>
              </a:rPr>
              <a:t>El derecho de toda persona a un mundo del trabajo </a:t>
            </a:r>
            <a:r>
              <a:rPr lang="es-ES" sz="1800" b="1" i="0" u="none" strike="noStrike" cap="none">
                <a:solidFill>
                  <a:schemeClr val="lt1"/>
                </a:solidFill>
                <a:latin typeface="Source Sans Pro"/>
                <a:ea typeface="Source Sans Pro"/>
                <a:cs typeface="Source Sans Pro"/>
                <a:sym typeface="Source Sans Pro"/>
              </a:rPr>
              <a:t>libre de violencia.</a:t>
            </a:r>
            <a:endParaRPr sz="1800" b="1" i="0" u="none" strike="noStrike" cap="none">
              <a:solidFill>
                <a:schemeClr val="lt1"/>
              </a:solidFill>
              <a:latin typeface="Source Sans Pro"/>
              <a:ea typeface="Source Sans Pro"/>
              <a:cs typeface="Source Sans Pro"/>
              <a:sym typeface="Source Sans Pro"/>
            </a:endParaRPr>
          </a:p>
          <a:p>
            <a:pPr marL="457200" marR="0" lvl="0" indent="-349250" algn="just" rtl="0">
              <a:lnSpc>
                <a:spcPct val="150000"/>
              </a:lnSpc>
              <a:spcBef>
                <a:spcPts val="0"/>
              </a:spcBef>
              <a:spcAft>
                <a:spcPts val="0"/>
              </a:spcAft>
              <a:buClr>
                <a:schemeClr val="lt1"/>
              </a:buClr>
              <a:buSzPts val="1900"/>
              <a:buFont typeface="Calibri"/>
              <a:buChar char="●"/>
            </a:pPr>
            <a:r>
              <a:rPr lang="es-ES" sz="1800" b="0" i="0" u="none" strike="noStrike" cap="none">
                <a:solidFill>
                  <a:schemeClr val="lt1"/>
                </a:solidFill>
                <a:latin typeface="Source Sans Pro"/>
                <a:ea typeface="Source Sans Pro"/>
                <a:cs typeface="Source Sans Pro"/>
                <a:sym typeface="Source Sans Pro"/>
              </a:rPr>
              <a:t>La importancia de una cultura del trabajo </a:t>
            </a:r>
            <a:r>
              <a:rPr lang="es-ES" sz="1800" b="1" i="0" u="none" strike="noStrike" cap="none">
                <a:solidFill>
                  <a:schemeClr val="lt1"/>
                </a:solidFill>
                <a:latin typeface="Source Sans Pro"/>
                <a:ea typeface="Source Sans Pro"/>
                <a:cs typeface="Source Sans Pro"/>
                <a:sym typeface="Source Sans Pro"/>
              </a:rPr>
              <a:t>basada en el respeto y la dignidad humana.</a:t>
            </a:r>
            <a:endParaRPr sz="1800" b="1" i="0" u="none" strike="noStrike" cap="none">
              <a:solidFill>
                <a:schemeClr val="lt1"/>
              </a:solidFill>
              <a:latin typeface="Source Sans Pro"/>
              <a:ea typeface="Source Sans Pro"/>
              <a:cs typeface="Source Sans Pro"/>
              <a:sym typeface="Source Sans Pro"/>
            </a:endParaRPr>
          </a:p>
          <a:p>
            <a:pPr marL="457200" marR="0" lvl="0" indent="-349250" algn="just" rtl="0">
              <a:lnSpc>
                <a:spcPct val="150000"/>
              </a:lnSpc>
              <a:spcBef>
                <a:spcPts val="0"/>
              </a:spcBef>
              <a:spcAft>
                <a:spcPts val="0"/>
              </a:spcAft>
              <a:buClr>
                <a:schemeClr val="lt1"/>
              </a:buClr>
              <a:buSzPts val="1900"/>
              <a:buFont typeface="Calibri"/>
              <a:buChar char="●"/>
            </a:pPr>
            <a:r>
              <a:rPr lang="es-ES" sz="1800" b="0" i="0" u="none" strike="noStrike" cap="none">
                <a:solidFill>
                  <a:schemeClr val="lt1"/>
                </a:solidFill>
                <a:latin typeface="Source Sans Pro"/>
                <a:ea typeface="Source Sans Pro"/>
                <a:cs typeface="Source Sans Pro"/>
                <a:sym typeface="Source Sans Pro"/>
              </a:rPr>
              <a:t>Que la violencia y el acoso </a:t>
            </a:r>
            <a:r>
              <a:rPr lang="es-ES" sz="1800" b="1" i="0" u="none" strike="noStrike" cap="none">
                <a:solidFill>
                  <a:schemeClr val="lt1"/>
                </a:solidFill>
                <a:latin typeface="Source Sans Pro"/>
                <a:ea typeface="Source Sans Pro"/>
                <a:cs typeface="Source Sans Pro"/>
                <a:sym typeface="Source Sans Pro"/>
              </a:rPr>
              <a:t>constituyen una violación o abuso de los derechos humanos.</a:t>
            </a:r>
            <a:r>
              <a:rPr lang="es-ES" sz="1800" b="0" i="0" u="none" strike="noStrike" cap="none">
                <a:solidFill>
                  <a:schemeClr val="lt1"/>
                </a:solidFill>
                <a:latin typeface="Source Sans Pro"/>
                <a:ea typeface="Source Sans Pro"/>
                <a:cs typeface="Source Sans Pro"/>
                <a:sym typeface="Source Sans Pro"/>
              </a:rPr>
              <a:t> </a:t>
            </a:r>
            <a:endParaRPr sz="1800" b="0" i="0" u="none" strike="noStrike" cap="none">
              <a:solidFill>
                <a:schemeClr val="lt1"/>
              </a:solidFill>
              <a:latin typeface="Source Sans Pro"/>
              <a:ea typeface="Source Sans Pro"/>
              <a:cs typeface="Source Sans Pro"/>
              <a:sym typeface="Source Sans Pro"/>
            </a:endParaRPr>
          </a:p>
          <a:p>
            <a:pPr marL="457200" marR="0" lvl="0" indent="-349250" algn="just" rtl="0">
              <a:lnSpc>
                <a:spcPct val="150000"/>
              </a:lnSpc>
              <a:spcBef>
                <a:spcPts val="0"/>
              </a:spcBef>
              <a:spcAft>
                <a:spcPts val="0"/>
              </a:spcAft>
              <a:buClr>
                <a:schemeClr val="lt1"/>
              </a:buClr>
              <a:buSzPts val="1900"/>
              <a:buFont typeface="Calibri"/>
              <a:buChar char="●"/>
            </a:pPr>
            <a:r>
              <a:rPr lang="es-ES" sz="1800" b="0" i="0" u="none" strike="noStrike" cap="none">
                <a:solidFill>
                  <a:schemeClr val="lt1"/>
                </a:solidFill>
                <a:latin typeface="Source Sans Pro"/>
                <a:ea typeface="Source Sans Pro"/>
                <a:cs typeface="Source Sans Pro"/>
                <a:sym typeface="Source Sans Pro"/>
              </a:rPr>
              <a:t>Que la violencia y el acoso </a:t>
            </a:r>
            <a:r>
              <a:rPr lang="es-ES" sz="1800" b="1" i="0" u="none" strike="noStrike" cap="none">
                <a:solidFill>
                  <a:schemeClr val="lt1"/>
                </a:solidFill>
                <a:latin typeface="Source Sans Pro"/>
                <a:ea typeface="Source Sans Pro"/>
                <a:cs typeface="Source Sans Pro"/>
                <a:sym typeface="Source Sans Pro"/>
              </a:rPr>
              <a:t>afectan a la salud psicológica, física y sexual de las personas</a:t>
            </a:r>
            <a:r>
              <a:rPr lang="es-ES" sz="1800" b="0" i="0" u="none" strike="noStrike" cap="none">
                <a:solidFill>
                  <a:schemeClr val="lt1"/>
                </a:solidFill>
                <a:latin typeface="Source Sans Pro"/>
                <a:ea typeface="Source Sans Pro"/>
                <a:cs typeface="Source Sans Pro"/>
                <a:sym typeface="Source Sans Pro"/>
              </a:rPr>
              <a:t>, a su dignidad, y a su entorno familiar y social.</a:t>
            </a:r>
            <a:endParaRPr sz="1800" b="0" i="0" u="none" strike="noStrike" cap="none">
              <a:solidFill>
                <a:schemeClr val="lt1"/>
              </a:solidFill>
              <a:latin typeface="Source Sans Pro"/>
              <a:ea typeface="Source Sans Pro"/>
              <a:cs typeface="Source Sans Pro"/>
              <a:sym typeface="Source Sans Pro"/>
            </a:endParaRPr>
          </a:p>
          <a:p>
            <a:pPr marL="457200" marR="0" lvl="0" indent="-349250" algn="just" rtl="0">
              <a:lnSpc>
                <a:spcPct val="150000"/>
              </a:lnSpc>
              <a:spcBef>
                <a:spcPts val="0"/>
              </a:spcBef>
              <a:spcAft>
                <a:spcPts val="0"/>
              </a:spcAft>
              <a:buClr>
                <a:schemeClr val="lt1"/>
              </a:buClr>
              <a:buSzPts val="1900"/>
              <a:buFont typeface="Calibri"/>
              <a:buChar char="●"/>
            </a:pPr>
            <a:r>
              <a:rPr lang="es-ES" sz="1800" b="0" i="0" u="none" strike="noStrike" cap="none">
                <a:solidFill>
                  <a:schemeClr val="lt1"/>
                </a:solidFill>
                <a:latin typeface="Source Sans Pro"/>
                <a:ea typeface="Source Sans Pro"/>
                <a:cs typeface="Source Sans Pro"/>
                <a:sym typeface="Source Sans Pro"/>
              </a:rPr>
              <a:t>Que la violencia y el acoso por razón de género </a:t>
            </a:r>
            <a:r>
              <a:rPr lang="es-ES" sz="1800" b="1" i="0" u="none" strike="noStrike" cap="none">
                <a:solidFill>
                  <a:schemeClr val="lt1"/>
                </a:solidFill>
                <a:latin typeface="Source Sans Pro"/>
                <a:ea typeface="Source Sans Pro"/>
                <a:cs typeface="Source Sans Pro"/>
                <a:sym typeface="Source Sans Pro"/>
              </a:rPr>
              <a:t>afectan de manera desproporcionada a las mujeres y las niñas.</a:t>
            </a:r>
            <a:endParaRPr sz="1800" b="1" i="0" u="none" strike="noStrike" cap="none">
              <a:solidFill>
                <a:schemeClr val="lt1"/>
              </a:solidFill>
              <a:latin typeface="Source Sans Pro"/>
              <a:ea typeface="Source Sans Pro"/>
              <a:cs typeface="Source Sans Pro"/>
              <a:sym typeface="Source Sans Pro"/>
            </a:endParaRPr>
          </a:p>
          <a:p>
            <a:pPr marL="457200" marR="0" lvl="0" indent="-349250" algn="just" rtl="0">
              <a:lnSpc>
                <a:spcPct val="150000"/>
              </a:lnSpc>
              <a:spcBef>
                <a:spcPts val="0"/>
              </a:spcBef>
              <a:spcAft>
                <a:spcPts val="0"/>
              </a:spcAft>
              <a:buClr>
                <a:schemeClr val="lt1"/>
              </a:buClr>
              <a:buSzPts val="1900"/>
              <a:buFont typeface="Calibri"/>
              <a:buChar char="●"/>
            </a:pPr>
            <a:r>
              <a:rPr lang="es-ES" sz="1800" b="0" i="0" u="none" strike="noStrike" cap="none">
                <a:solidFill>
                  <a:schemeClr val="lt1"/>
                </a:solidFill>
                <a:latin typeface="Source Sans Pro"/>
                <a:ea typeface="Source Sans Pro"/>
                <a:cs typeface="Source Sans Pro"/>
                <a:sym typeface="Source Sans Pro"/>
              </a:rPr>
              <a:t>Que la adopción de un enfoque inclusivo e integrado que tenga en cuenta las </a:t>
            </a:r>
            <a:r>
              <a:rPr lang="es-ES" sz="1800" b="1" i="0" u="none" strike="noStrike" cap="none">
                <a:solidFill>
                  <a:schemeClr val="lt1"/>
                </a:solidFill>
                <a:latin typeface="Source Sans Pro"/>
                <a:ea typeface="Source Sans Pro"/>
                <a:cs typeface="Source Sans Pro"/>
                <a:sym typeface="Source Sans Pro"/>
              </a:rPr>
              <a:t>consideraciones de género</a:t>
            </a:r>
            <a:r>
              <a:rPr lang="es-ES" sz="1800" b="0" i="0" u="none" strike="noStrike" cap="none">
                <a:solidFill>
                  <a:schemeClr val="lt1"/>
                </a:solidFill>
                <a:latin typeface="Source Sans Pro"/>
                <a:ea typeface="Source Sans Pro"/>
                <a:cs typeface="Source Sans Pro"/>
                <a:sym typeface="Source Sans Pro"/>
              </a:rPr>
              <a:t>, es indispensable para acabar con la violencia y el acoso en el mundo del trabajo.</a:t>
            </a:r>
            <a:endParaRPr sz="1800" b="0" i="0" u="none" strike="noStrike" cap="none">
              <a:solidFill>
                <a:schemeClr val="lt1"/>
              </a:solidFill>
              <a:latin typeface="Source Sans Pro"/>
              <a:ea typeface="Source Sans Pro"/>
              <a:cs typeface="Source Sans Pro"/>
              <a:sym typeface="Source Sans Pro"/>
            </a:endParaRPr>
          </a:p>
        </p:txBody>
      </p:sp>
      <p:sp>
        <p:nvSpPr>
          <p:cNvPr id="784" name="Google Shape;784;g12955edb221_0_176"/>
          <p:cNvSpPr txBox="1"/>
          <p:nvPr/>
        </p:nvSpPr>
        <p:spPr>
          <a:xfrm>
            <a:off x="1162925" y="1054388"/>
            <a:ext cx="98334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800000"/>
              </a:buClr>
              <a:buSzPts val="2400"/>
              <a:buFont typeface="Arial"/>
              <a:buNone/>
            </a:pPr>
            <a:r>
              <a:rPr lang="es-ES" sz="2500" b="1" i="0" u="none" strike="noStrike" cap="none">
                <a:solidFill>
                  <a:srgbClr val="9F2241"/>
                </a:solidFill>
                <a:latin typeface="Source Sans Pro"/>
                <a:ea typeface="Source Sans Pro"/>
                <a:cs typeface="Source Sans Pro"/>
                <a:sym typeface="Source Sans Pro"/>
              </a:rPr>
              <a:t>Convenio 190 sobre la Eliminación de la Violencia y el Acoso en el Mundo del Trabajo</a:t>
            </a:r>
            <a:endParaRPr sz="2500" b="1" i="0" u="none" strike="noStrike" cap="none">
              <a:solidFill>
                <a:srgbClr val="9F2241"/>
              </a:solidFill>
              <a:latin typeface="Source Sans Pro"/>
              <a:ea typeface="Source Sans Pro"/>
              <a:cs typeface="Source Sans Pro"/>
              <a:sym typeface="Source Sans Pro"/>
            </a:endParaRPr>
          </a:p>
        </p:txBody>
      </p:sp>
      <p:sp>
        <p:nvSpPr>
          <p:cNvPr id="785" name="Google Shape;785;g12955edb221_0_17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12955edb221_0_242"/>
          <p:cNvSpPr/>
          <p:nvPr/>
        </p:nvSpPr>
        <p:spPr>
          <a:xfrm>
            <a:off x="-7536" y="809287"/>
            <a:ext cx="12192000" cy="147600"/>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791" name="Google Shape;791;g12955edb221_0_242"/>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792" name="Google Shape;792;g12955edb221_0_242"/>
          <p:cNvPicPr preferRelativeResize="0"/>
          <p:nvPr/>
        </p:nvPicPr>
        <p:blipFill rotWithShape="1">
          <a:blip r:embed="rId3">
            <a:alphaModFix/>
          </a:blip>
          <a:srcRect b="21966"/>
          <a:stretch/>
        </p:blipFill>
        <p:spPr>
          <a:xfrm>
            <a:off x="130625" y="79699"/>
            <a:ext cx="2374925" cy="630200"/>
          </a:xfrm>
          <a:prstGeom prst="rect">
            <a:avLst/>
          </a:prstGeom>
          <a:noFill/>
          <a:ln>
            <a:noFill/>
          </a:ln>
        </p:spPr>
      </p:pic>
      <p:sp>
        <p:nvSpPr>
          <p:cNvPr id="793" name="Google Shape;793;g12955edb221_0_242"/>
          <p:cNvSpPr txBox="1"/>
          <p:nvPr/>
        </p:nvSpPr>
        <p:spPr>
          <a:xfrm>
            <a:off x="6892411" y="5083875"/>
            <a:ext cx="4683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100">
                <a:solidFill>
                  <a:srgbClr val="808080"/>
                </a:solidFill>
                <a:latin typeface="Source Sans Pro"/>
                <a:ea typeface="Source Sans Pro"/>
                <a:cs typeface="Source Sans Pro"/>
                <a:sym typeface="Source Sans Pro"/>
              </a:rPr>
              <a:t>https://mujeresseguras.cdmx.gob.mx/</a:t>
            </a:r>
            <a:endParaRPr sz="2100">
              <a:solidFill>
                <a:srgbClr val="808080"/>
              </a:solidFill>
              <a:latin typeface="Source Sans Pro"/>
              <a:ea typeface="Source Sans Pro"/>
              <a:cs typeface="Source Sans Pro"/>
              <a:sym typeface="Source Sans Pro"/>
            </a:endParaRPr>
          </a:p>
        </p:txBody>
      </p:sp>
      <p:pic>
        <p:nvPicPr>
          <p:cNvPr id="794" name="Google Shape;794;g12955edb221_0_242"/>
          <p:cNvPicPr preferRelativeResize="0"/>
          <p:nvPr/>
        </p:nvPicPr>
        <p:blipFill rotWithShape="1">
          <a:blip r:embed="rId4">
            <a:alphaModFix/>
          </a:blip>
          <a:srcRect r="1729"/>
          <a:stretch/>
        </p:blipFill>
        <p:spPr>
          <a:xfrm>
            <a:off x="747800" y="2412025"/>
            <a:ext cx="5033099" cy="3537926"/>
          </a:xfrm>
          <a:prstGeom prst="rect">
            <a:avLst/>
          </a:prstGeom>
          <a:noFill/>
          <a:ln>
            <a:noFill/>
          </a:ln>
        </p:spPr>
      </p:pic>
      <p:sp>
        <p:nvSpPr>
          <p:cNvPr id="795" name="Google Shape;795;g12955edb221_0_242"/>
          <p:cNvSpPr txBox="1"/>
          <p:nvPr/>
        </p:nvSpPr>
        <p:spPr>
          <a:xfrm>
            <a:off x="746375" y="1083813"/>
            <a:ext cx="106842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2500" b="1">
                <a:solidFill>
                  <a:srgbClr val="9F2241"/>
                </a:solidFill>
                <a:latin typeface="Source Sans Pro"/>
                <a:ea typeface="Source Sans Pro"/>
                <a:cs typeface="Source Sans Pro"/>
                <a:sym typeface="Source Sans Pro"/>
              </a:rPr>
              <a:t>Servicios de atención a la violencia contra las mujeres en la Ciudad de México</a:t>
            </a:r>
            <a:endParaRPr/>
          </a:p>
        </p:txBody>
      </p:sp>
      <p:sp>
        <p:nvSpPr>
          <p:cNvPr id="796" name="Google Shape;796;g12955edb221_0_242"/>
          <p:cNvSpPr txBox="1"/>
          <p:nvPr/>
        </p:nvSpPr>
        <p:spPr>
          <a:xfrm>
            <a:off x="6892396" y="4560675"/>
            <a:ext cx="41046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900" b="1">
                <a:solidFill>
                  <a:srgbClr val="BA8C00"/>
                </a:solidFill>
                <a:latin typeface="Source Sans Pro"/>
                <a:ea typeface="Source Sans Pro"/>
                <a:cs typeface="Source Sans Pro"/>
                <a:sym typeface="Source Sans Pro"/>
              </a:rPr>
              <a:t>Mapa de servicios</a:t>
            </a:r>
            <a:endParaRPr sz="2900" b="1">
              <a:solidFill>
                <a:srgbClr val="BA8C00"/>
              </a:solidFill>
              <a:latin typeface="Source Sans Pro"/>
              <a:ea typeface="Source Sans Pro"/>
              <a:cs typeface="Source Sans Pro"/>
              <a:sym typeface="Source Sans Pro"/>
            </a:endParaRPr>
          </a:p>
        </p:txBody>
      </p:sp>
      <p:sp>
        <p:nvSpPr>
          <p:cNvPr id="797" name="Google Shape;797;g12955edb221_0_242"/>
          <p:cNvSpPr txBox="1"/>
          <p:nvPr/>
        </p:nvSpPr>
        <p:spPr>
          <a:xfrm>
            <a:off x="6824000" y="2412025"/>
            <a:ext cx="4478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900" b="1">
                <a:solidFill>
                  <a:srgbClr val="BA8C00"/>
                </a:solidFill>
                <a:latin typeface="Source Sans Pro"/>
                <a:ea typeface="Source Sans Pro"/>
                <a:cs typeface="Source Sans Pro"/>
                <a:sym typeface="Source Sans Pro"/>
              </a:rPr>
              <a:t>Abogadas de las Mujeres</a:t>
            </a:r>
            <a:endParaRPr sz="2900" b="1">
              <a:solidFill>
                <a:srgbClr val="BA8C00"/>
              </a:solidFill>
              <a:latin typeface="Source Sans Pro"/>
              <a:ea typeface="Source Sans Pro"/>
              <a:cs typeface="Source Sans Pro"/>
              <a:sym typeface="Source Sans Pro"/>
            </a:endParaRPr>
          </a:p>
        </p:txBody>
      </p:sp>
      <p:sp>
        <p:nvSpPr>
          <p:cNvPr id="798" name="Google Shape;798;g12955edb221_0_242"/>
          <p:cNvSpPr txBox="1"/>
          <p:nvPr/>
        </p:nvSpPr>
        <p:spPr>
          <a:xfrm>
            <a:off x="6892400" y="3134825"/>
            <a:ext cx="44787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700">
                <a:solidFill>
                  <a:srgbClr val="808080"/>
                </a:solidFill>
                <a:latin typeface="Source Sans Pro"/>
                <a:ea typeface="Source Sans Pro"/>
                <a:cs typeface="Source Sans Pro"/>
                <a:sym typeface="Source Sans Pro"/>
              </a:rPr>
              <a:t>74 abogadas en Agencias del Ministerio Público</a:t>
            </a:r>
            <a:endParaRPr sz="1700">
              <a:solidFill>
                <a:srgbClr val="808080"/>
              </a:solidFill>
              <a:latin typeface="Source Sans Pro"/>
              <a:ea typeface="Source Sans Pro"/>
              <a:cs typeface="Source Sans Pro"/>
              <a:sym typeface="Source Sans Pro"/>
            </a:endParaRPr>
          </a:p>
          <a:p>
            <a:pPr marL="0" lvl="0" indent="0" algn="l" rtl="0">
              <a:spcBef>
                <a:spcPts val="0"/>
              </a:spcBef>
              <a:spcAft>
                <a:spcPts val="0"/>
              </a:spcAft>
              <a:buNone/>
            </a:pPr>
            <a:r>
              <a:rPr lang="es-ES" sz="1700">
                <a:solidFill>
                  <a:srgbClr val="808080"/>
                </a:solidFill>
                <a:latin typeface="Source Sans Pro"/>
                <a:ea typeface="Source Sans Pro"/>
                <a:cs typeface="Source Sans Pro"/>
                <a:sym typeface="Source Sans Pro"/>
              </a:rPr>
              <a:t>Brindan asesoría y acompañamiento para iniciar una  carpetas de investigación por algún delito de violencia de género</a:t>
            </a:r>
            <a:endParaRPr sz="1700">
              <a:solidFill>
                <a:srgbClr val="808080"/>
              </a:solidFill>
              <a:latin typeface="Source Sans Pro"/>
              <a:ea typeface="Source Sans Pro"/>
              <a:cs typeface="Source Sans Pro"/>
              <a:sym typeface="Source Sans Pro"/>
            </a:endParaRPr>
          </a:p>
        </p:txBody>
      </p:sp>
      <p:sp>
        <p:nvSpPr>
          <p:cNvPr id="799" name="Google Shape;799;g12955edb221_0_242"/>
          <p:cNvSpPr txBox="1"/>
          <p:nvPr/>
        </p:nvSpPr>
        <p:spPr>
          <a:xfrm>
            <a:off x="6892400" y="5717700"/>
            <a:ext cx="4478700" cy="8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900" b="1">
                <a:solidFill>
                  <a:srgbClr val="006600"/>
                </a:solidFill>
                <a:latin typeface="Source Sans Pro"/>
                <a:ea typeface="Source Sans Pro"/>
                <a:cs typeface="Source Sans Pro"/>
                <a:sym typeface="Source Sans Pro"/>
              </a:rPr>
              <a:t>Línea mujeres </a:t>
            </a:r>
            <a:endParaRPr sz="2900" b="1">
              <a:solidFill>
                <a:srgbClr val="006600"/>
              </a:solidFill>
              <a:latin typeface="Source Sans Pro"/>
              <a:ea typeface="Source Sans Pro"/>
              <a:cs typeface="Source Sans Pro"/>
              <a:sym typeface="Source Sans Pro"/>
            </a:endParaRPr>
          </a:p>
          <a:p>
            <a:pPr marL="0" lvl="0" indent="0" algn="l" rtl="0">
              <a:spcBef>
                <a:spcPts val="0"/>
              </a:spcBef>
              <a:spcAft>
                <a:spcPts val="0"/>
              </a:spcAft>
              <a:buNone/>
            </a:pPr>
            <a:r>
              <a:rPr lang="es-ES" sz="1350">
                <a:solidFill>
                  <a:srgbClr val="2A5D50"/>
                </a:solidFill>
                <a:highlight>
                  <a:srgbClr val="FFFFFF"/>
                </a:highlight>
                <a:uFill>
                  <a:noFill/>
                </a:uFill>
                <a:latin typeface="Helvetica Neue"/>
                <a:ea typeface="Helvetica Neue"/>
                <a:cs typeface="Helvetica Neue"/>
                <a:sym typeface="Helvetica Neue"/>
                <a:hlinkClick r:id="rId5">
                  <a:extLst>
                    <a:ext uri="{A12FA001-AC4F-418D-AE19-62706E023703}">
                      <ahyp:hlinkClr xmlns:ahyp="http://schemas.microsoft.com/office/drawing/2018/hyperlinkcolor" xmlns="" val="tx"/>
                    </a:ext>
                  </a:extLst>
                </a:hlinkClick>
              </a:rPr>
              <a:t>http://locatel.cdmx.gob.mx/mujeres/</a:t>
            </a:r>
            <a:endParaRPr sz="2900" b="1">
              <a:solidFill>
                <a:srgbClr val="006600"/>
              </a:solidFill>
              <a:latin typeface="Source Sans Pro"/>
              <a:ea typeface="Source Sans Pro"/>
              <a:cs typeface="Source Sans Pro"/>
              <a:sym typeface="Source Sans Pr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cxnSp>
        <p:nvCxnSpPr>
          <p:cNvPr id="804" name="Google Shape;804;g128f65e44b3_0_6"/>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805" name="Google Shape;805;g128f65e44b3_0_6"/>
          <p:cNvSpPr/>
          <p:nvPr/>
        </p:nvSpPr>
        <p:spPr>
          <a:xfrm>
            <a:off x="-7536" y="809287"/>
            <a:ext cx="12192000" cy="147600"/>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806" name="Google Shape;806;g128f65e44b3_0_6"/>
          <p:cNvSpPr txBox="1"/>
          <p:nvPr/>
        </p:nvSpPr>
        <p:spPr>
          <a:xfrm>
            <a:off x="1173225" y="1749175"/>
            <a:ext cx="675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807" name="Google Shape;807;g128f65e44b3_0_6"/>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808" name="Google Shape;808;g128f65e44b3_0_6"/>
          <p:cNvPicPr preferRelativeResize="0"/>
          <p:nvPr/>
        </p:nvPicPr>
        <p:blipFill rotWithShape="1">
          <a:blip r:embed="rId3">
            <a:alphaModFix/>
          </a:blip>
          <a:srcRect t="18453"/>
          <a:stretch/>
        </p:blipFill>
        <p:spPr>
          <a:xfrm>
            <a:off x="2197475" y="1233950"/>
            <a:ext cx="7985175" cy="5031701"/>
          </a:xfrm>
          <a:prstGeom prst="rect">
            <a:avLst/>
          </a:prstGeom>
          <a:noFill/>
          <a:ln>
            <a:noFill/>
          </a:ln>
        </p:spPr>
      </p:pic>
      <p:pic>
        <p:nvPicPr>
          <p:cNvPr id="809" name="Google Shape;809;g128f65e44b3_0_6"/>
          <p:cNvPicPr preferRelativeResize="0"/>
          <p:nvPr/>
        </p:nvPicPr>
        <p:blipFill rotWithShape="1">
          <a:blip r:embed="rId4">
            <a:alphaModFix/>
          </a:blip>
          <a:srcRect t="23036" b="18556"/>
          <a:stretch/>
        </p:blipFill>
        <p:spPr>
          <a:xfrm>
            <a:off x="130625" y="278400"/>
            <a:ext cx="2374925" cy="471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12955edb221_0_284"/>
          <p:cNvSpPr/>
          <p:nvPr/>
        </p:nvSpPr>
        <p:spPr>
          <a:xfrm>
            <a:off x="-7536" y="809287"/>
            <a:ext cx="12192000" cy="147600"/>
          </a:xfrm>
          <a:prstGeom prst="rect">
            <a:avLst/>
          </a:prstGeom>
          <a:solidFill>
            <a:srgbClr val="0F2B22"/>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815" name="Google Shape;815;g12955edb221_0_284"/>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816" name="Google Shape;816;g12955edb221_0_284"/>
          <p:cNvPicPr preferRelativeResize="0"/>
          <p:nvPr/>
        </p:nvPicPr>
        <p:blipFill rotWithShape="1">
          <a:blip r:embed="rId3">
            <a:alphaModFix/>
          </a:blip>
          <a:srcRect l="3717" r="2640" b="1912"/>
          <a:stretch/>
        </p:blipFill>
        <p:spPr>
          <a:xfrm>
            <a:off x="4128195" y="1076600"/>
            <a:ext cx="4214556" cy="5709552"/>
          </a:xfrm>
          <a:prstGeom prst="rect">
            <a:avLst/>
          </a:prstGeom>
          <a:noFill/>
          <a:ln>
            <a:noFill/>
          </a:ln>
        </p:spPr>
      </p:pic>
      <p:pic>
        <p:nvPicPr>
          <p:cNvPr id="817" name="Google Shape;817;g12955edb221_0_284"/>
          <p:cNvPicPr preferRelativeResize="0"/>
          <p:nvPr/>
        </p:nvPicPr>
        <p:blipFill rotWithShape="1">
          <a:blip r:embed="rId4">
            <a:alphaModFix/>
          </a:blip>
          <a:srcRect b="21966"/>
          <a:stretch/>
        </p:blipFill>
        <p:spPr>
          <a:xfrm>
            <a:off x="130625" y="79699"/>
            <a:ext cx="2374925" cy="630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823" name="Google Shape;823;p3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24" name="Google Shape;824;p36"/>
          <p:cNvPicPr preferRelativeResize="0">
            <a:picLocks noGrp="1"/>
          </p:cNvPicPr>
          <p:nvPr>
            <p:ph type="body" idx="1"/>
          </p:nvPr>
        </p:nvPicPr>
        <p:blipFill rotWithShape="1">
          <a:blip r:embed="rId4">
            <a:alphaModFix/>
          </a:blip>
          <a:srcRect/>
          <a:stretch/>
        </p:blipFill>
        <p:spPr>
          <a:xfrm>
            <a:off x="4532270" y="3088249"/>
            <a:ext cx="3127500" cy="509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2955edb221_1_0"/>
          <p:cNvSpPr txBox="1">
            <a:spLocks noGrp="1"/>
          </p:cNvSpPr>
          <p:nvPr>
            <p:ph type="title"/>
          </p:nvPr>
        </p:nvSpPr>
        <p:spPr>
          <a:xfrm>
            <a:off x="553915" y="1164898"/>
            <a:ext cx="10515600" cy="647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D253D"/>
              </a:buClr>
              <a:buSzPts val="2400"/>
              <a:buFont typeface="Calibri"/>
              <a:buNone/>
            </a:pPr>
            <a:r>
              <a:rPr lang="es-ES" sz="2500" b="1">
                <a:solidFill>
                  <a:srgbClr val="9F2241"/>
                </a:solidFill>
                <a:latin typeface="Source Sans Pro"/>
                <a:ea typeface="Source Sans Pro"/>
                <a:cs typeface="Source Sans Pro"/>
                <a:sym typeface="Source Sans Pro"/>
              </a:rPr>
              <a:t>Violencia contra las mujeres</a:t>
            </a:r>
            <a:endParaRPr sz="2500">
              <a:solidFill>
                <a:srgbClr val="9F2241"/>
              </a:solidFill>
              <a:latin typeface="Source Sans Pro"/>
              <a:ea typeface="Source Sans Pro"/>
              <a:cs typeface="Source Sans Pro"/>
              <a:sym typeface="Source Sans Pro"/>
            </a:endParaRPr>
          </a:p>
        </p:txBody>
      </p:sp>
      <p:cxnSp>
        <p:nvCxnSpPr>
          <p:cNvPr id="125" name="Google Shape;125;g12955edb221_1_0"/>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sp>
        <p:nvSpPr>
          <p:cNvPr id="126" name="Google Shape;126;g12955edb221_1_0"/>
          <p:cNvSpPr txBox="1"/>
          <p:nvPr/>
        </p:nvSpPr>
        <p:spPr>
          <a:xfrm>
            <a:off x="657440" y="1895267"/>
            <a:ext cx="10844400" cy="41868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100"/>
              <a:buFont typeface="Arial"/>
              <a:buNone/>
            </a:pPr>
            <a:r>
              <a:rPr lang="es-ES" sz="2100" b="0" i="0" u="none" strike="noStrike" cap="none">
                <a:solidFill>
                  <a:srgbClr val="9D989A"/>
                </a:solidFill>
                <a:latin typeface="Source Sans Pro"/>
                <a:ea typeface="Source Sans Pro"/>
                <a:cs typeface="Source Sans Pro"/>
                <a:sym typeface="Source Sans Pro"/>
              </a:rPr>
              <a:t>De acuerdo a lo establecido en el Art. 3 Fracción XXIII de la Ley de Acceso de las Mujeres a Una Vida Libre de Violencia de la Ciudad de México, la violencia contra las mujeres se define como:</a:t>
            </a:r>
            <a:endParaRPr sz="14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100"/>
              <a:buFont typeface="Arial"/>
              <a:buNone/>
            </a:pPr>
            <a:endParaRPr sz="2100" b="0" i="0" u="none" strike="noStrike" cap="none">
              <a:solidFill>
                <a:srgbClr val="7F7F7F"/>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100"/>
              <a:buFont typeface="Arial"/>
              <a:buNone/>
            </a:pPr>
            <a:r>
              <a:rPr lang="es-ES" sz="2100" b="1" i="0" u="none" strike="noStrike" cap="none">
                <a:solidFill>
                  <a:srgbClr val="BC955C"/>
                </a:solidFill>
                <a:latin typeface="Source Sans Pro"/>
                <a:ea typeface="Source Sans Pro"/>
                <a:cs typeface="Source Sans Pro"/>
                <a:sym typeface="Source Sans Pro"/>
              </a:rPr>
              <a:t>“Toda </a:t>
            </a:r>
            <a:r>
              <a:rPr lang="es-ES" sz="2100" b="1" i="0" u="none" strike="noStrike" cap="none">
                <a:solidFill>
                  <a:srgbClr val="006600"/>
                </a:solidFill>
                <a:latin typeface="Source Sans Pro"/>
                <a:ea typeface="Source Sans Pro"/>
                <a:cs typeface="Source Sans Pro"/>
                <a:sym typeface="Source Sans Pro"/>
              </a:rPr>
              <a:t>acción u omisión</a:t>
            </a:r>
            <a:r>
              <a:rPr lang="es-ES" sz="2100" b="1" i="0" u="none" strike="noStrike" cap="none">
                <a:solidFill>
                  <a:srgbClr val="BC955C"/>
                </a:solidFill>
                <a:latin typeface="Source Sans Pro"/>
                <a:ea typeface="Source Sans Pro"/>
                <a:cs typeface="Source Sans Pro"/>
                <a:sym typeface="Source Sans Pro"/>
              </a:rPr>
              <a:t> que, basada en su </a:t>
            </a:r>
            <a:r>
              <a:rPr lang="es-ES" sz="2100" b="1" i="0" u="none" strike="noStrike" cap="none">
                <a:solidFill>
                  <a:srgbClr val="006600"/>
                </a:solidFill>
                <a:latin typeface="Source Sans Pro"/>
                <a:ea typeface="Source Sans Pro"/>
                <a:cs typeface="Source Sans Pro"/>
                <a:sym typeface="Source Sans Pro"/>
              </a:rPr>
              <a:t>género</a:t>
            </a:r>
            <a:r>
              <a:rPr lang="es-ES" sz="2100" b="1" i="0" u="none" strike="noStrike" cap="none">
                <a:solidFill>
                  <a:srgbClr val="BC955C"/>
                </a:solidFill>
                <a:latin typeface="Source Sans Pro"/>
                <a:ea typeface="Source Sans Pro"/>
                <a:cs typeface="Source Sans Pro"/>
                <a:sym typeface="Source Sans Pro"/>
              </a:rPr>
              <a:t> y derivada del </a:t>
            </a:r>
            <a:r>
              <a:rPr lang="es-ES" sz="2100" b="1" i="0" u="none" strike="noStrike" cap="none">
                <a:solidFill>
                  <a:srgbClr val="006600"/>
                </a:solidFill>
                <a:latin typeface="Source Sans Pro"/>
                <a:ea typeface="Source Sans Pro"/>
                <a:cs typeface="Source Sans Pro"/>
                <a:sym typeface="Source Sans Pro"/>
              </a:rPr>
              <a:t>uso y/o abuso del poder, </a:t>
            </a:r>
            <a:r>
              <a:rPr lang="es-ES" sz="2100" b="1" i="0" u="none" strike="noStrike" cap="none">
                <a:solidFill>
                  <a:srgbClr val="BC955C"/>
                </a:solidFill>
                <a:latin typeface="Source Sans Pro"/>
                <a:ea typeface="Source Sans Pro"/>
                <a:cs typeface="Source Sans Pro"/>
                <a:sym typeface="Source Sans Pro"/>
              </a:rPr>
              <a:t>tenga por objeto o resultado un </a:t>
            </a:r>
            <a:r>
              <a:rPr lang="es-ES" sz="2100" b="1" i="0" u="none" strike="noStrike" cap="none">
                <a:solidFill>
                  <a:srgbClr val="006600"/>
                </a:solidFill>
                <a:latin typeface="Source Sans Pro"/>
                <a:ea typeface="Source Sans Pro"/>
                <a:cs typeface="Source Sans Pro"/>
                <a:sym typeface="Source Sans Pro"/>
              </a:rPr>
              <a:t>daño o sufrimiento</a:t>
            </a:r>
            <a:r>
              <a:rPr lang="es-ES" sz="2100" b="1" i="0" u="none" strike="noStrike" cap="none">
                <a:solidFill>
                  <a:srgbClr val="BC955C"/>
                </a:solidFill>
                <a:latin typeface="Source Sans Pro"/>
                <a:ea typeface="Source Sans Pro"/>
                <a:cs typeface="Source Sans Pro"/>
                <a:sym typeface="Source Sans Pro"/>
              </a:rPr>
              <a:t> físico, psicológico, patrimonial, económico, sexual o la muerte a las mujeres, tanto en el </a:t>
            </a:r>
            <a:r>
              <a:rPr lang="es-ES" sz="2100" b="1" i="0" u="none" strike="noStrike" cap="none">
                <a:solidFill>
                  <a:srgbClr val="006600"/>
                </a:solidFill>
                <a:latin typeface="Source Sans Pro"/>
                <a:ea typeface="Source Sans Pro"/>
                <a:cs typeface="Source Sans Pro"/>
                <a:sym typeface="Source Sans Pro"/>
              </a:rPr>
              <a:t>ámbito público como privado</a:t>
            </a:r>
            <a:r>
              <a:rPr lang="es-ES" sz="2100" b="1" i="0" u="none" strike="noStrike" cap="none">
                <a:solidFill>
                  <a:srgbClr val="BC955C"/>
                </a:solidFill>
                <a:latin typeface="Source Sans Pro"/>
                <a:ea typeface="Source Sans Pro"/>
                <a:cs typeface="Source Sans Pro"/>
                <a:sym typeface="Source Sans Pro"/>
              </a:rPr>
              <a:t>, que limite su acceso a una vida libre de violencia;”</a:t>
            </a:r>
            <a:endParaRPr sz="1400" b="0" i="0" u="none" strike="noStrike" cap="none">
              <a:solidFill>
                <a:srgbClr val="BC955C"/>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100"/>
              <a:buFont typeface="Arial"/>
              <a:buNone/>
            </a:pPr>
            <a:endParaRPr sz="2100" b="1"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400"/>
              <a:buFont typeface="Arial"/>
              <a:buNone/>
            </a:pPr>
            <a:r>
              <a:rPr lang="es-ES" sz="1400" b="0" i="0" u="none" strike="noStrike" cap="none">
                <a:solidFill>
                  <a:srgbClr val="9D989A"/>
                </a:solidFill>
                <a:latin typeface="Source Sans Pro"/>
                <a:ea typeface="Source Sans Pro"/>
                <a:cs typeface="Source Sans Pro"/>
                <a:sym typeface="Source Sans Pro"/>
              </a:rPr>
              <a:t> (Última reforma publicada el 23 de marzo de 2022). </a:t>
            </a:r>
            <a:endParaRPr sz="1400" b="0" i="0" u="none" strike="noStrike" cap="none">
              <a:solidFill>
                <a:srgbClr val="9D989A"/>
              </a:solidFill>
              <a:latin typeface="Source Sans Pro"/>
              <a:ea typeface="Source Sans Pro"/>
              <a:cs typeface="Source Sans Pro"/>
              <a:sym typeface="Source Sans Pro"/>
            </a:endParaRPr>
          </a:p>
        </p:txBody>
      </p:sp>
      <p:pic>
        <p:nvPicPr>
          <p:cNvPr id="127" name="Google Shape;127;g12955edb221_1_0"/>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28" name="Google Shape;128;g12955edb221_1_0"/>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29" name="Google Shape;129;g12955edb221_1_0"/>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12955edb221_0_15"/>
          <p:cNvSpPr txBox="1">
            <a:spLocks noGrp="1"/>
          </p:cNvSpPr>
          <p:nvPr>
            <p:ph type="title"/>
          </p:nvPr>
        </p:nvSpPr>
        <p:spPr>
          <a:xfrm>
            <a:off x="1084115" y="887286"/>
            <a:ext cx="10515600" cy="647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D253D"/>
              </a:buClr>
              <a:buSzPts val="2400"/>
              <a:buFont typeface="Calibri"/>
              <a:buNone/>
            </a:pPr>
            <a:r>
              <a:rPr lang="es-ES" sz="2500" b="1">
                <a:solidFill>
                  <a:srgbClr val="9F2241"/>
                </a:solidFill>
                <a:latin typeface="Source Sans Pro"/>
                <a:ea typeface="Source Sans Pro"/>
                <a:cs typeface="Source Sans Pro"/>
                <a:sym typeface="Source Sans Pro"/>
              </a:rPr>
              <a:t>Violencia contra las mujeres</a:t>
            </a:r>
            <a:endParaRPr sz="2500">
              <a:solidFill>
                <a:srgbClr val="9F2241"/>
              </a:solidFill>
              <a:latin typeface="Source Sans Pro"/>
              <a:ea typeface="Source Sans Pro"/>
              <a:cs typeface="Source Sans Pro"/>
              <a:sym typeface="Source Sans Pro"/>
            </a:endParaRPr>
          </a:p>
        </p:txBody>
      </p:sp>
      <p:cxnSp>
        <p:nvCxnSpPr>
          <p:cNvPr id="135" name="Google Shape;135;g12955edb221_0_15"/>
          <p:cNvCxnSpPr/>
          <p:nvPr/>
        </p:nvCxnSpPr>
        <p:spPr>
          <a:xfrm>
            <a:off x="130629" y="6433457"/>
            <a:ext cx="11898000" cy="0"/>
          </a:xfrm>
          <a:prstGeom prst="straightConnector1">
            <a:avLst/>
          </a:prstGeom>
          <a:noFill/>
          <a:ln w="19050" cap="flat" cmpd="sng">
            <a:solidFill>
              <a:srgbClr val="B18E59"/>
            </a:solidFill>
            <a:prstDash val="solid"/>
            <a:miter lim="800000"/>
            <a:headEnd type="none" w="sm" len="sm"/>
            <a:tailEnd type="none" w="sm" len="sm"/>
          </a:ln>
        </p:spPr>
      </p:cxnSp>
      <p:pic>
        <p:nvPicPr>
          <p:cNvPr id="136" name="Google Shape;136;g12955edb221_0_15"/>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37" name="Google Shape;137;g12955edb221_0_15"/>
          <p:cNvSpPr/>
          <p:nvPr/>
        </p:nvSpPr>
        <p:spPr>
          <a:xfrm>
            <a:off x="-7536" y="809287"/>
            <a:ext cx="12192000" cy="147600"/>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38" name="Google Shape;138;g12955edb221_0_15"/>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pic>
        <p:nvPicPr>
          <p:cNvPr id="139" name="Google Shape;139;g12955edb221_0_15"/>
          <p:cNvPicPr preferRelativeResize="0"/>
          <p:nvPr/>
        </p:nvPicPr>
        <p:blipFill>
          <a:blip r:embed="rId4">
            <a:alphaModFix/>
          </a:blip>
          <a:stretch>
            <a:fillRect/>
          </a:stretch>
        </p:blipFill>
        <p:spPr>
          <a:xfrm>
            <a:off x="2643383" y="1512837"/>
            <a:ext cx="6905242" cy="48326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0"/>
          <p:cNvSpPr txBox="1">
            <a:spLocks noGrp="1"/>
          </p:cNvSpPr>
          <p:nvPr>
            <p:ph type="title"/>
          </p:nvPr>
        </p:nvSpPr>
        <p:spPr>
          <a:xfrm>
            <a:off x="553915" y="1033186"/>
            <a:ext cx="10515600" cy="647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D253D"/>
              </a:buClr>
              <a:buSzPts val="2400"/>
              <a:buFont typeface="Calibri"/>
              <a:buNone/>
            </a:pPr>
            <a:r>
              <a:rPr lang="es-ES" sz="2600" b="1">
                <a:solidFill>
                  <a:srgbClr val="9F2241"/>
                </a:solidFill>
                <a:latin typeface="Calibri"/>
                <a:ea typeface="Calibri"/>
                <a:cs typeface="Calibri"/>
                <a:sym typeface="Calibri"/>
              </a:rPr>
              <a:t>Violencia sexual</a:t>
            </a:r>
            <a:endParaRPr sz="2600">
              <a:solidFill>
                <a:srgbClr val="9F2241"/>
              </a:solidFill>
              <a:latin typeface="Calibri"/>
              <a:ea typeface="Calibri"/>
              <a:cs typeface="Calibri"/>
              <a:sym typeface="Calibri"/>
            </a:endParaRPr>
          </a:p>
        </p:txBody>
      </p:sp>
      <p:cxnSp>
        <p:nvCxnSpPr>
          <p:cNvPr id="145" name="Google Shape;145;p50"/>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sp>
        <p:nvSpPr>
          <p:cNvPr id="146" name="Google Shape;146;p50"/>
          <p:cNvSpPr txBox="1"/>
          <p:nvPr/>
        </p:nvSpPr>
        <p:spPr>
          <a:xfrm>
            <a:off x="657450" y="1756650"/>
            <a:ext cx="10840200" cy="45291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100"/>
              <a:buFont typeface="Arial"/>
              <a:buNone/>
            </a:pPr>
            <a:r>
              <a:rPr lang="es-ES" sz="2000" b="0" i="0" u="none" strike="noStrike" cap="none">
                <a:solidFill>
                  <a:srgbClr val="9D989A"/>
                </a:solidFill>
                <a:latin typeface="Source Sans Pro"/>
                <a:ea typeface="Source Sans Pro"/>
                <a:cs typeface="Source Sans Pro"/>
                <a:sym typeface="Source Sans Pro"/>
              </a:rPr>
              <a:t>De acuerdo a lo establecido en el Artículo 6. Los tipos de violencia contra las mujeres, fracción V, de la </a:t>
            </a:r>
            <a:r>
              <a:rPr lang="es-ES" sz="2000" b="1" i="0" u="none" strike="noStrike" cap="none">
                <a:solidFill>
                  <a:srgbClr val="9D989A"/>
                </a:solidFill>
                <a:latin typeface="Source Sans Pro"/>
                <a:ea typeface="Source Sans Pro"/>
                <a:cs typeface="Source Sans Pro"/>
                <a:sym typeface="Source Sans Pro"/>
              </a:rPr>
              <a:t>Ley de Acceso de las Mujeres a Una Vida Libre de Violencia de la Ciudad de México </a:t>
            </a:r>
            <a:r>
              <a:rPr lang="es-ES" sz="2000" b="0" i="0" u="none" strike="noStrike" cap="none">
                <a:solidFill>
                  <a:srgbClr val="9D989A"/>
                </a:solidFill>
                <a:latin typeface="Source Sans Pro"/>
                <a:ea typeface="Source Sans Pro"/>
                <a:cs typeface="Source Sans Pro"/>
                <a:sym typeface="Source Sans Pro"/>
              </a:rPr>
              <a:t>la violencia sexual se define como:</a:t>
            </a:r>
            <a:endParaRPr sz="1300" b="0"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400"/>
              <a:buFont typeface="Arial"/>
              <a:buNone/>
            </a:pPr>
            <a:endParaRPr sz="1300" b="0" i="0" u="none" strike="noStrike" cap="none">
              <a:solidFill>
                <a:srgbClr val="BC955C"/>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100"/>
              <a:buFont typeface="Arial"/>
              <a:buNone/>
            </a:pPr>
            <a:r>
              <a:rPr lang="es-ES" sz="2000" b="1" i="0" u="none" strike="noStrike" cap="none">
                <a:solidFill>
                  <a:srgbClr val="BC955C"/>
                </a:solidFill>
                <a:latin typeface="Source Sans Pro"/>
                <a:ea typeface="Source Sans Pro"/>
                <a:cs typeface="Source Sans Pro"/>
                <a:sym typeface="Source Sans Pro"/>
              </a:rPr>
              <a:t>“Toda </a:t>
            </a:r>
            <a:r>
              <a:rPr lang="es-ES" sz="2000" b="1" i="0" u="none" strike="noStrike" cap="none">
                <a:solidFill>
                  <a:srgbClr val="006600"/>
                </a:solidFill>
                <a:latin typeface="Source Sans Pro"/>
                <a:ea typeface="Source Sans Pro"/>
                <a:cs typeface="Source Sans Pro"/>
                <a:sym typeface="Source Sans Pro"/>
              </a:rPr>
              <a:t>acción u omisión</a:t>
            </a:r>
            <a:r>
              <a:rPr lang="es-ES" sz="2000" b="1" i="0" u="none" strike="noStrike" cap="none">
                <a:solidFill>
                  <a:srgbClr val="BC955C"/>
                </a:solidFill>
                <a:latin typeface="Source Sans Pro"/>
                <a:ea typeface="Source Sans Pro"/>
                <a:cs typeface="Source Sans Pro"/>
                <a:sym typeface="Source Sans Pro"/>
              </a:rPr>
              <a:t> que amenaza, pone en </a:t>
            </a:r>
            <a:r>
              <a:rPr lang="es-ES" sz="2000" b="1" i="0" u="none" strike="noStrike" cap="none">
                <a:solidFill>
                  <a:srgbClr val="006600"/>
                </a:solidFill>
                <a:latin typeface="Source Sans Pro"/>
                <a:ea typeface="Source Sans Pro"/>
                <a:cs typeface="Source Sans Pro"/>
                <a:sym typeface="Source Sans Pro"/>
              </a:rPr>
              <a:t>riesgo o lesiona la libertad, seguridad, integridad y desarrollo psicosexual </a:t>
            </a:r>
            <a:r>
              <a:rPr lang="es-ES" sz="2000" b="1" i="0" u="none" strike="noStrike" cap="none">
                <a:solidFill>
                  <a:srgbClr val="BC955C"/>
                </a:solidFill>
                <a:latin typeface="Source Sans Pro"/>
                <a:ea typeface="Source Sans Pro"/>
                <a:cs typeface="Source Sans Pro"/>
                <a:sym typeface="Source Sans Pro"/>
              </a:rPr>
              <a:t>de la mujer, como miradas o palabras lascivas, hostigamiento, prácticas sexuales no voluntarias, acoso, violación, explotación sexual comercial, trata de personas para la explotación sexual o el uso denigrante de la imagen de la mujer;”</a:t>
            </a:r>
            <a:endParaRPr sz="1300" b="0" i="0" u="none" strike="noStrike" cap="none">
              <a:solidFill>
                <a:srgbClr val="BC955C"/>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2100"/>
              <a:buFont typeface="Arial"/>
              <a:buNone/>
            </a:pPr>
            <a:endParaRPr sz="1050" b="1" i="0" u="none" strike="noStrike" cap="none">
              <a:solidFill>
                <a:srgbClr val="9D989A"/>
              </a:solidFill>
              <a:latin typeface="Source Sans Pro"/>
              <a:ea typeface="Source Sans Pro"/>
              <a:cs typeface="Source Sans Pro"/>
              <a:sym typeface="Source Sans Pro"/>
            </a:endParaRPr>
          </a:p>
          <a:p>
            <a:pPr marL="0" marR="0" lvl="0" indent="0" algn="just" rtl="0">
              <a:lnSpc>
                <a:spcPct val="150000"/>
              </a:lnSpc>
              <a:spcBef>
                <a:spcPts val="0"/>
              </a:spcBef>
              <a:spcAft>
                <a:spcPts val="0"/>
              </a:spcAft>
              <a:buClr>
                <a:srgbClr val="000000"/>
              </a:buClr>
              <a:buSzPts val="1400"/>
              <a:buFont typeface="Arial"/>
              <a:buNone/>
            </a:pPr>
            <a:r>
              <a:rPr lang="es-ES" sz="1300" b="0" i="0" u="none" strike="noStrike" cap="none">
                <a:solidFill>
                  <a:srgbClr val="9D989A"/>
                </a:solidFill>
                <a:latin typeface="Source Sans Pro"/>
                <a:ea typeface="Source Sans Pro"/>
                <a:cs typeface="Source Sans Pro"/>
                <a:sym typeface="Source Sans Pro"/>
              </a:rPr>
              <a:t> (Última reforma publicada el 23 de marzo de 2022). </a:t>
            </a:r>
            <a:endParaRPr sz="1300" b="0" i="0" u="none" strike="noStrike" cap="none">
              <a:solidFill>
                <a:srgbClr val="9D989A"/>
              </a:solidFill>
              <a:latin typeface="Source Sans Pro"/>
              <a:ea typeface="Source Sans Pro"/>
              <a:cs typeface="Source Sans Pro"/>
              <a:sym typeface="Source Sans Pro"/>
            </a:endParaRPr>
          </a:p>
        </p:txBody>
      </p:sp>
      <p:pic>
        <p:nvPicPr>
          <p:cNvPr id="147" name="Google Shape;147;p50"/>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48" name="Google Shape;148;p50"/>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49" name="Google Shape;149;p50"/>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cxnSp>
        <p:nvCxnSpPr>
          <p:cNvPr id="154" name="Google Shape;154;p20"/>
          <p:cNvCxnSpPr/>
          <p:nvPr/>
        </p:nvCxnSpPr>
        <p:spPr>
          <a:xfrm>
            <a:off x="2241000" y="232925"/>
            <a:ext cx="0" cy="374000"/>
          </a:xfrm>
          <a:prstGeom prst="straightConnector1">
            <a:avLst/>
          </a:prstGeom>
          <a:noFill/>
          <a:ln w="9525" cap="flat" cmpd="sng">
            <a:solidFill>
              <a:srgbClr val="00A82D"/>
            </a:solidFill>
            <a:prstDash val="solid"/>
            <a:round/>
            <a:headEnd type="none" w="sm" len="sm"/>
            <a:tailEnd type="none" w="sm" len="sm"/>
          </a:ln>
        </p:spPr>
      </p:cxnSp>
      <p:sp>
        <p:nvSpPr>
          <p:cNvPr id="155" name="Google Shape;155;p20"/>
          <p:cNvSpPr txBox="1"/>
          <p:nvPr/>
        </p:nvSpPr>
        <p:spPr>
          <a:xfrm>
            <a:off x="454300" y="1176675"/>
            <a:ext cx="11197500" cy="60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300" b="1" i="0" u="none" strike="noStrike" cap="none">
                <a:solidFill>
                  <a:srgbClr val="9F2241"/>
                </a:solidFill>
                <a:latin typeface="Source Sans Pro"/>
                <a:ea typeface="Source Sans Pro"/>
                <a:cs typeface="Source Sans Pro"/>
                <a:sym typeface="Source Sans Pro"/>
              </a:rPr>
              <a:t>Ley de Acceso de las Mujeres a una Vida Libre de Violencia de la Ciudad de México</a:t>
            </a:r>
            <a:endParaRPr sz="1300" b="1" i="0" u="none" strike="noStrike" cap="none">
              <a:solidFill>
                <a:srgbClr val="9F2241"/>
              </a:solidFill>
              <a:latin typeface="Source Sans Pro"/>
              <a:ea typeface="Source Sans Pro"/>
              <a:cs typeface="Source Sans Pro"/>
              <a:sym typeface="Source Sans Pro"/>
            </a:endParaRPr>
          </a:p>
        </p:txBody>
      </p:sp>
      <p:sp>
        <p:nvSpPr>
          <p:cNvPr id="156" name="Google Shape;156;p20"/>
          <p:cNvSpPr txBox="1"/>
          <p:nvPr/>
        </p:nvSpPr>
        <p:spPr>
          <a:xfrm>
            <a:off x="1318087" y="2086573"/>
            <a:ext cx="4453500" cy="36633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7F7F7F"/>
              </a:buClr>
              <a:buSzPts val="1600"/>
              <a:buFont typeface="Arial"/>
              <a:buNone/>
            </a:pPr>
            <a:r>
              <a:rPr lang="es-ES" sz="1600" b="1" i="0" u="none" strike="noStrike" cap="none">
                <a:solidFill>
                  <a:srgbClr val="6F7271"/>
                </a:solidFill>
                <a:latin typeface="Source Sans Pro"/>
                <a:ea typeface="Source Sans Pro"/>
                <a:cs typeface="Source Sans Pro"/>
                <a:sym typeface="Source Sans Pro"/>
              </a:rPr>
              <a:t>Tipos de violencia:</a:t>
            </a:r>
            <a:endParaRPr sz="1400" b="0" i="0" u="none" strike="noStrike" cap="none">
              <a:solidFill>
                <a:srgbClr val="6F7271"/>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0" i="0" u="none" strike="noStrike" cap="none">
                <a:solidFill>
                  <a:srgbClr val="9D989A"/>
                </a:solidFill>
                <a:latin typeface="Source Sans Pro"/>
                <a:ea typeface="Source Sans Pro"/>
                <a:cs typeface="Source Sans Pro"/>
                <a:sym typeface="Source Sans Pro"/>
              </a:rPr>
              <a:t>Violencia psicoemocional</a:t>
            </a:r>
            <a:endParaRPr sz="1400" b="0" i="0" u="none" strike="noStrike" cap="none">
              <a:solidFill>
                <a:srgbClr val="9D989A"/>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0" i="0" u="none" strike="noStrike" cap="none">
                <a:solidFill>
                  <a:srgbClr val="9D989A"/>
                </a:solidFill>
                <a:latin typeface="Source Sans Pro"/>
                <a:ea typeface="Source Sans Pro"/>
                <a:cs typeface="Source Sans Pro"/>
                <a:sym typeface="Source Sans Pro"/>
              </a:rPr>
              <a:t>Violencia física</a:t>
            </a:r>
            <a:endParaRPr sz="1400" b="0" i="0" u="none" strike="noStrike" cap="none">
              <a:solidFill>
                <a:srgbClr val="9D989A"/>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0" i="0" u="none" strike="noStrike" cap="none">
                <a:solidFill>
                  <a:srgbClr val="9D989A"/>
                </a:solidFill>
                <a:latin typeface="Source Sans Pro"/>
                <a:ea typeface="Source Sans Pro"/>
                <a:cs typeface="Source Sans Pro"/>
                <a:sym typeface="Source Sans Pro"/>
              </a:rPr>
              <a:t>Violencia patrimonial</a:t>
            </a:r>
            <a:endParaRPr sz="1400" b="0" i="0" u="none" strike="noStrike" cap="none">
              <a:solidFill>
                <a:srgbClr val="9D989A"/>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0" i="0" u="none" strike="noStrike" cap="none">
                <a:solidFill>
                  <a:srgbClr val="9D989A"/>
                </a:solidFill>
                <a:latin typeface="Source Sans Pro"/>
                <a:ea typeface="Source Sans Pro"/>
                <a:cs typeface="Source Sans Pro"/>
                <a:sym typeface="Source Sans Pro"/>
              </a:rPr>
              <a:t>Violencia económica</a:t>
            </a:r>
            <a:endParaRPr sz="1400" b="0" i="0" u="none" strike="noStrike" cap="none">
              <a:solidFill>
                <a:srgbClr val="9D989A"/>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1" i="0" u="none" strike="noStrike" cap="none">
                <a:solidFill>
                  <a:srgbClr val="BF9000"/>
                </a:solidFill>
                <a:latin typeface="Source Sans Pro"/>
                <a:ea typeface="Source Sans Pro"/>
                <a:cs typeface="Source Sans Pro"/>
                <a:sym typeface="Source Sans Pro"/>
              </a:rPr>
              <a:t>Violencia sexual</a:t>
            </a:r>
            <a:endParaRPr sz="1400" b="1" i="0" u="none" strike="noStrike" cap="none">
              <a:solidFill>
                <a:srgbClr val="BF9000"/>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0" i="0" u="none" strike="noStrike" cap="none">
                <a:solidFill>
                  <a:srgbClr val="9D989A"/>
                </a:solidFill>
                <a:latin typeface="Source Sans Pro"/>
                <a:ea typeface="Source Sans Pro"/>
                <a:cs typeface="Source Sans Pro"/>
                <a:sym typeface="Source Sans Pro"/>
              </a:rPr>
              <a:t>Violencia contra los derechos reproductivos</a:t>
            </a:r>
            <a:endParaRPr sz="1400" b="0" i="0" u="none" strike="noStrike" cap="none">
              <a:solidFill>
                <a:srgbClr val="9D989A"/>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0" i="0" u="none" strike="noStrike" cap="none">
                <a:solidFill>
                  <a:srgbClr val="9D989A"/>
                </a:solidFill>
                <a:latin typeface="Source Sans Pro"/>
                <a:ea typeface="Source Sans Pro"/>
                <a:cs typeface="Source Sans Pro"/>
                <a:sym typeface="Source Sans Pro"/>
              </a:rPr>
              <a:t>Violencia obstétrica</a:t>
            </a:r>
            <a:endParaRPr sz="1400" b="0" i="0" u="none" strike="noStrike" cap="none">
              <a:solidFill>
                <a:srgbClr val="9D989A"/>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0" i="0" u="none" strike="noStrike" cap="none">
                <a:solidFill>
                  <a:srgbClr val="9D989A"/>
                </a:solidFill>
                <a:latin typeface="Source Sans Pro"/>
                <a:ea typeface="Source Sans Pro"/>
                <a:cs typeface="Source Sans Pro"/>
                <a:sym typeface="Source Sans Pro"/>
              </a:rPr>
              <a:t>Violencia feminicida</a:t>
            </a:r>
            <a:endParaRPr sz="1400" b="0" i="0" u="none" strike="noStrike" cap="none">
              <a:solidFill>
                <a:srgbClr val="9D989A"/>
              </a:solidFill>
              <a:latin typeface="Source Sans Pro"/>
              <a:ea typeface="Source Sans Pro"/>
              <a:cs typeface="Source Sans Pro"/>
              <a:sym typeface="Source Sans Pro"/>
            </a:endParaRPr>
          </a:p>
          <a:p>
            <a:pPr marL="400050" marR="0" lvl="0" indent="-400050" algn="l" rtl="0">
              <a:lnSpc>
                <a:spcPct val="150000"/>
              </a:lnSpc>
              <a:spcBef>
                <a:spcPts val="0"/>
              </a:spcBef>
              <a:spcAft>
                <a:spcPts val="0"/>
              </a:spcAft>
              <a:buClr>
                <a:srgbClr val="CC9900"/>
              </a:buClr>
              <a:buSzPts val="1600"/>
              <a:buFont typeface="Arial"/>
              <a:buAutoNum type="romanUcPeriod"/>
            </a:pPr>
            <a:r>
              <a:rPr lang="es-ES" sz="1600" b="0" i="0" u="none" strike="noStrike" cap="none">
                <a:solidFill>
                  <a:srgbClr val="9D989A"/>
                </a:solidFill>
                <a:latin typeface="Source Sans Pro"/>
                <a:ea typeface="Source Sans Pro"/>
                <a:cs typeface="Source Sans Pro"/>
                <a:sym typeface="Source Sans Pro"/>
              </a:rPr>
              <a:t>Violencia simbólica</a:t>
            </a:r>
            <a:endParaRPr sz="1400" b="0" i="0" u="none" strike="noStrike" cap="none">
              <a:solidFill>
                <a:srgbClr val="9D989A"/>
              </a:solidFill>
              <a:latin typeface="Source Sans Pro"/>
              <a:ea typeface="Source Sans Pro"/>
              <a:cs typeface="Source Sans Pro"/>
              <a:sym typeface="Source Sans Pro"/>
            </a:endParaRPr>
          </a:p>
        </p:txBody>
      </p:sp>
      <p:sp>
        <p:nvSpPr>
          <p:cNvPr id="157" name="Google Shape;157;p20"/>
          <p:cNvSpPr txBox="1"/>
          <p:nvPr/>
        </p:nvSpPr>
        <p:spPr>
          <a:xfrm>
            <a:off x="6554818" y="1956225"/>
            <a:ext cx="3987300" cy="40329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7F7F7F"/>
              </a:buClr>
              <a:buSzPts val="1600"/>
              <a:buFont typeface="Arial"/>
              <a:buNone/>
            </a:pPr>
            <a:r>
              <a:rPr lang="es-ES" sz="1600" b="1" i="0" u="none" strike="noStrike" cap="none">
                <a:solidFill>
                  <a:srgbClr val="6F7271"/>
                </a:solidFill>
                <a:latin typeface="Calibri"/>
                <a:ea typeface="Calibri"/>
                <a:cs typeface="Calibri"/>
                <a:sym typeface="Calibri"/>
              </a:rPr>
              <a:t>Modalidades de la violencia:</a:t>
            </a:r>
            <a:endParaRPr sz="1400" b="0" i="0" u="none" strike="noStrike" cap="none">
              <a:solidFill>
                <a:srgbClr val="6F7271"/>
              </a:solidFill>
              <a:latin typeface="Arial"/>
              <a:ea typeface="Arial"/>
              <a:cs typeface="Arial"/>
              <a:sym typeface="Arial"/>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0" i="0" u="none" strike="noStrike" cap="none">
                <a:solidFill>
                  <a:srgbClr val="9D989A"/>
                </a:solidFill>
                <a:latin typeface="Source Sans Pro"/>
                <a:ea typeface="Source Sans Pro"/>
                <a:cs typeface="Source Sans Pro"/>
                <a:sym typeface="Source Sans Pro"/>
              </a:rPr>
              <a:t>Violencia familiar</a:t>
            </a:r>
            <a:endParaRPr sz="1400" b="0" i="0" u="none" strike="noStrike" cap="none">
              <a:solidFill>
                <a:srgbClr val="9D989A"/>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0" i="0" u="none" strike="noStrike" cap="none">
                <a:solidFill>
                  <a:srgbClr val="9D989A"/>
                </a:solidFill>
                <a:latin typeface="Source Sans Pro"/>
                <a:ea typeface="Source Sans Pro"/>
                <a:cs typeface="Source Sans Pro"/>
                <a:sym typeface="Source Sans Pro"/>
              </a:rPr>
              <a:t>Violencia en el noviazgo</a:t>
            </a:r>
            <a:endParaRPr sz="1400" b="0" i="0" u="none" strike="noStrike" cap="none">
              <a:solidFill>
                <a:srgbClr val="9D989A"/>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1" i="0" u="none" strike="noStrike" cap="none">
                <a:solidFill>
                  <a:srgbClr val="BF9000"/>
                </a:solidFill>
                <a:latin typeface="Source Sans Pro"/>
                <a:ea typeface="Source Sans Pro"/>
                <a:cs typeface="Source Sans Pro"/>
                <a:sym typeface="Source Sans Pro"/>
              </a:rPr>
              <a:t>Violencia laboral</a:t>
            </a:r>
            <a:endParaRPr sz="1400" b="0" i="0" u="none" strike="noStrike" cap="none">
              <a:solidFill>
                <a:srgbClr val="BF9000"/>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1">
                <a:solidFill>
                  <a:srgbClr val="BF9000"/>
                </a:solidFill>
                <a:latin typeface="Source Sans Pro"/>
                <a:ea typeface="Source Sans Pro"/>
                <a:cs typeface="Source Sans Pro"/>
                <a:sym typeface="Source Sans Pro"/>
              </a:rPr>
              <a:t>Violencia escolar</a:t>
            </a:r>
            <a:endParaRPr sz="1400" b="0" i="0" u="none" strike="noStrike" cap="none">
              <a:solidFill>
                <a:srgbClr val="9D989A"/>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1">
                <a:solidFill>
                  <a:srgbClr val="BF9000"/>
                </a:solidFill>
                <a:latin typeface="Source Sans Pro"/>
                <a:ea typeface="Source Sans Pro"/>
                <a:cs typeface="Source Sans Pro"/>
                <a:sym typeface="Source Sans Pro"/>
              </a:rPr>
              <a:t>Violencia docente</a:t>
            </a:r>
            <a:endParaRPr sz="1400" b="0" i="0" u="none" strike="noStrike" cap="none">
              <a:solidFill>
                <a:srgbClr val="9D989A"/>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0" i="0" u="none" strike="noStrike" cap="none">
                <a:solidFill>
                  <a:srgbClr val="9D989A"/>
                </a:solidFill>
                <a:latin typeface="Source Sans Pro"/>
                <a:ea typeface="Source Sans Pro"/>
                <a:cs typeface="Source Sans Pro"/>
                <a:sym typeface="Source Sans Pro"/>
              </a:rPr>
              <a:t>Violencia en la comunidad</a:t>
            </a:r>
            <a:endParaRPr sz="1400" b="0" i="0" u="none" strike="noStrike" cap="none">
              <a:solidFill>
                <a:srgbClr val="9D989A"/>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0" i="0" u="none" strike="noStrike" cap="none">
                <a:solidFill>
                  <a:srgbClr val="9D989A"/>
                </a:solidFill>
                <a:latin typeface="Source Sans Pro"/>
                <a:ea typeface="Source Sans Pro"/>
                <a:cs typeface="Source Sans Pro"/>
                <a:sym typeface="Source Sans Pro"/>
              </a:rPr>
              <a:t>Violencia institucional</a:t>
            </a:r>
            <a:endParaRPr sz="1600" b="0" i="0" u="none" strike="noStrike" cap="none">
              <a:solidFill>
                <a:srgbClr val="9D989A"/>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0" i="0" u="none" strike="noStrike" cap="none">
                <a:solidFill>
                  <a:srgbClr val="9D989A"/>
                </a:solidFill>
                <a:latin typeface="Source Sans Pro"/>
                <a:ea typeface="Source Sans Pro"/>
                <a:cs typeface="Source Sans Pro"/>
                <a:sym typeface="Source Sans Pro"/>
              </a:rPr>
              <a:t>Violencia mediática contra las mujeres</a:t>
            </a:r>
            <a:endParaRPr sz="1400" b="0" i="0" u="none" strike="noStrike" cap="none">
              <a:solidFill>
                <a:srgbClr val="9D989A"/>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0" i="0" u="none" strike="noStrike" cap="none">
                <a:solidFill>
                  <a:srgbClr val="9D989A"/>
                </a:solidFill>
                <a:latin typeface="Source Sans Pro"/>
                <a:ea typeface="Source Sans Pro"/>
                <a:cs typeface="Source Sans Pro"/>
                <a:sym typeface="Source Sans Pro"/>
              </a:rPr>
              <a:t>Violencia política en Razón de Género</a:t>
            </a:r>
            <a:endParaRPr sz="1400" b="0" i="0" u="none" strike="noStrike" cap="none">
              <a:solidFill>
                <a:srgbClr val="9D989A"/>
              </a:solidFill>
              <a:latin typeface="Source Sans Pro"/>
              <a:ea typeface="Source Sans Pro"/>
              <a:cs typeface="Source Sans Pro"/>
              <a:sym typeface="Source Sans Pro"/>
            </a:endParaRPr>
          </a:p>
          <a:p>
            <a:pPr marL="533387" marR="0" lvl="0" indent="-533387" algn="just" rtl="0">
              <a:lnSpc>
                <a:spcPct val="150000"/>
              </a:lnSpc>
              <a:spcBef>
                <a:spcPts val="0"/>
              </a:spcBef>
              <a:spcAft>
                <a:spcPts val="0"/>
              </a:spcAft>
              <a:buClr>
                <a:srgbClr val="CC9900"/>
              </a:buClr>
              <a:buSzPts val="1600"/>
              <a:buFont typeface="Calibri"/>
              <a:buAutoNum type="romanUcPeriod"/>
            </a:pPr>
            <a:r>
              <a:rPr lang="es-ES" sz="1600" b="0" i="0" u="none" strike="noStrike" cap="none">
                <a:solidFill>
                  <a:srgbClr val="9D989A"/>
                </a:solidFill>
                <a:latin typeface="Source Sans Pro"/>
                <a:ea typeface="Source Sans Pro"/>
                <a:cs typeface="Source Sans Pro"/>
                <a:sym typeface="Source Sans Pro"/>
              </a:rPr>
              <a:t>Violencia digital</a:t>
            </a:r>
            <a:endParaRPr sz="1400" b="0" i="0" u="none" strike="noStrike" cap="none">
              <a:solidFill>
                <a:srgbClr val="9D989A"/>
              </a:solidFill>
              <a:latin typeface="Source Sans Pro"/>
              <a:ea typeface="Source Sans Pro"/>
              <a:cs typeface="Source Sans Pro"/>
              <a:sym typeface="Source Sans Pro"/>
            </a:endParaRPr>
          </a:p>
        </p:txBody>
      </p:sp>
      <p:cxnSp>
        <p:nvCxnSpPr>
          <p:cNvPr id="158" name="Google Shape;158;p20"/>
          <p:cNvCxnSpPr/>
          <p:nvPr/>
        </p:nvCxnSpPr>
        <p:spPr>
          <a:xfrm>
            <a:off x="130629" y="6433457"/>
            <a:ext cx="11898086" cy="0"/>
          </a:xfrm>
          <a:prstGeom prst="straightConnector1">
            <a:avLst/>
          </a:prstGeom>
          <a:noFill/>
          <a:ln w="19050" cap="flat" cmpd="sng">
            <a:solidFill>
              <a:srgbClr val="B18E59"/>
            </a:solidFill>
            <a:prstDash val="solid"/>
            <a:miter lim="800000"/>
            <a:headEnd type="none" w="sm" len="sm"/>
            <a:tailEnd type="none" w="sm" len="sm"/>
          </a:ln>
        </p:spPr>
      </p:cxnSp>
      <p:pic>
        <p:nvPicPr>
          <p:cNvPr id="159" name="Google Shape;159;p20"/>
          <p:cNvPicPr preferRelativeResize="0"/>
          <p:nvPr/>
        </p:nvPicPr>
        <p:blipFill rotWithShape="1">
          <a:blip r:embed="rId3">
            <a:alphaModFix/>
          </a:blip>
          <a:srcRect/>
          <a:stretch/>
        </p:blipFill>
        <p:spPr>
          <a:xfrm>
            <a:off x="130629" y="79695"/>
            <a:ext cx="2374917" cy="807570"/>
          </a:xfrm>
          <a:prstGeom prst="rect">
            <a:avLst/>
          </a:prstGeom>
          <a:noFill/>
          <a:ln>
            <a:noFill/>
          </a:ln>
        </p:spPr>
      </p:pic>
      <p:sp>
        <p:nvSpPr>
          <p:cNvPr id="160" name="Google Shape;160;p20"/>
          <p:cNvSpPr/>
          <p:nvPr/>
        </p:nvSpPr>
        <p:spPr>
          <a:xfrm>
            <a:off x="-7536" y="809287"/>
            <a:ext cx="12192000" cy="147687"/>
          </a:xfrm>
          <a:prstGeom prst="rect">
            <a:avLst/>
          </a:prstGeom>
          <a:solidFill>
            <a:srgbClr val="10312B"/>
          </a:solidFill>
          <a:ln w="9525" cap="flat" cmpd="sng">
            <a:solidFill>
              <a:srgbClr val="AE90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67"/>
              <a:buFont typeface="Calibri"/>
              <a:buNone/>
            </a:pPr>
            <a:endParaRPr sz="1867" b="0" i="0" u="none" strike="noStrike" cap="none">
              <a:solidFill>
                <a:srgbClr val="000000"/>
              </a:solidFill>
              <a:latin typeface="Arial"/>
              <a:ea typeface="Arial"/>
              <a:cs typeface="Arial"/>
              <a:sym typeface="Arial"/>
            </a:endParaRPr>
          </a:p>
        </p:txBody>
      </p:sp>
      <p:sp>
        <p:nvSpPr>
          <p:cNvPr id="161" name="Google Shape;161;p20"/>
          <p:cNvSpPr txBox="1"/>
          <p:nvPr/>
        </p:nvSpPr>
        <p:spPr>
          <a:xfrm>
            <a:off x="5007803" y="278390"/>
            <a:ext cx="9418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BC955C"/>
                </a:solidFill>
                <a:latin typeface="Source Sans Pro"/>
                <a:ea typeface="Source Sans Pro"/>
                <a:cs typeface="Source Sans Pro"/>
                <a:sym typeface="Source Sans Pro"/>
              </a:rPr>
              <a:t>Estrategia de implementación para la prevención y atención de casos de acoso sexual y hostigamiento sexual </a:t>
            </a:r>
            <a:r>
              <a:rPr lang="es-ES" sz="1050" b="1">
                <a:solidFill>
                  <a:srgbClr val="BC955C"/>
                </a:solidFill>
                <a:latin typeface="Source Sans Pro"/>
                <a:ea typeface="Source Sans Pro"/>
                <a:cs typeface="Source Sans Pro"/>
                <a:sym typeface="Source Sans Pro"/>
              </a:rPr>
              <a:t>- IPN</a:t>
            </a:r>
            <a:endParaRPr sz="1400" b="0" i="0" u="none" strike="noStrike" cap="none">
              <a:solidFill>
                <a:srgbClr val="BC955C"/>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3434</Words>
  <Application>Microsoft Office PowerPoint</Application>
  <PresentationFormat>Panorámica</PresentationFormat>
  <Paragraphs>336</Paragraphs>
  <Slides>55</Slides>
  <Notes>55</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55</vt:i4>
      </vt:variant>
    </vt:vector>
  </HeadingPairs>
  <TitlesOfParts>
    <vt:vector size="61" baseType="lpstr">
      <vt:lpstr>Helvetica Neue</vt:lpstr>
      <vt:lpstr>Calibri</vt:lpstr>
      <vt:lpstr>Noto Sans Symbols</vt:lpstr>
      <vt:lpstr>Source Sans Pro</vt:lpstr>
      <vt:lpstr>Arial</vt:lpstr>
      <vt:lpstr>Tema de Office</vt:lpstr>
      <vt:lpstr>Presentación de PowerPoint</vt:lpstr>
      <vt:lpstr>¡Bienvenidas y bienvenidos! </vt:lpstr>
      <vt:lpstr>    Contribuir a la generación de estrategias que permitan potenciar las capacidades y  responsabilidades institucionales en la prevención y atención del acoso sexual y hostigamiento sexual, así como en la construcción de ambientes laborales libres de violencia                    </vt:lpstr>
      <vt:lpstr>Contenido temático</vt:lpstr>
      <vt:lpstr>Presentación de PowerPoint</vt:lpstr>
      <vt:lpstr>Violencia contra las mujeres</vt:lpstr>
      <vt:lpstr>Violencia contra las mujeres</vt:lpstr>
      <vt:lpstr>Violencia sexual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Aspectos a considerar para el decálogo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Usuaria</dc:creator>
  <cp:lastModifiedBy>usuario</cp:lastModifiedBy>
  <cp:revision>3</cp:revision>
  <dcterms:modified xsi:type="dcterms:W3CDTF">2022-05-11T16:18:17Z</dcterms:modified>
</cp:coreProperties>
</file>