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1026" r:id="rId2"/>
    <p:sldId id="1046" r:id="rId3"/>
    <p:sldId id="1028" r:id="rId4"/>
    <p:sldId id="1078" r:id="rId5"/>
    <p:sldId id="1068" r:id="rId6"/>
    <p:sldId id="1071" r:id="rId7"/>
    <p:sldId id="1066" r:id="rId8"/>
    <p:sldId id="1081" r:id="rId9"/>
    <p:sldId id="1024" r:id="rId10"/>
    <p:sldId id="1055" r:id="rId11"/>
    <p:sldId id="1079" r:id="rId12"/>
    <p:sldId id="1075" r:id="rId13"/>
    <p:sldId id="1073" r:id="rId14"/>
    <p:sldId id="1072" r:id="rId15"/>
    <p:sldId id="1077" r:id="rId16"/>
    <p:sldId id="1032" r:id="rId17"/>
    <p:sldId id="1083" r:id="rId18"/>
    <p:sldId id="1080" r:id="rId19"/>
    <p:sldId id="1082" r:id="rId20"/>
    <p:sldId id="1030" r:id="rId21"/>
    <p:sldId id="1045" r:id="rId22"/>
    <p:sldId id="1058" r:id="rId23"/>
    <p:sldId id="1074" r:id="rId24"/>
    <p:sldId id="1052" r:id="rId25"/>
    <p:sldId id="1057" r:id="rId26"/>
    <p:sldId id="1059" r:id="rId27"/>
    <p:sldId id="1060" r:id="rId28"/>
    <p:sldId id="1061" r:id="rId29"/>
    <p:sldId id="1062" r:id="rId30"/>
    <p:sldId id="1034" r:id="rId31"/>
    <p:sldId id="1042" r:id="rId32"/>
    <p:sldId id="10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3F5"/>
    <a:srgbClr val="BF1185"/>
    <a:srgbClr val="CA3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F378D-65B5-4DCE-9BE7-F0250438E109}" type="datetimeFigureOut">
              <a:rPr lang="es-MX" smtClean="0"/>
              <a:t>03/07/2022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3B85-1834-4384-830A-E2D0F0B046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063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4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8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9533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3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0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6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6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780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roadbandcommission.org/Documents/reports/bb-wg-gender-discussionpaper2015-executive-summary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ujeres.cdmx.gob.mx/lunas" TargetMode="External"/><Relationship Id="rId2" Type="http://schemas.openxmlformats.org/officeDocument/2006/relationships/hyperlink" Target="mailto:gestion_fiscal@fgjcdmx.Gob.mx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B62A22-9D91-1824-633E-D5BA1E1F777C}"/>
              </a:ext>
            </a:extLst>
          </p:cNvPr>
          <p:cNvSpPr txBox="1"/>
          <p:nvPr/>
        </p:nvSpPr>
        <p:spPr>
          <a:xfrm>
            <a:off x="66261" y="2866817"/>
            <a:ext cx="12059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VIOLENCIA DIGITAL DE GENERO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D7D70CD-D6C7-0D93-ED0A-AB1C4988627B}"/>
              </a:ext>
            </a:extLst>
          </p:cNvPr>
          <p:cNvSpPr/>
          <p:nvPr/>
        </p:nvSpPr>
        <p:spPr>
          <a:xfrm>
            <a:off x="8865704" y="6400800"/>
            <a:ext cx="332629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JULIO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F7B8C11-CD23-AE26-229D-B13B9F07667D}"/>
              </a:ext>
            </a:extLst>
          </p:cNvPr>
          <p:cNvSpPr/>
          <p:nvPr/>
        </p:nvSpPr>
        <p:spPr>
          <a:xfrm>
            <a:off x="3242034" y="5303643"/>
            <a:ext cx="52706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+mj-cs"/>
              </a:rPr>
              <a:t>L.T.S María Antonieta Aguilar Mora</a:t>
            </a:r>
            <a:endParaRPr lang="es-MX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48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¿Qué es la ‘Ley Olimpia’?</a:t>
            </a:r>
          </a:p>
          <a:p>
            <a:pPr algn="ctr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505"/>
              </a:spcAft>
            </a:pPr>
            <a:r>
              <a:rPr lang="es-MX" b="0" i="0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37358-AA7C-D978-34A7-741766AABE6E}"/>
              </a:ext>
            </a:extLst>
          </p:cNvPr>
          <p:cNvSpPr txBox="1"/>
          <p:nvPr/>
        </p:nvSpPr>
        <p:spPr>
          <a:xfrm>
            <a:off x="874643" y="1324788"/>
            <a:ext cx="105451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4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Es un conjunto de reformas –principalmente a los códigos penales de cada entidad– mediante las cuales se reconoce la violencia digital (ciber venganza, ciber porno y acoso sexual) como un tipo de delito y violencia contra las mujeres, por lo que se establecen sanciones como multas económicas o penas de cárcel para quien difunda en internet contenido íntimo de otra persona sin su consentimiento.</a:t>
            </a:r>
          </a:p>
        </p:txBody>
      </p:sp>
      <p:pic>
        <p:nvPicPr>
          <p:cNvPr id="2050" name="Picture 2" descr="foro jurídico ley olimpia">
            <a:extLst>
              <a:ext uri="{FF2B5EF4-FFF2-40B4-BE49-F238E27FC236}">
                <a16:creationId xmlns:a16="http://schemas.microsoft.com/office/drawing/2014/main" id="{06840771-C543-0610-3666-C1B377F1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58" y="3821774"/>
            <a:ext cx="8931966" cy="27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9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ESTADISTICA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9D326B-954E-CD59-3B3D-0315E174E9A5}"/>
              </a:ext>
            </a:extLst>
          </p:cNvPr>
          <p:cNvSpPr txBox="1"/>
          <p:nvPr/>
        </p:nvSpPr>
        <p:spPr>
          <a:xfrm>
            <a:off x="765092" y="1294010"/>
            <a:ext cx="1065474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En 2020, según el Instituto Nacional de Estadística y Geografía,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n la Ciudad de México más de un millón de personas de 12 años y más que utilizaron internet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fueron víctimas de ciberacoso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,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de éstas 52.9% fueron mujeres y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47.1% hombres.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Se resalta que, durante ese año, más de 160 000 mujeres reportaron haber recibido insinuaciones o propuestas sexuales a través de los medios digitales.</a:t>
            </a:r>
          </a:p>
        </p:txBody>
      </p:sp>
      <p:pic>
        <p:nvPicPr>
          <p:cNvPr id="8" name="Picture 8" descr="triste chica del ciberacoso por teléfono celular">
            <a:extLst>
              <a:ext uri="{FF2B5EF4-FFF2-40B4-BE49-F238E27FC236}">
                <a16:creationId xmlns:a16="http://schemas.microsoft.com/office/drawing/2014/main" id="{4AC2E413-0ACB-36E3-712D-4E9CB816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17" y="3663890"/>
            <a:ext cx="5715000" cy="30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6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¿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QUE ES LA VIOLENCIA DIGITAL?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8194" name="Picture 2" descr="Preguntas frecuentes sobre la salud mental">
            <a:extLst>
              <a:ext uri="{FF2B5EF4-FFF2-40B4-BE49-F238E27FC236}">
                <a16:creationId xmlns:a16="http://schemas.microsoft.com/office/drawing/2014/main" id="{2180D023-25E2-EE0F-7244-7E56B549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783"/>
            <a:ext cx="4611757" cy="420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C7BA005-0551-688F-6A8F-6A5B9E3DC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78" y="1692782"/>
            <a:ext cx="4002395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39D326B-954E-CD59-3B3D-0315E174E9A5}"/>
              </a:ext>
            </a:extLst>
          </p:cNvPr>
          <p:cNvSpPr txBox="1"/>
          <p:nvPr/>
        </p:nvSpPr>
        <p:spPr>
          <a:xfrm>
            <a:off x="765093" y="1683605"/>
            <a:ext cx="10654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Los actos de violencia cometidos a través del uso de las tecnologías de la información y la comunicación (tic), como las plataformas de internet, las redes sociales y el correo electrónico, son considerados violencia digital, la cual puede ser ejercida, directa o indirectamente, por cualquier persona, organización, empresa, e inclusive por las autoridades.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F1CF86-3F6D-EB16-32FA-7DD3D98D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3246783"/>
            <a:ext cx="4426226" cy="31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5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0B9FC-4972-CFF5-F452-FF1001EB277F}"/>
              </a:ext>
            </a:extLst>
          </p:cNvPr>
          <p:cNvSpPr txBox="1"/>
          <p:nvPr/>
        </p:nvSpPr>
        <p:spPr>
          <a:xfrm>
            <a:off x="927652" y="1443841"/>
            <a:ext cx="101644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La violencia digital contra las mujeres y niñas mediante las redes sociales (también conocida como ciberviolencia), puede tener diversas manifestaciones como 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ciberbullying,</a:t>
            </a:r>
            <a:r>
              <a:rPr lang="es-MX" sz="2000" b="0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sexting,</a:t>
            </a:r>
            <a:r>
              <a:rPr lang="es-MX" sz="2000" b="0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stlaked,</a:t>
            </a:r>
            <a:r>
              <a:rPr lang="es-MX" sz="2000" b="0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grooming,</a:t>
            </a:r>
            <a:r>
              <a:rPr lang="es-MX" sz="2000" b="0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shaming,</a:t>
            </a:r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y el </a:t>
            </a:r>
            <a:r>
              <a:rPr lang="es-MX" sz="20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doxing.</a:t>
            </a:r>
          </a:p>
          <a:p>
            <a:pPr algn="just"/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  <a:p>
            <a:pPr algn="just"/>
            <a:r>
              <a:rPr lang="es-MX" sz="2000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</a:t>
            </a:r>
            <a:r>
              <a:rPr lang="es-MX" sz="2000" b="0" i="0" dirty="0"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lgunos otros ejemplos son la difusión, sin el consentimiento de la víctima, de sus datos e imágenes personales, amenazas, difamaciones, acoso, humillación, ataques que afectan la libertad de expresión de las mujeres,  entre otras.  </a:t>
            </a:r>
          </a:p>
          <a:p>
            <a:pPr algn="just"/>
            <a:r>
              <a:rPr lang="es-MX" sz="2000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Vías para ejercer la ciberviolencia:</a:t>
            </a:r>
          </a:p>
        </p:txBody>
      </p:sp>
    </p:spTree>
    <p:extLst>
      <p:ext uri="{BB962C8B-B14F-4D97-AF65-F5344CB8AC3E}">
        <p14:creationId xmlns:p14="http://schemas.microsoft.com/office/powerpoint/2010/main" val="226761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F3E687-C26F-98AC-06C8-7041BA42C467}"/>
              </a:ext>
            </a:extLst>
          </p:cNvPr>
          <p:cNvSpPr txBox="1"/>
          <p:nvPr/>
        </p:nvSpPr>
        <p:spPr>
          <a:xfrm>
            <a:off x="622852" y="900395"/>
            <a:ext cx="1125109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i="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Ciberacoso</a:t>
            </a:r>
          </a:p>
          <a:p>
            <a:r>
              <a:rPr lang="es-MX" sz="24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</a:t>
            </a:r>
            <a:r>
              <a:rPr lang="es-MX" b="0" i="0" dirty="0">
                <a:solidFill>
                  <a:srgbClr val="FBF3F5"/>
                </a:solidFill>
                <a:effectLst/>
                <a:latin typeface="arial" panose="020B0604020202020204" pitchFamily="34" charset="0"/>
              </a:rPr>
              <a:t>s acoso o intimidación por medio de las tecnologías digitales. </a:t>
            </a:r>
          </a:p>
          <a:p>
            <a:r>
              <a:rPr lang="es-MX" sz="24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Sexting</a:t>
            </a:r>
            <a:r>
              <a:rPr lang="es-MX" dirty="0"/>
              <a:t> </a:t>
            </a:r>
          </a:p>
          <a:p>
            <a:r>
              <a:rPr lang="es-MX" dirty="0">
                <a:solidFill>
                  <a:srgbClr val="FBF3F5"/>
                </a:solidFill>
              </a:rPr>
              <a:t>Mensajes de texto subidos de tono.</a:t>
            </a:r>
          </a:p>
          <a:p>
            <a:r>
              <a:rPr lang="es-MX" sz="2400" b="1" dirty="0" err="1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Stalked</a:t>
            </a:r>
            <a:endParaRPr lang="es-MX" sz="2400" b="1" dirty="0">
              <a:solidFill>
                <a:schemeClr val="accent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Acosada- asechada</a:t>
            </a:r>
          </a:p>
          <a:p>
            <a:r>
              <a:rPr lang="es-MX" sz="2400" b="1" dirty="0">
                <a:solidFill>
                  <a:schemeClr val="accent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Grooming</a:t>
            </a:r>
          </a:p>
          <a:p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Acoso sexual a menores de edad a través de medios informáticos o telemáticos, fundamentalmente mediante chats y redes sociales. (RAE)</a:t>
            </a:r>
          </a:p>
          <a:p>
            <a:r>
              <a:rPr lang="es-MX" sz="2400" b="1" i="0" kern="120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Shaming.</a:t>
            </a:r>
          </a:p>
          <a:p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Vergonzoso- bochornoso</a:t>
            </a:r>
          </a:p>
          <a:p>
            <a:r>
              <a:rPr lang="es-MX" sz="2400" b="1" i="0" kern="1200" dirty="0">
                <a:solidFill>
                  <a:schemeClr val="accent2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Doxing</a:t>
            </a:r>
          </a:p>
          <a:p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El término “doxing” es la abreviación de “exponer </a:t>
            </a:r>
            <a:r>
              <a:rPr lang="es-MX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dox</a:t>
            </a:r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”, siendo “</a:t>
            </a:r>
            <a:r>
              <a:rPr lang="es-MX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dox</a:t>
            </a:r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” un término coloquial para referirse a los documentos. Por lo general, el doxing es una acción maliciosa que un hacker realiza contra personas con las que está en desacuerdo o que considera desagradables.</a:t>
            </a:r>
          </a:p>
          <a:p>
            <a:r>
              <a:rPr lang="es-MX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Shaming.</a:t>
            </a:r>
            <a:endParaRPr lang="es-MX" dirty="0"/>
          </a:p>
          <a:p>
            <a:endParaRPr lang="es-MX" sz="1800" b="0" i="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>
              <a:solidFill>
                <a:schemeClr val="accent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sz="2400" b="1" dirty="0">
              <a:solidFill>
                <a:schemeClr val="accent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90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1;p18" descr="Atención y prevención de la ciberviolencia contra mujeres y niñas">
            <a:extLst>
              <a:ext uri="{FF2B5EF4-FFF2-40B4-BE49-F238E27FC236}">
                <a16:creationId xmlns:a16="http://schemas.microsoft.com/office/drawing/2014/main" id="{149E3677-0C4B-828A-05AD-5A996459BD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5547" b="10039"/>
          <a:stretch/>
        </p:blipFill>
        <p:spPr>
          <a:xfrm>
            <a:off x="2336849" y="1937075"/>
            <a:ext cx="7485551" cy="417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889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0B9FC-4972-CFF5-F452-FF1001EB277F}"/>
              </a:ext>
            </a:extLst>
          </p:cNvPr>
          <p:cNvSpPr txBox="1"/>
          <p:nvPr/>
        </p:nvSpPr>
        <p:spPr>
          <a:xfrm>
            <a:off x="543339" y="648711"/>
            <a:ext cx="112510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903163">
                    <a:lumMod val="5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Vías para ejercer la ciberviolencia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La violencia digital mediante redes sociales contra las mujeres y niñas representa un obstáculo para su acceso seguro a las comunicaciones e información digital, genera consecuencias psicológicas, emocionales y sociales para las víctimas y limita el pleno uso, goce y disfrute de sus derechos humanos.</a:t>
            </a:r>
          </a:p>
        </p:txBody>
      </p:sp>
      <p:pic>
        <p:nvPicPr>
          <p:cNvPr id="8" name="Picture 4" descr="Así es como puedes denunciar el acoso digital - Tec Review">
            <a:extLst>
              <a:ext uri="{FF2B5EF4-FFF2-40B4-BE49-F238E27FC236}">
                <a16:creationId xmlns:a16="http://schemas.microsoft.com/office/drawing/2014/main" id="{11EE6562-D607-A329-D5DC-06AE7B7D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5" y="1945645"/>
            <a:ext cx="4823792" cy="40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ágenes de Acoso Internet | Vectores, fotos de stock y PSD gratuitos">
            <a:extLst>
              <a:ext uri="{FF2B5EF4-FFF2-40B4-BE49-F238E27FC236}">
                <a16:creationId xmlns:a16="http://schemas.microsoft.com/office/drawing/2014/main" id="{EB343BBF-DA63-CFA4-990F-CA3859FC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6" y="1945645"/>
            <a:ext cx="5006009" cy="40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3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39D326B-954E-CD59-3B3D-0315E174E9A5}"/>
              </a:ext>
            </a:extLst>
          </p:cNvPr>
          <p:cNvSpPr txBox="1"/>
          <p:nvPr/>
        </p:nvSpPr>
        <p:spPr>
          <a:xfrm>
            <a:off x="765093" y="1683605"/>
            <a:ext cx="10654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Afecta a todas las personas, pero vulnera de manera particular los derechos y las libertades de niñas, niños, adolescentes y mujeres.  </a:t>
            </a:r>
          </a:p>
        </p:txBody>
      </p:sp>
      <p:pic>
        <p:nvPicPr>
          <p:cNvPr id="6146" name="Picture 2" descr="Día Internacional de las Niñas en las TIC 2021 - Educar en igualdad">
            <a:extLst>
              <a:ext uri="{FF2B5EF4-FFF2-40B4-BE49-F238E27FC236}">
                <a16:creationId xmlns:a16="http://schemas.microsoft.com/office/drawing/2014/main" id="{40F97828-0D94-8973-41DC-89C845A2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9" y="2557462"/>
            <a:ext cx="2619375" cy="26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fografías chicos.net | Día Internacional de las Niñas en las TIC">
            <a:extLst>
              <a:ext uri="{FF2B5EF4-FFF2-40B4-BE49-F238E27FC236}">
                <a16:creationId xmlns:a16="http://schemas.microsoft.com/office/drawing/2014/main" id="{DC6C23EE-BE78-5349-089B-7FB3B3BF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90" y="2357438"/>
            <a:ext cx="3045306" cy="28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▷ Día Internacional de las Niñas en las TIC">
            <a:extLst>
              <a:ext uri="{FF2B5EF4-FFF2-40B4-BE49-F238E27FC236}">
                <a16:creationId xmlns:a16="http://schemas.microsoft.com/office/drawing/2014/main" id="{2E7B4B45-AB00-A85B-3C1E-C9CDBF87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14" y="2357438"/>
            <a:ext cx="3045306" cy="28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5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0B9FC-4972-CFF5-F452-FF1001EB277F}"/>
              </a:ext>
            </a:extLst>
          </p:cNvPr>
          <p:cNvSpPr txBox="1"/>
          <p:nvPr/>
        </p:nvSpPr>
        <p:spPr>
          <a:xfrm>
            <a:off x="437322" y="622206"/>
            <a:ext cx="113438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Vías para ejercer la ciberviolencia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srgbClr val="4D1434">
                    <a:lumMod val="10000"/>
                    <a:lumOff val="90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Plataformas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de internet, teléfonos móviles, mails, mensajes de texto, fotografías, videos, chats, páginas web, videojuegos, a través de los medios de comunicación también se generan contenidos que representan violencia contra las mujeres. </a:t>
            </a:r>
          </a:p>
        </p:txBody>
      </p:sp>
      <p:pic>
        <p:nvPicPr>
          <p:cNvPr id="9224" name="Picture 8" descr="Seguridad sicológica: El acoso digital y cómo proteger la salud mental -  Committee to Protect Journalists">
            <a:extLst>
              <a:ext uri="{FF2B5EF4-FFF2-40B4-BE49-F238E27FC236}">
                <a16:creationId xmlns:a16="http://schemas.microsoft.com/office/drawing/2014/main" id="{C720EBBC-9EEA-EC81-4F88-EE2DCCCC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71" y="2486024"/>
            <a:ext cx="5274364" cy="37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2FCC38-D294-26B4-22B6-7D4F065AA3AC}"/>
              </a:ext>
            </a:extLst>
          </p:cNvPr>
          <p:cNvSpPr/>
          <p:nvPr/>
        </p:nvSpPr>
        <p:spPr>
          <a:xfrm>
            <a:off x="1020417" y="808384"/>
            <a:ext cx="1065474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Gadugi" panose="020B0502040204020203" pitchFamily="34" charset="0"/>
                <a:ea typeface="Gadugi" panose="020B0502040204020203" pitchFamily="34" charset="0"/>
              </a:rPr>
              <a:t>OBJETIVO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5C90C8-BBA5-D7AB-2BDC-AE91A8A9C5E9}"/>
              </a:ext>
            </a:extLst>
          </p:cNvPr>
          <p:cNvSpPr txBox="1"/>
          <p:nvPr/>
        </p:nvSpPr>
        <p:spPr>
          <a:xfrm>
            <a:off x="1020417" y="2970648"/>
            <a:ext cx="106547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Conocer el marco legal aplicable en materia penal.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2400" b="1" dirty="0">
              <a:solidFill>
                <a:schemeClr val="accent1">
                  <a:lumMod val="10000"/>
                  <a:lumOff val="9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400" b="1" dirty="0">
                <a:solidFill>
                  <a:schemeClr val="accent1">
                    <a:lumMod val="10000"/>
                    <a:lumOff val="9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Identificar qué es la violencia digital y las sanciones aplicables.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18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0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IOLENCIA DIGITAL – OVIGEM">
            <a:extLst>
              <a:ext uri="{FF2B5EF4-FFF2-40B4-BE49-F238E27FC236}">
                <a16:creationId xmlns:a16="http://schemas.microsoft.com/office/drawing/2014/main" id="{2776E6B9-F7DD-5644-61E3-5B09A3CC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73" y="2450416"/>
            <a:ext cx="5866853" cy="411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2DF508-13D0-23AF-F87E-01B92982F377}"/>
              </a:ext>
            </a:extLst>
          </p:cNvPr>
          <p:cNvSpPr txBox="1"/>
          <p:nvPr/>
        </p:nvSpPr>
        <p:spPr>
          <a:xfrm>
            <a:off x="543339" y="873421"/>
            <a:ext cx="112378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rgbClr val="404041"/>
                </a:solidFill>
                <a:effectLst/>
                <a:latin typeface="Montserrat" panose="00000500000000000000" pitchFamily="2" charset="0"/>
              </a:rPr>
              <a:t>¿Qué es la violencia mediática?</a:t>
            </a:r>
            <a:endParaRPr lang="es-MX" b="0" i="0" dirty="0">
              <a:solidFill>
                <a:srgbClr val="404041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es-MX" b="0" i="0" dirty="0">
                <a:solidFill>
                  <a:srgbClr val="404041"/>
                </a:solidFill>
                <a:effectLst/>
                <a:latin typeface="Montserrat" panose="00000500000000000000" pitchFamily="2" charset="0"/>
              </a:rPr>
              <a:t>Son actos realizados a través de cualquier medio de comunicación que promueven directa o indirectamente estereotipos sexistas, apología de la violencia contra las mujeres y las niñas, producen o permiten la difusión de discurso de odio sexista y discriminación de género o desigualdad entre mujeres y hombres.</a:t>
            </a:r>
          </a:p>
        </p:txBody>
      </p:sp>
    </p:spTree>
    <p:extLst>
      <p:ext uri="{BB962C8B-B14F-4D97-AF65-F5344CB8AC3E}">
        <p14:creationId xmlns:p14="http://schemas.microsoft.com/office/powerpoint/2010/main" val="187549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2F816D-E347-3180-801B-DD93E945BEA2}"/>
              </a:ext>
            </a:extLst>
          </p:cNvPr>
          <p:cNvSpPr txBox="1"/>
          <p:nvPr/>
        </p:nvSpPr>
        <p:spPr>
          <a:xfrm>
            <a:off x="516834" y="495568"/>
            <a:ext cx="11396869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“Es toda acción dolosa realizada mediante el uso de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tecnologías de la información y la comunicación,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 por la que se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exponga, distribuya, difunda, exhiba, transmita, comercialice, oferte, intercambie o comparta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imágenes, audios o videos reales o simulados de contenido íntimo sexual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 de una persona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sin su consentimiento, sin su aprobación o sin su autorización </a:t>
            </a:r>
            <a:r>
              <a:rPr kumimoji="0" lang="es-MX" sz="20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Source Sans Pro"/>
                <a:sym typeface="Source Sans Pro"/>
              </a:rPr>
              <a:t>y que le cause daño psicológico, emocional, en cualquier ámbito de su vida privada o en su imagen propia.”</a:t>
            </a:r>
          </a:p>
          <a:p>
            <a:pPr algn="l" latinLnBrk="0"/>
            <a:r>
              <a:rPr lang="es-MX" sz="20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La Organización de Naciones Unidas lo define como un comportamiento violento en línea que va dese el acoso en línea y el agravio público hasta el deseo de infligir daño físico, incluidos los ataques sexuales, los asesinatos y los suicidios inducidos</a:t>
            </a:r>
            <a:r>
              <a:rPr lang="es-MX" sz="2000" b="0" i="0" u="none" strike="noStrike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UNESCO</a:t>
            </a:r>
            <a:endParaRPr lang="es-MX" sz="2000" b="0" i="0" dirty="0">
              <a:solidFill>
                <a:srgbClr val="FBF3F5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7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DF3BCE27-6324-36BD-4ED8-E82A69536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0" y="3528391"/>
            <a:ext cx="4848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uerda Que Cuelga, Soga, Verdugo">
            <a:extLst>
              <a:ext uri="{FF2B5EF4-FFF2-40B4-BE49-F238E27FC236}">
                <a16:creationId xmlns:a16="http://schemas.microsoft.com/office/drawing/2014/main" id="{2A6243DA-FC99-B51F-6AED-CF13B81C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14" y="3280741"/>
            <a:ext cx="1619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0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EF383E-33DE-1BFE-2334-EDE87E80EEF6}"/>
              </a:ext>
            </a:extLst>
          </p:cNvPr>
          <p:cNvSpPr txBox="1"/>
          <p:nvPr/>
        </p:nvSpPr>
        <p:spPr>
          <a:xfrm>
            <a:off x="376316" y="837537"/>
            <a:ext cx="11439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Es importante recordar que no se debe culpar a las niñas y mujeres que son víctimas de violencia mediática a través de internet. Ninguna mujer busca, induce ni provoca actos violentos hacia ella en plataformas digitales, su vida, libertad e integridad debe ser respetada en la vida offline y online.</a:t>
            </a:r>
            <a:endParaRPr lang="es-MX" sz="20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3314" name="Picture 2" descr="Ciberseguridad y violencia digital contra las mujeres en Puebla – Consejo  Ciudadano de Seguridad y Justicia del Estado de Puebla">
            <a:extLst>
              <a:ext uri="{FF2B5EF4-FFF2-40B4-BE49-F238E27FC236}">
                <a16:creationId xmlns:a16="http://schemas.microsoft.com/office/drawing/2014/main" id="{5C45C1AB-7826-84BD-6864-7AEA3149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18" y="2734917"/>
            <a:ext cx="2898488" cy="294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9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397565" y="662608"/>
            <a:ext cx="11357113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¿QUÉ DERECHOS HUMANOS  PUEDE VULNERAR LA VIOLENCIA DIGITAL?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46E6B4-36A8-E590-F1DF-109F0211BD83}"/>
              </a:ext>
            </a:extLst>
          </p:cNvPr>
          <p:cNvSpPr txBox="1"/>
          <p:nvPr/>
        </p:nvSpPr>
        <p:spPr>
          <a:xfrm>
            <a:off x="397565" y="1170156"/>
            <a:ext cx="113571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Los derechos humanos que se ponen en riesgo son múltiples, entre ellos están los siguientes: </a:t>
            </a:r>
          </a:p>
          <a:p>
            <a:pPr algn="just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Vida libre de violencia</a:t>
            </a:r>
            <a:r>
              <a:rPr lang="es-MX" sz="2000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pPr algn="just"/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Significa que puedas hacer uso de los espacios digitales de manera segura. </a:t>
            </a:r>
          </a:p>
          <a:p>
            <a:pPr algn="just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la propia imagen </a:t>
            </a:r>
          </a:p>
          <a:p>
            <a:pPr algn="just"/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Implica decidir en forma libre sobre la manera en que te muestras frente a las y los demás, y no ser molestada o molestado por ello. </a:t>
            </a:r>
          </a:p>
          <a:p>
            <a:pPr algn="just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 la vida privada </a:t>
            </a:r>
          </a:p>
          <a:p>
            <a:pPr algn="just"/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Implica el libre desarrollo de tu personalidad y de los aspectos esenciales que constituyen tu identidad. Al honor-honra y dignidad Significa que tu dignidad, méritos y cualidades sean reconocidos y respetados. A la intimidad Que no se interfiera arbitraria o ilegalmente en tu vida privada, ni que se difunda información o datos personales tuyos que permitan identificarte y atenten contra tu honra, imagen o </a:t>
            </a:r>
            <a:r>
              <a:rPr lang="es-MX" sz="2000" dirty="0" err="1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reputaciónDelitos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relacionados con violencia digital</a:t>
            </a:r>
          </a:p>
        </p:txBody>
      </p:sp>
    </p:spTree>
    <p:extLst>
      <p:ext uri="{BB962C8B-B14F-4D97-AF65-F5344CB8AC3E}">
        <p14:creationId xmlns:p14="http://schemas.microsoft.com/office/powerpoint/2010/main" val="373776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A451D3-DF5E-6EC0-C935-25F8676FDB6A}"/>
              </a:ext>
            </a:extLst>
          </p:cNvPr>
          <p:cNvSpPr txBox="1"/>
          <p:nvPr/>
        </p:nvSpPr>
        <p:spPr>
          <a:xfrm>
            <a:off x="424071" y="1397675"/>
            <a:ext cx="116221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Libertad de expresión y acceso a la información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Puedes buscar, recibir y difundir información e ideas de toda índole, a través de cualquier procedimiento o medio de comunicación. 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No debes recibir agresiones a causa de tus opiniones o por la información que recibas, indagues o divulgues. 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Acceso a la justicia Puedes acudir a instancias o tribunales imparciales que esclarezcan los hechos y las responsabilidades frente a los actos que violen tus derechos. Integridad personal 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Que se respete tu integridad física, psíquica, sexual y moral. 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Acceso a internet </a:t>
            </a:r>
          </a:p>
          <a:p>
            <a:r>
              <a:rPr lang="es-MX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Que accedas de forma universal al servicio con calidad e integridad, bajo los principios de apertura, descentralización y neutralidad, en igualdad de condiciones, pluralismo, no discriminación y privacidad.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F855BCE-CBC3-9C38-0F99-356DF7835A5A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prstClr val="white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¿QUÉ DERECHOS SE TIENEN AL UTILIZAR LOS MEDIOS DIGITALES?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4340" name="Picture 4" descr="Resultado de imagen para fotos de tecnología">
            <a:extLst>
              <a:ext uri="{FF2B5EF4-FFF2-40B4-BE49-F238E27FC236}">
                <a16:creationId xmlns:a16="http://schemas.microsoft.com/office/drawing/2014/main" id="{3BAAAD18-D9E5-93C1-6DCD-48783784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1" y="4493025"/>
            <a:ext cx="4916556" cy="18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3A2386-7010-5846-0CC3-7D7F6F6BB612}"/>
              </a:ext>
            </a:extLst>
          </p:cNvPr>
          <p:cNvSpPr txBox="1"/>
          <p:nvPr/>
        </p:nvSpPr>
        <p:spPr>
          <a:xfrm>
            <a:off x="278296" y="1397863"/>
            <a:ext cx="1142337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 violencia digital es real y tiene efectos tangibles que trascienden lo virtual e impactan a las personas. Entre las principales afectaciones están: </a:t>
            </a: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Daños a la integridad física y psicoemocional</a:t>
            </a:r>
            <a:r>
              <a:rPr lang="es-MX" dirty="0"/>
              <a:t>: </a:t>
            </a:r>
          </a:p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Estrés, angustia, ira, enojo, depresión, miedo, ansiedad, ataques de pánico, dolores de cabeza e incluso suicidios.</a:t>
            </a:r>
            <a:endParaRPr lang="es-MX" dirty="0"/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Daños en la esfera social, profesional y económica: </a:t>
            </a:r>
          </a:p>
          <a:p>
            <a:r>
              <a:rPr lang="es-MX" dirty="0">
                <a:solidFill>
                  <a:srgbClr val="FBF3F5"/>
                </a:solidFill>
              </a:rPr>
              <a:t>Aislamiento social y familiar, autocensura y retiro de actividades en medios digitales.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4CD683-1000-133E-1E7D-4FB484058BA1}"/>
              </a:ext>
            </a:extLst>
          </p:cNvPr>
          <p:cNvSpPr txBox="1"/>
          <p:nvPr/>
        </p:nvSpPr>
        <p:spPr>
          <a:xfrm>
            <a:off x="1325217" y="874643"/>
            <a:ext cx="8309113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EFECTOS DE LA VIOLENCIA DIGITAL </a:t>
            </a:r>
          </a:p>
        </p:txBody>
      </p:sp>
    </p:spTree>
    <p:extLst>
      <p:ext uri="{BB962C8B-B14F-4D97-AF65-F5344CB8AC3E}">
        <p14:creationId xmlns:p14="http://schemas.microsoft.com/office/powerpoint/2010/main" val="664922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160C35C-8DDD-86D3-4C7D-D5FA825B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42925"/>
            <a:ext cx="997267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24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1AD50-807A-19E9-CE6F-2298A7F35300}"/>
              </a:ext>
            </a:extLst>
          </p:cNvPr>
          <p:cNvSpPr txBox="1"/>
          <p:nvPr/>
        </p:nvSpPr>
        <p:spPr>
          <a:xfrm>
            <a:off x="490331" y="1944254"/>
            <a:ext cx="10668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Línea Mujeres </a:t>
            </a:r>
            <a:endParaRPr lang="es-MX" sz="2400" dirty="0">
              <a:solidFill>
                <a:schemeClr val="accent2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/>
            <a:r>
              <a:rPr lang="es-MX" sz="24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Es un servicio especializado que brinda *0311 </a:t>
            </a:r>
            <a:r>
              <a:rPr lang="es-MX" sz="2400" b="0" i="0" dirty="0" err="1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Locatel</a:t>
            </a:r>
            <a:r>
              <a:rPr lang="es-MX" sz="24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, para detectar y atender la violencia contra las mujeres y niñas</a:t>
            </a:r>
            <a:r>
              <a:rPr lang="es-MX" sz="2400" b="1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  <a:r>
              <a:rPr lang="es-MX" sz="24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en la Ciudad de México, </a:t>
            </a:r>
            <a:r>
              <a:rPr lang="es-MX" sz="2400" b="1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mediante asesoría jurídica, psicológica y médica</a:t>
            </a:r>
          </a:p>
          <a:p>
            <a:pPr algn="just"/>
            <a:endParaRPr lang="es-MX" sz="2400" b="1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/>
            <a:r>
              <a:rPr lang="es-MX" sz="24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Para mayor información, </a:t>
            </a:r>
            <a:r>
              <a:rPr lang="es-MX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comunícate al *0311 o 55 5658 1111</a:t>
            </a:r>
            <a:r>
              <a:rPr lang="es-MX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  <a:r>
              <a:rPr lang="es-MX" sz="2400" b="0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y solicita la Línea Mujeres de los Servicios Especializados, </a:t>
            </a:r>
            <a:r>
              <a:rPr lang="es-MX" sz="2400" b="1" i="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te atendemos telefónicamente las 24 horas y vía chat de 10 a 18 horas, los 365 días del año. </a:t>
            </a:r>
          </a:p>
          <a:p>
            <a:pPr algn="just"/>
            <a:r>
              <a:rPr lang="es-MX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Consejo Ciudadano 55 5533 5533 </a:t>
            </a: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@consejociudadanomx.org</a:t>
            </a:r>
            <a:endParaRPr lang="es-MX" sz="2400" dirty="0">
              <a:solidFill>
                <a:schemeClr val="accent2">
                  <a:lumMod val="50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/>
            <a:endParaRPr lang="es-MX" sz="2400" dirty="0">
              <a:solidFill>
                <a:schemeClr val="accent2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19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CB6B2A-44EF-D012-5544-E266E1B852B5}"/>
              </a:ext>
            </a:extLst>
          </p:cNvPr>
          <p:cNvSpPr txBox="1"/>
          <p:nvPr/>
        </p:nvSpPr>
        <p:spPr>
          <a:xfrm>
            <a:off x="159026" y="816522"/>
            <a:ext cx="120329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1" i="0" dirty="0">
                <a:solidFill>
                  <a:schemeClr val="accent2">
                    <a:lumMod val="50000"/>
                  </a:schemeClr>
                </a:solidFill>
                <a:effectLst/>
                <a:latin typeface="Helvetica Neue"/>
              </a:rPr>
              <a:t>CTA Centro de Terapia de Apoyo a Víctimas de Delitos Sexuales</a:t>
            </a:r>
          </a:p>
          <a:p>
            <a:r>
              <a:rPr lang="es-MX" dirty="0">
                <a:solidFill>
                  <a:srgbClr val="FBF3F5"/>
                </a:solidFill>
              </a:rPr>
              <a:t>Atención de Trabajo Social Atención Médica (orientación de la Interrupción Legal del Embarazo y administración de medicamentos antirretrovirales para disminuir los riesgos por VIH, dentro las 72 hrs, posteriores a la exposición de riesgo, así como la anticoncepción de emergencia).</a:t>
            </a:r>
            <a:br>
              <a:rPr lang="es-MX" dirty="0">
                <a:solidFill>
                  <a:srgbClr val="FBF3F5"/>
                </a:solidFill>
                <a:effectLst/>
              </a:rPr>
            </a:br>
            <a:endParaRPr lang="es-MX" dirty="0">
              <a:solidFill>
                <a:srgbClr val="FBF3F5"/>
              </a:solidFill>
              <a:effectLst/>
            </a:endParaRPr>
          </a:p>
          <a:p>
            <a:r>
              <a:rPr lang="es-MX" dirty="0">
                <a:solidFill>
                  <a:srgbClr val="FBF3F5"/>
                </a:solidFill>
              </a:rPr>
              <a:t>Asesoría y asistencia jurídica, a victimas directas e indirectas de algún delito sexual.</a:t>
            </a:r>
          </a:p>
          <a:p>
            <a:endParaRPr lang="es-MX" dirty="0">
              <a:solidFill>
                <a:srgbClr val="FBF3F5"/>
              </a:solidFill>
              <a:effectLst/>
            </a:endParaRPr>
          </a:p>
          <a:p>
            <a:r>
              <a:rPr lang="es-MX" b="1" dirty="0">
                <a:effectLst/>
              </a:rPr>
              <a:t>Tiempo de respuesta</a:t>
            </a:r>
            <a:endParaRPr lang="es-MX" dirty="0">
              <a:effectLst/>
            </a:endParaRPr>
          </a:p>
          <a:p>
            <a:r>
              <a:rPr lang="es-MX" dirty="0">
                <a:solidFill>
                  <a:srgbClr val="FBF3F5"/>
                </a:solidFill>
              </a:rPr>
              <a:t>Los servicios que se brindan de atención, orientación, y asesoría, son de manera inmediata, los acompañamientos se programan; sin embargo si el caso lo amerita se brindan de manera inmediata.</a:t>
            </a:r>
            <a:br>
              <a:rPr lang="es-MX" dirty="0">
                <a:solidFill>
                  <a:srgbClr val="FBF3F5"/>
                </a:solidFill>
                <a:effectLst/>
              </a:rPr>
            </a:br>
            <a:br>
              <a:rPr lang="es-MX" dirty="0">
                <a:effectLst/>
              </a:rPr>
            </a:br>
            <a:endParaRPr lang="es-MX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15364" name="Picture 4" descr="centro de terapia de apoyo a víctimas de delitos sexuales (cta)">
            <a:extLst>
              <a:ext uri="{FF2B5EF4-FFF2-40B4-BE49-F238E27FC236}">
                <a16:creationId xmlns:a16="http://schemas.microsoft.com/office/drawing/2014/main" id="{8939188C-D40A-5D00-3827-492D0EEC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09" y="4042328"/>
            <a:ext cx="7169425" cy="24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E4DA63-89F9-B2A6-412C-6FB0FE4579D3}"/>
              </a:ext>
            </a:extLst>
          </p:cNvPr>
          <p:cNvSpPr txBox="1"/>
          <p:nvPr/>
        </p:nvSpPr>
        <p:spPr>
          <a:xfrm>
            <a:off x="258417" y="317842"/>
            <a:ext cx="1167516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>
              <a:effectLst/>
            </a:endParaRP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Personas Usuarias</a:t>
            </a:r>
            <a:br>
              <a:rPr lang="es-MX" sz="2000" dirty="0"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Hombres,  mujeres, </a:t>
            </a:r>
            <a:r>
              <a:rPr lang="es-MX" sz="2000" b="1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niñas, niños y adolescentes  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víctimas directas o indirectas de algún delito sexual</a:t>
            </a:r>
            <a:br>
              <a:rPr lang="es-MX" sz="200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s-MX" sz="2000" b="1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Descripción del servicio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Atención y asistencia multidisciplinaria a las víctimas directas e indirectas de los delitos contra la libertad y la seguridad sexuales y el normal desarrollo psicosexual, sobre sus derechos como víctimas del delito, con la finalidad de empoderarla respecto a las esferas que se vieron afectadas por la comisión del hecho violento</a:t>
            </a:r>
            <a:r>
              <a:rPr lang="es-MX" sz="20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br>
              <a:rPr lang="es-MX" sz="200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es-MX" sz="2000" b="1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Formatos y requisitos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dirty="0">
                <a:latin typeface="Gadugi" panose="020B0502040204020203" pitchFamily="34" charset="0"/>
                <a:ea typeface="Gadugi" panose="020B0502040204020203" pitchFamily="34" charset="0"/>
              </a:rPr>
              <a:t>No existen requisitos para brindarles el servicio, solo presentarse de lunes a viernes, en un horario de 09:00 a 19:00 horas, la formulación es cargo del personal del centro, tales como ficha de ingreso, carnet y cartas responsivas.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Plazos para la Prestación del Servicio o Tiempo de Respuesta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La atención en el Centro es inmediata.</a:t>
            </a:r>
            <a:endParaRPr lang="es-MX" sz="2000" dirty="0">
              <a:solidFill>
                <a:srgbClr val="FBF3F5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  Área donde se gestiona el servicio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Dirección del Centro de Terapia de Apoyo a Víctimas de Delitos Sexuales</a:t>
            </a:r>
            <a:r>
              <a:rPr lang="es-MX" sz="200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endParaRPr lang="es-MX" sz="2000" dirty="0"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Ubicada en Calle Enrique Pestalozzi No. 1115, Colonia del Valle, Alcaldía. Benito Juárez, C.P. 03100. En un horario de 9:00 a 19:00 horas, de lunes a viernes, Teléfonos (55) 5200 9632 y (55) 5200 9633</a:t>
            </a:r>
            <a:br>
              <a:rPr lang="es-MX" sz="2000" dirty="0">
                <a:solidFill>
                  <a:srgbClr val="FBF3F5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s-MX" sz="2000" dirty="0">
              <a:solidFill>
                <a:srgbClr val="FBF3F5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Gratuito.</a:t>
            </a:r>
          </a:p>
        </p:txBody>
      </p:sp>
    </p:spTree>
    <p:extLst>
      <p:ext uri="{BB962C8B-B14F-4D97-AF65-F5344CB8AC3E}">
        <p14:creationId xmlns:p14="http://schemas.microsoft.com/office/powerpoint/2010/main" val="352518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4;p5" descr="▷ ¿Qué son las expectativas? Su significado psicológico ⋆ Rincón de la  Psicología">
            <a:extLst>
              <a:ext uri="{FF2B5EF4-FFF2-40B4-BE49-F238E27FC236}">
                <a16:creationId xmlns:a16="http://schemas.microsoft.com/office/drawing/2014/main" id="{ABC8D4F9-FEAD-A302-0728-A5B3749E3D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801" y="1904450"/>
            <a:ext cx="7331698" cy="43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F40D9B7-C174-7219-EEF3-24CEECA84673}"/>
              </a:ext>
            </a:extLst>
          </p:cNvPr>
          <p:cNvSpPr/>
          <p:nvPr/>
        </p:nvSpPr>
        <p:spPr>
          <a:xfrm>
            <a:off x="821635" y="662609"/>
            <a:ext cx="9528313" cy="848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b="1" dirty="0">
                <a:latin typeface="Abadi" panose="020B0604020104020204" pitchFamily="34" charset="0"/>
              </a:rPr>
              <a:t>QUÉ ES LA VIOLENCIA CIBERNÉTICA CONTRA LAS MUJERES?</a:t>
            </a:r>
          </a:p>
        </p:txBody>
      </p:sp>
    </p:spTree>
    <p:extLst>
      <p:ext uri="{BB962C8B-B14F-4D97-AF65-F5344CB8AC3E}">
        <p14:creationId xmlns:p14="http://schemas.microsoft.com/office/powerpoint/2010/main" val="615023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B462885-62B1-319D-A633-9EE191C64CB1}"/>
              </a:ext>
            </a:extLst>
          </p:cNvPr>
          <p:cNvSpPr txBox="1"/>
          <p:nvPr/>
        </p:nvSpPr>
        <p:spPr>
          <a:xfrm>
            <a:off x="967409" y="993914"/>
            <a:ext cx="103101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Fiscalía General de la Ciudad de 	México 555200900</a:t>
            </a:r>
          </a:p>
          <a:p>
            <a:pPr marL="444500" marR="0" lvl="0" indent="-431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Correo electrónico: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BF3F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sng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gestion_fiscal@fgjcdmx.Gob.mx</a:t>
            </a:r>
            <a:endParaRPr lang="es-MX" sz="2400" kern="0" dirty="0">
              <a:solidFill>
                <a:srgbClr val="FBF3F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FBF3F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manera presencial: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BF3F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Calle Gral. Gabriel Hernández No. 	56, Colonia Doctores, 	Alcaldía Cuauhtémoc, C. P. 	06720</a:t>
            </a:r>
          </a:p>
          <a:p>
            <a:pPr marL="444500" marR="0" lvl="0" indent="-431800" algn="just" rtl="0">
              <a:spcBef>
                <a:spcPts val="0"/>
              </a:spcBef>
              <a:spcAft>
                <a:spcPts val="0"/>
              </a:spcAft>
              <a:buClr>
                <a:srgbClr val="AE9054"/>
              </a:buClr>
              <a:buSzPts val="2400"/>
              <a:buFont typeface="Source Sans Pro"/>
              <a:buChar char="•"/>
            </a:pPr>
            <a:r>
              <a:rPr lang="es-MX" sz="2400" u="sng" dirty="0">
                <a:solidFill>
                  <a:srgbClr val="FBF3F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https://www.semujeres.cdmx.gob.mx/lunas</a:t>
            </a:r>
            <a:endParaRPr lang="es-MX" sz="2400" dirty="0">
              <a:solidFill>
                <a:srgbClr val="FBF3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rgbClr val="FBF3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2700"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s-MX" sz="2400" dirty="0">
                <a:solidFill>
                  <a:srgbClr val="FBF3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Policía Cibernética de la Secretaría de Seguridad Ciudadana de la Ciudad de México a través del correo: </a:t>
            </a:r>
            <a:r>
              <a:rPr lang="es-MX" sz="2400" b="1" dirty="0">
                <a:solidFill>
                  <a:srgbClr val="FBF3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policia.cibernetica@ssc.cdmx.gob.mx </a:t>
            </a:r>
            <a:r>
              <a:rPr lang="es-MX" sz="2400" dirty="0">
                <a:solidFill>
                  <a:srgbClr val="FBF3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 al teléfono: 55 5242 5100 ext. 5086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rgbClr val="FBF3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Char char="•"/>
            </a:pPr>
            <a:r>
              <a:rPr lang="es-MX" sz="2400" b="1" dirty="0">
                <a:solidFill>
                  <a:srgbClr val="FBF3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contacto@consejociudadanomx.org</a:t>
            </a:r>
            <a:endParaRPr lang="es-MX" sz="2400" dirty="0">
              <a:solidFill>
                <a:srgbClr val="FBF3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265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EBD220-76CC-7B90-CD95-C10BC216D38C}"/>
              </a:ext>
            </a:extLst>
          </p:cNvPr>
          <p:cNvSpPr txBox="1"/>
          <p:nvPr/>
        </p:nvSpPr>
        <p:spPr>
          <a:xfrm>
            <a:off x="1762539" y="1504986"/>
            <a:ext cx="91705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La Red en Defensa de los Derechos Digitales (R3D) es una organización mexicana dedicada a la defensa de los derechos humanos en el entorno digital. Utilizando diversas herramientas legales y de comunicación para hacer investigación de políticas, litigio estratégico, incidencia pública y campañas con el objetivo de promover los derechos digitales en México. En particular, la libertad de expresión, la privacidad, el acceso al conocimiento y la cultura libre.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00C004-8A30-873F-89CB-C56EDD5F9C65}"/>
              </a:ext>
            </a:extLst>
          </p:cNvPr>
          <p:cNvSpPr txBox="1"/>
          <p:nvPr/>
        </p:nvSpPr>
        <p:spPr>
          <a:xfrm>
            <a:off x="3048000" y="49836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chemeClr val="accent2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contacto@r3d.mx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6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F72416-198B-8ED5-34B6-97F792BA7199}"/>
              </a:ext>
            </a:extLst>
          </p:cNvPr>
          <p:cNvSpPr txBox="1"/>
          <p:nvPr/>
        </p:nvSpPr>
        <p:spPr>
          <a:xfrm>
            <a:off x="980660" y="1944757"/>
            <a:ext cx="10442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SOLO LA PERSONA QUE ARRIESGA ES VERDADERAMENTE LIBRE </a:t>
            </a:r>
          </a:p>
          <a:p>
            <a:endParaRPr lang="es-MX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9978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09DC20A-1469-30F8-0AF5-F461FB89C83B}"/>
              </a:ext>
            </a:extLst>
          </p:cNvPr>
          <p:cNvSpPr txBox="1"/>
          <p:nvPr/>
        </p:nvSpPr>
        <p:spPr>
          <a:xfrm>
            <a:off x="980660" y="1429692"/>
            <a:ext cx="105584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El 5 de noviembre de 2020 el Senado de la República aprobó por unanimidad la Ley Olimpia.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Sin embargo desde 2018, 29 entidades han tipificado la 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violencia digital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 como un delito.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El 1 de junio de 2021 se publicaron en el Diario Oficial de la Federación diversas reformas a la Ley General de Acceso de las Mujeres a una vida libre de Violencia y al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Código Penal Federal en materia de violencia digital y mediática, las cuales entraron en vigor el 2 de junio del mismo año.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MARCO JUIRIDICO CDMX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102" name="Picture 6" descr="Fotos en Senado de la República - Edificio gubernamental en Cuauhtémoc">
            <a:extLst>
              <a:ext uri="{FF2B5EF4-FFF2-40B4-BE49-F238E27FC236}">
                <a16:creationId xmlns:a16="http://schemas.microsoft.com/office/drawing/2014/main" id="{0A13DC19-2AD1-0472-9E97-5811BF5A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09" y="3995945"/>
            <a:ext cx="3458817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9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13F4F17-C99F-47D5-CE1A-62C2CCBFDD1B}"/>
              </a:ext>
            </a:extLst>
          </p:cNvPr>
          <p:cNvSpPr txBox="1"/>
          <p:nvPr/>
        </p:nvSpPr>
        <p:spPr>
          <a:xfrm>
            <a:off x="397565" y="932408"/>
            <a:ext cx="11595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Delitos relacionados con violencia digital en la Ciudad de México </a:t>
            </a:r>
          </a:p>
          <a:p>
            <a:pPr algn="just"/>
            <a:r>
              <a:rPr lang="es-MX" sz="2000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 el Código Penal local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se establecen actos realizados a través de medios digitales que están tipificados como delitos tales como: • Acoso sexual agravado en menores (artículo 179 bis). • Delito contra la intimidad sexual (artículo 181 </a:t>
            </a:r>
            <a:r>
              <a:rPr lang="es-MX" sz="2000" dirty="0" err="1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quintus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). • Amenazas de difusión de contenido sexual íntimo (artículo 209). • Extorsión (artículo 236).</a:t>
            </a:r>
          </a:p>
        </p:txBody>
      </p:sp>
      <p:pic>
        <p:nvPicPr>
          <p:cNvPr id="11266" name="Picture 2" descr="Resultado de imagen para imagenes del codigo penal federal">
            <a:extLst>
              <a:ext uri="{FF2B5EF4-FFF2-40B4-BE49-F238E27FC236}">
                <a16:creationId xmlns:a16="http://schemas.microsoft.com/office/drawing/2014/main" id="{8E4EA7AF-2EB3-5F30-DCFC-5E46E5D8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6" y="2563624"/>
            <a:ext cx="3884543" cy="33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éxico aprueba la ley Ingrid a nivel federal: hasta 10 años de cárcel por  difundir imágenes de una víctima | EL PAÍS México">
            <a:extLst>
              <a:ext uri="{FF2B5EF4-FFF2-40B4-BE49-F238E27FC236}">
                <a16:creationId xmlns:a16="http://schemas.microsoft.com/office/drawing/2014/main" id="{174BA5DF-0BD5-B361-300E-949AA7EE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2" y="2563625"/>
            <a:ext cx="4439478" cy="33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MARCO JUIRIDICO CDMX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62C49-7F8F-4DE1-D758-8F9E3344CC12}"/>
              </a:ext>
            </a:extLst>
          </p:cNvPr>
          <p:cNvSpPr txBox="1"/>
          <p:nvPr/>
        </p:nvSpPr>
        <p:spPr>
          <a:xfrm>
            <a:off x="1099930" y="3793253"/>
            <a:ext cx="10319910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DELITOS CONTRA LA INDEMNIDAD DE PRIVACIDAD DE LA INFORMACIÓN SEXUAL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  <a:lumOff val="90000"/>
                </a:scheme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CAPÍTULO II</a:t>
            </a:r>
            <a:endParaRPr lang="es-MX" sz="2000" dirty="0">
              <a:solidFill>
                <a:schemeClr val="accent1">
                  <a:lumMod val="10000"/>
                  <a:lumOff val="9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Violación a la Intimidad Sexual</a:t>
            </a:r>
            <a:endParaRPr lang="es-MX" sz="2000" dirty="0">
              <a:solidFill>
                <a:schemeClr val="accent1">
                  <a:lumMod val="10000"/>
                  <a:lumOff val="9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just">
              <a:spcAft>
                <a:spcPts val="505"/>
              </a:spcAft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Artículo 199 </a:t>
            </a:r>
            <a:r>
              <a:rPr kumimoji="0" lang="es-MX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Octies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.- 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</a:rPr>
              <a:t>Comete el delito de violación a la intimidad sexual, aquella persona que divulgue, comparta, distribuya o publique imágenes, videos o audios de contenido íntimo sexual de una persona que tenga la mayoría de edad, sin su consentimiento, su aprobación o su autorización.</a:t>
            </a:r>
            <a:r>
              <a:rPr lang="es-MX" sz="2000" dirty="0"/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5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10000"/>
                  <a:lumOff val="90000"/>
                </a:scheme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074" name="Picture 2" descr="Derecho Penal | Justia México">
            <a:extLst>
              <a:ext uri="{FF2B5EF4-FFF2-40B4-BE49-F238E27FC236}">
                <a16:creationId xmlns:a16="http://schemas.microsoft.com/office/drawing/2014/main" id="{60FDDD51-10ED-66A7-E5EB-94E09DEE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3563"/>
            <a:ext cx="5323840" cy="20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2412FD-431F-05BF-0CD5-BE6A95CC4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7" y="1453562"/>
            <a:ext cx="5035826" cy="205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7F7E865-F399-2BEE-870F-37B603EACD1F}"/>
              </a:ext>
            </a:extLst>
          </p:cNvPr>
          <p:cNvSpPr txBox="1"/>
          <p:nvPr/>
        </p:nvSpPr>
        <p:spPr>
          <a:xfrm>
            <a:off x="410817" y="969570"/>
            <a:ext cx="1134386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En la Ciudad de México En el Código Penal local se establecen actos realizados a través de medios digitales que están tipificados como delitos tales como: </a:t>
            </a:r>
          </a:p>
          <a:p>
            <a:endParaRPr lang="es-MX" sz="20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Acoso sexual agravado en menores 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(artículo 179 bis). </a:t>
            </a:r>
          </a:p>
          <a:p>
            <a:endParaRPr lang="es-MX" sz="20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Delito contra la intimidad sexual 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(artículo 181 </a:t>
            </a:r>
            <a:r>
              <a:rPr lang="es-MX" sz="2000" dirty="0" err="1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quintus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). </a:t>
            </a:r>
          </a:p>
          <a:p>
            <a:endParaRPr lang="es-MX" sz="20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Amenazas de difusión de contenido sexual íntimo 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(artículo 209). </a:t>
            </a:r>
          </a:p>
          <a:p>
            <a:endParaRPr lang="es-MX" sz="2000" dirty="0">
              <a:solidFill>
                <a:srgbClr val="FBF3F5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Extorsión</a:t>
            </a:r>
            <a:r>
              <a:rPr lang="es-MX" sz="2000" dirty="0">
                <a:solidFill>
                  <a:srgbClr val="FBF3F5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(artículo 236).</a:t>
            </a:r>
          </a:p>
        </p:txBody>
      </p:sp>
    </p:spTree>
    <p:extLst>
      <p:ext uri="{BB962C8B-B14F-4D97-AF65-F5344CB8AC3E}">
        <p14:creationId xmlns:p14="http://schemas.microsoft.com/office/powerpoint/2010/main" val="167115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6B6E896-9184-0E1B-4E8C-2A5F13A8470D}"/>
              </a:ext>
            </a:extLst>
          </p:cNvPr>
          <p:cNvSpPr/>
          <p:nvPr/>
        </p:nvSpPr>
        <p:spPr>
          <a:xfrm>
            <a:off x="768626" y="662608"/>
            <a:ext cx="10654748" cy="502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MARCO JUIRIDICO GENERAL DEL HOSTIGAMIENTO Y ACOSO LABORAL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9D326B-954E-CD59-3B3D-0315E174E9A5}"/>
              </a:ext>
            </a:extLst>
          </p:cNvPr>
          <p:cNvSpPr txBox="1"/>
          <p:nvPr/>
        </p:nvSpPr>
        <p:spPr>
          <a:xfrm>
            <a:off x="768626" y="1155510"/>
            <a:ext cx="10654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4D1434">
                    <a:lumMod val="10000"/>
                    <a:lumOff val="90000"/>
                  </a:srgbClr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En 2020 se modificó la Ley de Acceso de las Mujeres a una Vida Libre de Violencia de la Ciudad de México para incluir la modalidad de violencia digital, cuya definición es: Cualquier acto realizado a través del uso de cualquier medio tecnológico, por el que se obtenga, distribuya o difunda contenido sexual íntimo de una persona sin su consentimiento</a:t>
            </a:r>
          </a:p>
        </p:txBody>
      </p:sp>
      <p:pic>
        <p:nvPicPr>
          <p:cNvPr id="7170" name="Picture 2" descr="Ley General de Acceso de las Mujeres a una Vida Libre de Violencia  ilustrada - SemMéxico">
            <a:extLst>
              <a:ext uri="{FF2B5EF4-FFF2-40B4-BE49-F238E27FC236}">
                <a16:creationId xmlns:a16="http://schemas.microsoft.com/office/drawing/2014/main" id="{7A36EC58-6B2E-BD77-67E1-01E8E9FA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18" y="2717524"/>
            <a:ext cx="2667000" cy="31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ey General de Acceso de las Mujeres a una Vida Libre de Violencia, versión  ilustrada | Comisión Nacional para Prevenir y Erradicar la Violencia Contra  las Mujeres | Gobierno | gob.mx">
            <a:extLst>
              <a:ext uri="{FF2B5EF4-FFF2-40B4-BE49-F238E27FC236}">
                <a16:creationId xmlns:a16="http://schemas.microsoft.com/office/drawing/2014/main" id="{D5D12C4C-7C3B-BA4F-50AC-DAAAA5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23" y="2717524"/>
            <a:ext cx="3763616" cy="31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2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95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91343A-66E6-83EB-6285-6A7863F1B9FD}"/>
              </a:ext>
            </a:extLst>
          </p:cNvPr>
          <p:cNvSpPr txBox="1"/>
          <p:nvPr/>
        </p:nvSpPr>
        <p:spPr>
          <a:xfrm>
            <a:off x="884362" y="2540605"/>
            <a:ext cx="1035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rgbClr val="B2324B">
                  <a:lumMod val="50000"/>
                </a:srgbClr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1FFDBF-7B09-A3B1-006B-371D5AD3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" y="1370942"/>
            <a:ext cx="10095238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67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913</TotalTime>
  <Words>2229</Words>
  <Application>Microsoft Office PowerPoint</Application>
  <PresentationFormat>Panorámica</PresentationFormat>
  <Paragraphs>146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Abadi</vt:lpstr>
      <vt:lpstr>Arial</vt:lpstr>
      <vt:lpstr>Arial</vt:lpstr>
      <vt:lpstr>Calibri</vt:lpstr>
      <vt:lpstr>Gadugi</vt:lpstr>
      <vt:lpstr>Gill Sans MT</vt:lpstr>
      <vt:lpstr>Helvetica Neue</vt:lpstr>
      <vt:lpstr>Montserrat</vt:lpstr>
      <vt:lpstr>Open Sans</vt:lpstr>
      <vt:lpstr>Source Sans Pro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Maritony</dc:creator>
  <cp:lastModifiedBy>Maritony</cp:lastModifiedBy>
  <cp:revision>49</cp:revision>
  <dcterms:created xsi:type="dcterms:W3CDTF">2022-06-29T23:12:45Z</dcterms:created>
  <dcterms:modified xsi:type="dcterms:W3CDTF">2022-07-04T01:04:44Z</dcterms:modified>
</cp:coreProperties>
</file>