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41"/>
  </p:notesMasterIdLst>
  <p:sldIdLst>
    <p:sldId id="256" r:id="rId2"/>
    <p:sldId id="257" r:id="rId3"/>
    <p:sldId id="258" r:id="rId4"/>
    <p:sldId id="259" r:id="rId5"/>
    <p:sldId id="260" r:id="rId6"/>
    <p:sldId id="261" r:id="rId7"/>
    <p:sldId id="292" r:id="rId8"/>
    <p:sldId id="262" r:id="rId9"/>
    <p:sldId id="263" r:id="rId10"/>
    <p:sldId id="291" r:id="rId11"/>
    <p:sldId id="264" r:id="rId12"/>
    <p:sldId id="265" r:id="rId13"/>
    <p:sldId id="266" r:id="rId14"/>
    <p:sldId id="267" r:id="rId15"/>
    <p:sldId id="268" r:id="rId16"/>
    <p:sldId id="269" r:id="rId17"/>
    <p:sldId id="270" r:id="rId18"/>
    <p:sldId id="271" r:id="rId19"/>
    <p:sldId id="272" r:id="rId20"/>
    <p:sldId id="273" r:id="rId21"/>
    <p:sldId id="274" r:id="rId22"/>
    <p:sldId id="275" r:id="rId23"/>
    <p:sldId id="276" r:id="rId24"/>
    <p:sldId id="277" r:id="rId25"/>
    <p:sldId id="293" r:id="rId26"/>
    <p:sldId id="278" r:id="rId27"/>
    <p:sldId id="294" r:id="rId28"/>
    <p:sldId id="279" r:id="rId29"/>
    <p:sldId id="280" r:id="rId30"/>
    <p:sldId id="281" r:id="rId31"/>
    <p:sldId id="282" r:id="rId32"/>
    <p:sldId id="283" r:id="rId33"/>
    <p:sldId id="284" r:id="rId34"/>
    <p:sldId id="285" r:id="rId35"/>
    <p:sldId id="286" r:id="rId36"/>
    <p:sldId id="287" r:id="rId37"/>
    <p:sldId id="288" r:id="rId38"/>
    <p:sldId id="289" r:id="rId39"/>
    <p:sldId id="290" r:id="rId40"/>
  </p:sldIdLst>
  <p:sldSz cx="12193588" cy="6858000"/>
  <p:notesSz cx="6797675" cy="9926638"/>
  <p:embeddedFontLst>
    <p:embeddedFont>
      <p:font typeface="Calibri" panose="020F0502020204030204" pitchFamily="34" charset="0"/>
      <p:regular r:id="rId42"/>
      <p:bold r:id="rId43"/>
      <p:italic r:id="rId44"/>
      <p:boldItalic r:id="rId45"/>
    </p:embeddedFont>
    <p:embeddedFont>
      <p:font typeface="Roboto" panose="020B0604020202020204" charset="0"/>
      <p:regular r:id="rId46"/>
      <p:bold r:id="rId47"/>
      <p:italic r:id="rId48"/>
      <p:boldItalic r:id="rId49"/>
    </p:embeddedFont>
    <p:embeddedFont>
      <p:font typeface="Source Sans Pro" panose="020B0604020202020204" charset="0"/>
      <p:regular r:id="rId50"/>
      <p:bold r:id="rId51"/>
      <p:italic r:id="rId52"/>
      <p:boldItalic r:id="rId53"/>
    </p:embeddedFont>
    <p:embeddedFont>
      <p:font typeface="Source Sans Pro ExtraLight" panose="020B0604020202020204" charset="0"/>
      <p:regular r:id="rId54"/>
      <p:bold r:id="rId55"/>
      <p:italic r:id="rId56"/>
      <p:boldItalic r:id="rId57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http://customooxmlschemas.google.com/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58" roundtripDataSignature="AMtx7mgeo5lzfj4N14T3ho60ykoNphkak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1" d="100"/>
          <a:sy n="61" d="100"/>
        </p:scale>
        <p:origin x="788" y="6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font" Target="fonts/font1.fntdata"/><Relationship Id="rId47" Type="http://schemas.openxmlformats.org/officeDocument/2006/relationships/font" Target="fonts/font6.fntdata"/><Relationship Id="rId50" Type="http://schemas.openxmlformats.org/officeDocument/2006/relationships/font" Target="fonts/font9.fntdata"/><Relationship Id="rId55" Type="http://schemas.openxmlformats.org/officeDocument/2006/relationships/font" Target="fonts/font14.fntdata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font" Target="fonts/font4.fntdata"/><Relationship Id="rId53" Type="http://schemas.openxmlformats.org/officeDocument/2006/relationships/font" Target="fonts/font12.fntdata"/><Relationship Id="rId58" Type="http://customschemas.google.com/relationships/presentationmetadata" Target="metadata"/><Relationship Id="rId5" Type="http://schemas.openxmlformats.org/officeDocument/2006/relationships/slide" Target="slides/slide4.xml"/><Relationship Id="rId61" Type="http://schemas.openxmlformats.org/officeDocument/2006/relationships/theme" Target="theme/theme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font" Target="fonts/font2.fntdata"/><Relationship Id="rId48" Type="http://schemas.openxmlformats.org/officeDocument/2006/relationships/font" Target="fonts/font7.fntdata"/><Relationship Id="rId56" Type="http://schemas.openxmlformats.org/officeDocument/2006/relationships/font" Target="fonts/font15.fntdata"/><Relationship Id="rId8" Type="http://schemas.openxmlformats.org/officeDocument/2006/relationships/slide" Target="slides/slide7.xml"/><Relationship Id="rId51" Type="http://schemas.openxmlformats.org/officeDocument/2006/relationships/font" Target="fonts/font10.fntdata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font" Target="fonts/font5.fntdata"/><Relationship Id="rId59" Type="http://schemas.openxmlformats.org/officeDocument/2006/relationships/presProps" Target="presProps.xml"/><Relationship Id="rId20" Type="http://schemas.openxmlformats.org/officeDocument/2006/relationships/slide" Target="slides/slide19.xml"/><Relationship Id="rId41" Type="http://schemas.openxmlformats.org/officeDocument/2006/relationships/notesMaster" Target="notesMasters/notesMaster1.xml"/><Relationship Id="rId54" Type="http://schemas.openxmlformats.org/officeDocument/2006/relationships/font" Target="fonts/font13.fntdata"/><Relationship Id="rId62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font" Target="fonts/font8.fntdata"/><Relationship Id="rId57" Type="http://schemas.openxmlformats.org/officeDocument/2006/relationships/font" Target="fonts/font16.fntdata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font" Target="fonts/font3.fntdata"/><Relationship Id="rId52" Type="http://schemas.openxmlformats.org/officeDocument/2006/relationships/font" Target="fonts/font11.fntdata"/><Relationship Id="rId6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8287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742320519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g12bfc8c69ef_0_47:notes"/>
          <p:cNvSpPr txBox="1">
            <a:spLocks noGrp="1"/>
          </p:cNvSpPr>
          <p:nvPr>
            <p:ph type="body" idx="1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82;g12bfc8c69ef_0_47:notes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8287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p9:notes"/>
          <p:cNvSpPr txBox="1">
            <a:spLocks noGrp="1"/>
          </p:cNvSpPr>
          <p:nvPr>
            <p:ph type="body" idx="1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88" name="Google Shape;188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8287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p10:notes"/>
          <p:cNvSpPr txBox="1">
            <a:spLocks noGrp="1"/>
          </p:cNvSpPr>
          <p:nvPr>
            <p:ph type="body" idx="1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00" name="Google Shape;200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8287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p11:notes"/>
          <p:cNvSpPr txBox="1">
            <a:spLocks noGrp="1"/>
          </p:cNvSpPr>
          <p:nvPr>
            <p:ph type="body" idx="1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12" name="Google Shape;212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8287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Google Shape;224;p12:notes"/>
          <p:cNvSpPr txBox="1">
            <a:spLocks noGrp="1"/>
          </p:cNvSpPr>
          <p:nvPr>
            <p:ph type="body" idx="1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25" name="Google Shape;225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8287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Google Shape;238;p13:notes"/>
          <p:cNvSpPr txBox="1">
            <a:spLocks noGrp="1"/>
          </p:cNvSpPr>
          <p:nvPr>
            <p:ph type="body" idx="1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39" name="Google Shape;239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8287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Google Shape;250;p14:notes"/>
          <p:cNvSpPr txBox="1">
            <a:spLocks noGrp="1"/>
          </p:cNvSpPr>
          <p:nvPr>
            <p:ph type="body" idx="1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51" name="Google Shape;251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8287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Google Shape;268;g12bfc8c69ef_1_459:notes"/>
          <p:cNvSpPr txBox="1">
            <a:spLocks noGrp="1"/>
          </p:cNvSpPr>
          <p:nvPr>
            <p:ph type="body" idx="1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69" name="Google Shape;269;g12bfc8c69ef_1_459:notes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8287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6" name="Google Shape;326;p16:notes"/>
          <p:cNvSpPr txBox="1">
            <a:spLocks noGrp="1"/>
          </p:cNvSpPr>
          <p:nvPr>
            <p:ph type="body" idx="1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327" name="Google Shape;327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8287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" name="Google Shape;337;p17:notes"/>
          <p:cNvSpPr txBox="1">
            <a:spLocks noGrp="1"/>
          </p:cNvSpPr>
          <p:nvPr>
            <p:ph type="body" idx="1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338" name="Google Shape;338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8287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7" name="Google Shape;377;p18:notes"/>
          <p:cNvSpPr txBox="1">
            <a:spLocks noGrp="1"/>
          </p:cNvSpPr>
          <p:nvPr>
            <p:ph type="body" idx="1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378" name="Google Shape;378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8287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2:notes"/>
          <p:cNvSpPr txBox="1">
            <a:spLocks noGrp="1"/>
          </p:cNvSpPr>
          <p:nvPr>
            <p:ph type="body" idx="1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90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8287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7" name="Google Shape;387;p19:notes"/>
          <p:cNvSpPr txBox="1">
            <a:spLocks noGrp="1"/>
          </p:cNvSpPr>
          <p:nvPr>
            <p:ph type="body" idx="1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388" name="Google Shape;388;p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8287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8" name="Google Shape;398;p20:notes"/>
          <p:cNvSpPr txBox="1">
            <a:spLocks noGrp="1"/>
          </p:cNvSpPr>
          <p:nvPr>
            <p:ph type="body" idx="1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399" name="Google Shape;399;p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8287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" name="Google Shape;409;p21:notes"/>
          <p:cNvSpPr txBox="1">
            <a:spLocks noGrp="1"/>
          </p:cNvSpPr>
          <p:nvPr>
            <p:ph type="body" idx="1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410" name="Google Shape;410;p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8287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" name="Google Shape;409;p21:notes"/>
          <p:cNvSpPr txBox="1">
            <a:spLocks noGrp="1"/>
          </p:cNvSpPr>
          <p:nvPr>
            <p:ph type="body" idx="1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410" name="Google Shape;410;p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8287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123709224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9" name="Google Shape;429;g12bfc8c69ef_1_1093:notes"/>
          <p:cNvSpPr txBox="1">
            <a:spLocks noGrp="1"/>
          </p:cNvSpPr>
          <p:nvPr>
            <p:ph type="body" idx="1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430" name="Google Shape;430;g12bfc8c69ef_1_1093:notes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8287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" name="Google Shape;409;p21:notes"/>
          <p:cNvSpPr txBox="1">
            <a:spLocks noGrp="1"/>
          </p:cNvSpPr>
          <p:nvPr>
            <p:ph type="body" idx="1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410" name="Google Shape;410;p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8287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780437058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1" name="Google Shape;451;p23:notes"/>
          <p:cNvSpPr txBox="1">
            <a:spLocks noGrp="1"/>
          </p:cNvSpPr>
          <p:nvPr>
            <p:ph type="body" idx="1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452" name="Google Shape;452;p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8287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3" name="Google Shape;483;p24:notes"/>
          <p:cNvSpPr txBox="1">
            <a:spLocks noGrp="1"/>
          </p:cNvSpPr>
          <p:nvPr>
            <p:ph type="body" idx="1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484" name="Google Shape;484;p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8287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5" name="Google Shape;505;p25:notes"/>
          <p:cNvSpPr txBox="1">
            <a:spLocks noGrp="1"/>
          </p:cNvSpPr>
          <p:nvPr>
            <p:ph type="body" idx="1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06" name="Google Shape;506;p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8287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7" name="Google Shape;517;p26:notes"/>
          <p:cNvSpPr txBox="1">
            <a:spLocks noGrp="1"/>
          </p:cNvSpPr>
          <p:nvPr>
            <p:ph type="body" idx="1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18" name="Google Shape;518;p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8287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g12bfc8c69ef_0_0:notes"/>
          <p:cNvSpPr txBox="1">
            <a:spLocks noGrp="1"/>
          </p:cNvSpPr>
          <p:nvPr>
            <p:ph type="body" idx="1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0" name="Google Shape;100;g12bfc8c69ef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8287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4" name="Google Shape;534;p27:notes"/>
          <p:cNvSpPr txBox="1">
            <a:spLocks noGrp="1"/>
          </p:cNvSpPr>
          <p:nvPr>
            <p:ph type="body" idx="1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5" name="Google Shape;535;p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8287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3" name="Google Shape;543;p28:notes"/>
          <p:cNvSpPr txBox="1">
            <a:spLocks noGrp="1"/>
          </p:cNvSpPr>
          <p:nvPr>
            <p:ph type="body" idx="1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4" name="Google Shape;544;p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8287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4" name="Google Shape;554;p29:notes"/>
          <p:cNvSpPr txBox="1">
            <a:spLocks noGrp="1"/>
          </p:cNvSpPr>
          <p:nvPr>
            <p:ph type="body" idx="1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5" name="Google Shape;555;p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8287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5" name="Google Shape;565;p30:notes"/>
          <p:cNvSpPr txBox="1">
            <a:spLocks noGrp="1"/>
          </p:cNvSpPr>
          <p:nvPr>
            <p:ph type="body" idx="1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6" name="Google Shape;566;p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8287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6" name="Google Shape;576;p31:notes"/>
          <p:cNvSpPr txBox="1">
            <a:spLocks noGrp="1"/>
          </p:cNvSpPr>
          <p:nvPr>
            <p:ph type="body" idx="1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7" name="Google Shape;577;p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8287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7" name="Google Shape;587;p32:notes"/>
          <p:cNvSpPr txBox="1">
            <a:spLocks noGrp="1"/>
          </p:cNvSpPr>
          <p:nvPr>
            <p:ph type="body" idx="1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8" name="Google Shape;588;p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8287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9" name="Google Shape;599;p33:notes"/>
          <p:cNvSpPr txBox="1">
            <a:spLocks noGrp="1"/>
          </p:cNvSpPr>
          <p:nvPr>
            <p:ph type="body" idx="1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0" name="Google Shape;600;p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8287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0" name="Google Shape;610;g12bfc8c69ef_0_153:notes"/>
          <p:cNvSpPr txBox="1">
            <a:spLocks noGrp="1"/>
          </p:cNvSpPr>
          <p:nvPr>
            <p:ph type="body" idx="1"/>
          </p:nvPr>
        </p:nvSpPr>
        <p:spPr>
          <a:xfrm>
            <a:off x="679768" y="4777200"/>
            <a:ext cx="5438140" cy="3908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  <p:sp>
        <p:nvSpPr>
          <p:cNvPr id="611" name="Google Shape;611;g12bfc8c69ef_0_153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3:notes"/>
          <p:cNvSpPr txBox="1">
            <a:spLocks noGrp="1"/>
          </p:cNvSpPr>
          <p:nvPr>
            <p:ph type="body" idx="1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0" name="Google Shape;110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8287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4:notes"/>
          <p:cNvSpPr txBox="1">
            <a:spLocks noGrp="1"/>
          </p:cNvSpPr>
          <p:nvPr>
            <p:ph type="body" idx="1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0" name="Google Shape;120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8287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5:notes"/>
          <p:cNvSpPr txBox="1">
            <a:spLocks noGrp="1"/>
          </p:cNvSpPr>
          <p:nvPr>
            <p:ph type="body" idx="1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0" name="Google Shape;130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8287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g12bfc8c69ef_1_0:notes"/>
          <p:cNvSpPr txBox="1">
            <a:spLocks noGrp="1"/>
          </p:cNvSpPr>
          <p:nvPr>
            <p:ph type="body" idx="1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1" name="Google Shape;141;g12bfc8c69ef_1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8287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7:notes"/>
          <p:cNvSpPr txBox="1">
            <a:spLocks noGrp="1"/>
          </p:cNvSpPr>
          <p:nvPr>
            <p:ph type="body" idx="1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66" name="Google Shape;166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8287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p8:notes"/>
          <p:cNvSpPr txBox="1">
            <a:spLocks noGrp="1"/>
          </p:cNvSpPr>
          <p:nvPr>
            <p:ph type="body" idx="1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77" name="Google Shape;177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8287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iapositiva de título" type="title">
  <p:cSld name="TITL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36"/>
          <p:cNvSpPr txBox="1">
            <a:spLocks noGrp="1"/>
          </p:cNvSpPr>
          <p:nvPr>
            <p:ph type="ctrTitle"/>
          </p:nvPr>
        </p:nvSpPr>
        <p:spPr>
          <a:xfrm>
            <a:off x="914490" y="2130425"/>
            <a:ext cx="10364100" cy="147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17850" tIns="58900" rIns="117850" bIns="589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3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36"/>
          <p:cNvSpPr txBox="1">
            <a:spLocks noGrp="1"/>
          </p:cNvSpPr>
          <p:nvPr>
            <p:ph type="subTitle" idx="1"/>
          </p:nvPr>
        </p:nvSpPr>
        <p:spPr>
          <a:xfrm>
            <a:off x="1828980" y="3886200"/>
            <a:ext cx="85353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17850" tIns="58900" rIns="117850" bIns="58900" anchor="t" anchorCtr="0">
            <a:normAutofit/>
          </a:bodyPr>
          <a:lstStyle>
            <a:lvl1pPr lvl="0" algn="ctr">
              <a:spcBef>
                <a:spcPts val="800"/>
              </a:spcBef>
              <a:spcAft>
                <a:spcPts val="0"/>
              </a:spcAft>
              <a:buClr>
                <a:srgbClr val="888888"/>
              </a:buClr>
              <a:buSzPts val="4100"/>
              <a:buNone/>
              <a:defRPr>
                <a:solidFill>
                  <a:srgbClr val="888888"/>
                </a:solidFill>
              </a:defRPr>
            </a:lvl1pPr>
            <a:lvl2pPr lvl="1" algn="ctr">
              <a:spcBef>
                <a:spcPts val="700"/>
              </a:spcBef>
              <a:spcAft>
                <a:spcPts val="0"/>
              </a:spcAft>
              <a:buClr>
                <a:srgbClr val="888888"/>
              </a:buClr>
              <a:buSzPts val="360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600"/>
              </a:spcBef>
              <a:spcAft>
                <a:spcPts val="0"/>
              </a:spcAft>
              <a:buClr>
                <a:srgbClr val="888888"/>
              </a:buClr>
              <a:buSzPts val="31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60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60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60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60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60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600"/>
              <a:buNone/>
              <a:defRPr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4" name="Google Shape;14;p36"/>
          <p:cNvSpPr txBox="1">
            <a:spLocks noGrp="1"/>
          </p:cNvSpPr>
          <p:nvPr>
            <p:ph type="dt" idx="10"/>
          </p:nvPr>
        </p:nvSpPr>
        <p:spPr>
          <a:xfrm>
            <a:off x="609660" y="6356350"/>
            <a:ext cx="2845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17850" tIns="58900" rIns="117850" bIns="589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>
            <a:endParaRPr dirty="0"/>
          </a:p>
        </p:txBody>
      </p:sp>
      <p:sp>
        <p:nvSpPr>
          <p:cNvPr id="15" name="Google Shape;15;p36"/>
          <p:cNvSpPr txBox="1">
            <a:spLocks noGrp="1"/>
          </p:cNvSpPr>
          <p:nvPr>
            <p:ph type="ftr" idx="11"/>
          </p:nvPr>
        </p:nvSpPr>
        <p:spPr>
          <a:xfrm>
            <a:off x="4166010" y="6356350"/>
            <a:ext cx="38613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17850" tIns="58900" rIns="117850" bIns="589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>
            <a:endParaRPr dirty="0"/>
          </a:p>
        </p:txBody>
      </p:sp>
      <p:sp>
        <p:nvSpPr>
          <p:cNvPr id="16" name="Google Shape;16;p36"/>
          <p:cNvSpPr txBox="1">
            <a:spLocks noGrp="1"/>
          </p:cNvSpPr>
          <p:nvPr>
            <p:ph type="sldNum" idx="12"/>
          </p:nvPr>
        </p:nvSpPr>
        <p:spPr>
          <a:xfrm>
            <a:off x="8738460" y="6356350"/>
            <a:ext cx="2845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17850" tIns="58900" rIns="117850" bIns="589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/>
              <a:t>‹Nº›</a:t>
            </a:fld>
            <a:endParaRPr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y texto vertical" type="vertTx">
  <p:cSld name="VERTICAL_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45"/>
          <p:cNvSpPr txBox="1">
            <a:spLocks noGrp="1"/>
          </p:cNvSpPr>
          <p:nvPr>
            <p:ph type="title"/>
          </p:nvPr>
        </p:nvSpPr>
        <p:spPr>
          <a:xfrm>
            <a:off x="609660" y="274638"/>
            <a:ext cx="109740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17850" tIns="58900" rIns="117850" bIns="589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3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45"/>
          <p:cNvSpPr txBox="1">
            <a:spLocks noGrp="1"/>
          </p:cNvSpPr>
          <p:nvPr>
            <p:ph type="body" idx="1"/>
          </p:nvPr>
        </p:nvSpPr>
        <p:spPr>
          <a:xfrm rot="5400000">
            <a:off x="3833640" y="-1623900"/>
            <a:ext cx="4525800" cy="1097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17850" tIns="58900" rIns="117850" bIns="58900" anchor="t" anchorCtr="0">
            <a:normAutofit/>
          </a:bodyPr>
          <a:lstStyle>
            <a:lvl1pPr marL="457200" lvl="0" indent="-374650" algn="l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300"/>
              <a:buChar char="•"/>
              <a:defRPr/>
            </a:lvl1pPr>
            <a:lvl2pPr marL="914400" lvl="1" indent="-374650" algn="l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300"/>
              <a:buChar char="–"/>
              <a:defRPr/>
            </a:lvl2pPr>
            <a:lvl3pPr marL="1371600" lvl="2" indent="-374650" algn="l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300"/>
              <a:buChar char="•"/>
              <a:defRPr/>
            </a:lvl3pPr>
            <a:lvl4pPr marL="1828800" lvl="3" indent="-374650" algn="l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300"/>
              <a:buChar char="–"/>
              <a:defRPr/>
            </a:lvl4pPr>
            <a:lvl5pPr marL="2286000" lvl="4" indent="-374650" algn="l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300"/>
              <a:buChar char="»"/>
              <a:defRPr/>
            </a:lvl5pPr>
            <a:lvl6pPr marL="2743200" lvl="5" indent="-374650" algn="l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300"/>
              <a:buChar char="•"/>
              <a:defRPr/>
            </a:lvl6pPr>
            <a:lvl7pPr marL="3200400" lvl="6" indent="-374650" algn="l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300"/>
              <a:buChar char="•"/>
              <a:defRPr/>
            </a:lvl7pPr>
            <a:lvl8pPr marL="3657600" lvl="7" indent="-374650" algn="l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300"/>
              <a:buChar char="•"/>
              <a:defRPr/>
            </a:lvl8pPr>
            <a:lvl9pPr marL="4114800" lvl="8" indent="-374650" algn="l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3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45"/>
          <p:cNvSpPr txBox="1">
            <a:spLocks noGrp="1"/>
          </p:cNvSpPr>
          <p:nvPr>
            <p:ph type="dt" idx="10"/>
          </p:nvPr>
        </p:nvSpPr>
        <p:spPr>
          <a:xfrm>
            <a:off x="609660" y="6356350"/>
            <a:ext cx="2845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17850" tIns="58900" rIns="117850" bIns="589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>
            <a:endParaRPr dirty="0"/>
          </a:p>
        </p:txBody>
      </p:sp>
      <p:sp>
        <p:nvSpPr>
          <p:cNvPr id="72" name="Google Shape;72;p45"/>
          <p:cNvSpPr txBox="1">
            <a:spLocks noGrp="1"/>
          </p:cNvSpPr>
          <p:nvPr>
            <p:ph type="ftr" idx="11"/>
          </p:nvPr>
        </p:nvSpPr>
        <p:spPr>
          <a:xfrm>
            <a:off x="4166010" y="6356350"/>
            <a:ext cx="38613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17850" tIns="58900" rIns="117850" bIns="589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>
            <a:endParaRPr dirty="0"/>
          </a:p>
        </p:txBody>
      </p:sp>
      <p:sp>
        <p:nvSpPr>
          <p:cNvPr id="73" name="Google Shape;73;p45"/>
          <p:cNvSpPr txBox="1">
            <a:spLocks noGrp="1"/>
          </p:cNvSpPr>
          <p:nvPr>
            <p:ph type="sldNum" idx="12"/>
          </p:nvPr>
        </p:nvSpPr>
        <p:spPr>
          <a:xfrm>
            <a:off x="8738460" y="6356350"/>
            <a:ext cx="2845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17850" tIns="58900" rIns="117850" bIns="589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/>
              <a:t>‹Nº›</a:t>
            </a:fld>
            <a:endParaRPr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vertical y texto" type="vertTitleAndTx">
  <p:cSld name="VERTICAL_TITLE_AND_VERTICAL_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46"/>
          <p:cNvSpPr txBox="1">
            <a:spLocks noGrp="1"/>
          </p:cNvSpPr>
          <p:nvPr>
            <p:ph type="title"/>
          </p:nvPr>
        </p:nvSpPr>
        <p:spPr>
          <a:xfrm rot="5400000">
            <a:off x="7286040" y="1828638"/>
            <a:ext cx="5851500" cy="274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17850" tIns="58900" rIns="117850" bIns="589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3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46"/>
          <p:cNvSpPr txBox="1">
            <a:spLocks noGrp="1"/>
          </p:cNvSpPr>
          <p:nvPr>
            <p:ph type="body" idx="1"/>
          </p:nvPr>
        </p:nvSpPr>
        <p:spPr>
          <a:xfrm rot="5400000">
            <a:off x="1697550" y="-813162"/>
            <a:ext cx="5851500" cy="802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17850" tIns="58900" rIns="117850" bIns="58900" anchor="t" anchorCtr="0">
            <a:normAutofit/>
          </a:bodyPr>
          <a:lstStyle>
            <a:lvl1pPr marL="457200" lvl="0" indent="-374650" algn="l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300"/>
              <a:buChar char="•"/>
              <a:defRPr/>
            </a:lvl1pPr>
            <a:lvl2pPr marL="914400" lvl="1" indent="-374650" algn="l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300"/>
              <a:buChar char="–"/>
              <a:defRPr/>
            </a:lvl2pPr>
            <a:lvl3pPr marL="1371600" lvl="2" indent="-374650" algn="l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300"/>
              <a:buChar char="•"/>
              <a:defRPr/>
            </a:lvl3pPr>
            <a:lvl4pPr marL="1828800" lvl="3" indent="-374650" algn="l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300"/>
              <a:buChar char="–"/>
              <a:defRPr/>
            </a:lvl4pPr>
            <a:lvl5pPr marL="2286000" lvl="4" indent="-374650" algn="l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300"/>
              <a:buChar char="»"/>
              <a:defRPr/>
            </a:lvl5pPr>
            <a:lvl6pPr marL="2743200" lvl="5" indent="-374650" algn="l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300"/>
              <a:buChar char="•"/>
              <a:defRPr/>
            </a:lvl6pPr>
            <a:lvl7pPr marL="3200400" lvl="6" indent="-374650" algn="l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300"/>
              <a:buChar char="•"/>
              <a:defRPr/>
            </a:lvl7pPr>
            <a:lvl8pPr marL="3657600" lvl="7" indent="-374650" algn="l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300"/>
              <a:buChar char="•"/>
              <a:defRPr/>
            </a:lvl8pPr>
            <a:lvl9pPr marL="4114800" lvl="8" indent="-374650" algn="l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3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46"/>
          <p:cNvSpPr txBox="1">
            <a:spLocks noGrp="1"/>
          </p:cNvSpPr>
          <p:nvPr>
            <p:ph type="dt" idx="10"/>
          </p:nvPr>
        </p:nvSpPr>
        <p:spPr>
          <a:xfrm>
            <a:off x="609660" y="6356350"/>
            <a:ext cx="2845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17850" tIns="58900" rIns="117850" bIns="589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>
            <a:endParaRPr dirty="0"/>
          </a:p>
        </p:txBody>
      </p:sp>
      <p:sp>
        <p:nvSpPr>
          <p:cNvPr id="78" name="Google Shape;78;p46"/>
          <p:cNvSpPr txBox="1">
            <a:spLocks noGrp="1"/>
          </p:cNvSpPr>
          <p:nvPr>
            <p:ph type="ftr" idx="11"/>
          </p:nvPr>
        </p:nvSpPr>
        <p:spPr>
          <a:xfrm>
            <a:off x="4166010" y="6356350"/>
            <a:ext cx="38613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17850" tIns="58900" rIns="117850" bIns="589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>
            <a:endParaRPr dirty="0"/>
          </a:p>
        </p:txBody>
      </p:sp>
      <p:sp>
        <p:nvSpPr>
          <p:cNvPr id="79" name="Google Shape;79;p46"/>
          <p:cNvSpPr txBox="1">
            <a:spLocks noGrp="1"/>
          </p:cNvSpPr>
          <p:nvPr>
            <p:ph type="sldNum" idx="12"/>
          </p:nvPr>
        </p:nvSpPr>
        <p:spPr>
          <a:xfrm>
            <a:off x="8738460" y="6356350"/>
            <a:ext cx="2845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17850" tIns="58900" rIns="117850" bIns="589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/>
              <a:t>‹Nº›</a:t>
            </a:fld>
            <a:endParaRPr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y objetos" type="obj">
  <p:cSld name="OBJECT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37"/>
          <p:cNvSpPr txBox="1">
            <a:spLocks noGrp="1"/>
          </p:cNvSpPr>
          <p:nvPr>
            <p:ph type="title"/>
          </p:nvPr>
        </p:nvSpPr>
        <p:spPr>
          <a:xfrm>
            <a:off x="609660" y="274638"/>
            <a:ext cx="109740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17850" tIns="58900" rIns="117850" bIns="589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3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37"/>
          <p:cNvSpPr txBox="1">
            <a:spLocks noGrp="1"/>
          </p:cNvSpPr>
          <p:nvPr>
            <p:ph type="body" idx="1"/>
          </p:nvPr>
        </p:nvSpPr>
        <p:spPr>
          <a:xfrm>
            <a:off x="609660" y="1600200"/>
            <a:ext cx="10974000" cy="452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17850" tIns="58900" rIns="117850" bIns="58900" anchor="t" anchorCtr="0">
            <a:normAutofit/>
          </a:bodyPr>
          <a:lstStyle>
            <a:lvl1pPr marL="457200" lvl="0" indent="-374650" algn="l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300"/>
              <a:buChar char="•"/>
              <a:defRPr/>
            </a:lvl1pPr>
            <a:lvl2pPr marL="914400" lvl="1" indent="-374650" algn="l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300"/>
              <a:buChar char="–"/>
              <a:defRPr/>
            </a:lvl2pPr>
            <a:lvl3pPr marL="1371600" lvl="2" indent="-374650" algn="l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300"/>
              <a:buChar char="•"/>
              <a:defRPr/>
            </a:lvl3pPr>
            <a:lvl4pPr marL="1828800" lvl="3" indent="-374650" algn="l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300"/>
              <a:buChar char="–"/>
              <a:defRPr/>
            </a:lvl4pPr>
            <a:lvl5pPr marL="2286000" lvl="4" indent="-374650" algn="l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300"/>
              <a:buChar char="»"/>
              <a:defRPr/>
            </a:lvl5pPr>
            <a:lvl6pPr marL="2743200" lvl="5" indent="-374650" algn="l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300"/>
              <a:buChar char="•"/>
              <a:defRPr/>
            </a:lvl6pPr>
            <a:lvl7pPr marL="3200400" lvl="6" indent="-374650" algn="l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300"/>
              <a:buChar char="•"/>
              <a:defRPr/>
            </a:lvl7pPr>
            <a:lvl8pPr marL="3657600" lvl="7" indent="-374650" algn="l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300"/>
              <a:buChar char="•"/>
              <a:defRPr/>
            </a:lvl8pPr>
            <a:lvl9pPr marL="4114800" lvl="8" indent="-374650" algn="l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300"/>
              <a:buChar char="•"/>
              <a:defRPr/>
            </a:lvl9pPr>
          </a:lstStyle>
          <a:p>
            <a:endParaRPr/>
          </a:p>
        </p:txBody>
      </p:sp>
      <p:sp>
        <p:nvSpPr>
          <p:cNvPr id="20" name="Google Shape;20;p37"/>
          <p:cNvSpPr txBox="1">
            <a:spLocks noGrp="1"/>
          </p:cNvSpPr>
          <p:nvPr>
            <p:ph type="dt" idx="10"/>
          </p:nvPr>
        </p:nvSpPr>
        <p:spPr>
          <a:xfrm>
            <a:off x="609660" y="6356350"/>
            <a:ext cx="2845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17850" tIns="58900" rIns="117850" bIns="589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>
            <a:endParaRPr dirty="0"/>
          </a:p>
        </p:txBody>
      </p:sp>
      <p:sp>
        <p:nvSpPr>
          <p:cNvPr id="21" name="Google Shape;21;p37"/>
          <p:cNvSpPr txBox="1">
            <a:spLocks noGrp="1"/>
          </p:cNvSpPr>
          <p:nvPr>
            <p:ph type="ftr" idx="11"/>
          </p:nvPr>
        </p:nvSpPr>
        <p:spPr>
          <a:xfrm>
            <a:off x="4166010" y="6356350"/>
            <a:ext cx="38613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17850" tIns="58900" rIns="117850" bIns="589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>
            <a:endParaRPr dirty="0"/>
          </a:p>
        </p:txBody>
      </p:sp>
      <p:sp>
        <p:nvSpPr>
          <p:cNvPr id="22" name="Google Shape;22;p37"/>
          <p:cNvSpPr txBox="1">
            <a:spLocks noGrp="1"/>
          </p:cNvSpPr>
          <p:nvPr>
            <p:ph type="sldNum" idx="12"/>
          </p:nvPr>
        </p:nvSpPr>
        <p:spPr>
          <a:xfrm>
            <a:off x="8738460" y="6356350"/>
            <a:ext cx="2845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17850" tIns="58900" rIns="117850" bIns="589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/>
              <a:t>‹Nº›</a:t>
            </a:fld>
            <a:endParaRPr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Encabezado de sección" type="secHead">
  <p:cSld name="SECTION_HEADER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38"/>
          <p:cNvSpPr txBox="1">
            <a:spLocks noGrp="1"/>
          </p:cNvSpPr>
          <p:nvPr>
            <p:ph type="title"/>
          </p:nvPr>
        </p:nvSpPr>
        <p:spPr>
          <a:xfrm>
            <a:off x="963179" y="4406900"/>
            <a:ext cx="10364100" cy="136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17850" tIns="58900" rIns="117850" bIns="58900" anchor="t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Calibri"/>
              <a:buNone/>
              <a:defRPr sz="5200" b="1" cap="none"/>
            </a:lvl1pPr>
            <a:lvl2pPr lvl="1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38"/>
          <p:cNvSpPr txBox="1">
            <a:spLocks noGrp="1"/>
          </p:cNvSpPr>
          <p:nvPr>
            <p:ph type="body" idx="1"/>
          </p:nvPr>
        </p:nvSpPr>
        <p:spPr>
          <a:xfrm>
            <a:off x="963179" y="2906713"/>
            <a:ext cx="10364100" cy="15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17850" tIns="58900" rIns="117850" bIns="58900" anchor="b" anchorCtr="0">
            <a:normAutofit/>
          </a:bodyPr>
          <a:lstStyle>
            <a:lvl1pPr marL="457200" lvl="0" indent="-228600" algn="l"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600"/>
              <a:buNone/>
              <a:defRPr sz="2600">
                <a:solidFill>
                  <a:srgbClr val="888888"/>
                </a:solidFill>
              </a:defRPr>
            </a:lvl1pPr>
            <a:lvl2pPr marL="914400" lvl="1" indent="-228600" algn="l"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300"/>
              <a:buNone/>
              <a:defRPr sz="2300">
                <a:solidFill>
                  <a:srgbClr val="888888"/>
                </a:solidFill>
              </a:defRPr>
            </a:lvl2pPr>
            <a:lvl3pPr marL="1371600" lvl="2" indent="-228600" algn="l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100"/>
              <a:buNone/>
              <a:defRPr sz="2100">
                <a:solidFill>
                  <a:srgbClr val="888888"/>
                </a:solidFill>
              </a:defRPr>
            </a:lvl3pPr>
            <a:lvl4pPr marL="1828800" lvl="3" indent="-228600" algn="l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4pPr>
            <a:lvl5pPr marL="2286000" lvl="4" indent="-228600" algn="l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5pPr>
            <a:lvl6pPr marL="2743200" lvl="5" indent="-228600" algn="l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6pPr>
            <a:lvl7pPr marL="3200400" lvl="6" indent="-228600" algn="l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7pPr>
            <a:lvl8pPr marL="3657600" lvl="7" indent="-228600" algn="l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8pPr>
            <a:lvl9pPr marL="4114800" lvl="8" indent="-228600" algn="l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26" name="Google Shape;26;p38"/>
          <p:cNvSpPr txBox="1">
            <a:spLocks noGrp="1"/>
          </p:cNvSpPr>
          <p:nvPr>
            <p:ph type="dt" idx="10"/>
          </p:nvPr>
        </p:nvSpPr>
        <p:spPr>
          <a:xfrm>
            <a:off x="609660" y="6356350"/>
            <a:ext cx="2845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17850" tIns="58900" rIns="117850" bIns="589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>
            <a:endParaRPr dirty="0"/>
          </a:p>
        </p:txBody>
      </p:sp>
      <p:sp>
        <p:nvSpPr>
          <p:cNvPr id="27" name="Google Shape;27;p38"/>
          <p:cNvSpPr txBox="1">
            <a:spLocks noGrp="1"/>
          </p:cNvSpPr>
          <p:nvPr>
            <p:ph type="ftr" idx="11"/>
          </p:nvPr>
        </p:nvSpPr>
        <p:spPr>
          <a:xfrm>
            <a:off x="4166010" y="6356350"/>
            <a:ext cx="38613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17850" tIns="58900" rIns="117850" bIns="589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>
            <a:endParaRPr dirty="0"/>
          </a:p>
        </p:txBody>
      </p:sp>
      <p:sp>
        <p:nvSpPr>
          <p:cNvPr id="28" name="Google Shape;28;p38"/>
          <p:cNvSpPr txBox="1">
            <a:spLocks noGrp="1"/>
          </p:cNvSpPr>
          <p:nvPr>
            <p:ph type="sldNum" idx="12"/>
          </p:nvPr>
        </p:nvSpPr>
        <p:spPr>
          <a:xfrm>
            <a:off x="8738460" y="6356350"/>
            <a:ext cx="2845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17850" tIns="58900" rIns="117850" bIns="589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/>
              <a:t>‹Nº›</a:t>
            </a:fld>
            <a:endParaRPr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os objetos" type="twoObj">
  <p:cSld name="TWO_OBJECTS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39"/>
          <p:cNvSpPr txBox="1">
            <a:spLocks noGrp="1"/>
          </p:cNvSpPr>
          <p:nvPr>
            <p:ph type="title"/>
          </p:nvPr>
        </p:nvSpPr>
        <p:spPr>
          <a:xfrm>
            <a:off x="609660" y="274638"/>
            <a:ext cx="109740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17850" tIns="58900" rIns="117850" bIns="589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3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39"/>
          <p:cNvSpPr txBox="1">
            <a:spLocks noGrp="1"/>
          </p:cNvSpPr>
          <p:nvPr>
            <p:ph type="body" idx="1"/>
          </p:nvPr>
        </p:nvSpPr>
        <p:spPr>
          <a:xfrm>
            <a:off x="609660" y="1600200"/>
            <a:ext cx="5385300" cy="452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17850" tIns="58900" rIns="117850" bIns="58900" anchor="t" anchorCtr="0">
            <a:normAutofit/>
          </a:bodyPr>
          <a:lstStyle>
            <a:lvl1pPr marL="457200" lvl="0" indent="-457200" algn="l"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3600"/>
              <a:buChar char="•"/>
              <a:defRPr sz="3600"/>
            </a:lvl1pPr>
            <a:lvl2pPr marL="914400" lvl="1" indent="-42545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3100"/>
              <a:buChar char="–"/>
              <a:defRPr sz="3100"/>
            </a:lvl2pPr>
            <a:lvl3pPr marL="1371600" lvl="2" indent="-393700" algn="l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600"/>
              <a:buChar char="•"/>
              <a:defRPr sz="2600"/>
            </a:lvl3pPr>
            <a:lvl4pPr marL="1828800" lvl="3" indent="-374650" algn="l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300"/>
              <a:buChar char="–"/>
              <a:defRPr sz="2300"/>
            </a:lvl4pPr>
            <a:lvl5pPr marL="2286000" lvl="4" indent="-374650" algn="l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300"/>
              <a:buChar char="»"/>
              <a:defRPr sz="2300"/>
            </a:lvl5pPr>
            <a:lvl6pPr marL="2743200" lvl="5" indent="-374650" algn="l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300"/>
              <a:buChar char="•"/>
              <a:defRPr sz="2300"/>
            </a:lvl6pPr>
            <a:lvl7pPr marL="3200400" lvl="6" indent="-374650" algn="l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300"/>
              <a:buChar char="•"/>
              <a:defRPr sz="2300"/>
            </a:lvl7pPr>
            <a:lvl8pPr marL="3657600" lvl="7" indent="-374650" algn="l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300"/>
              <a:buChar char="•"/>
              <a:defRPr sz="2300"/>
            </a:lvl8pPr>
            <a:lvl9pPr marL="4114800" lvl="8" indent="-374650" algn="l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300"/>
              <a:buChar char="•"/>
              <a:defRPr sz="2300"/>
            </a:lvl9pPr>
          </a:lstStyle>
          <a:p>
            <a:endParaRPr/>
          </a:p>
        </p:txBody>
      </p:sp>
      <p:sp>
        <p:nvSpPr>
          <p:cNvPr id="32" name="Google Shape;32;p39"/>
          <p:cNvSpPr txBox="1">
            <a:spLocks noGrp="1"/>
          </p:cNvSpPr>
          <p:nvPr>
            <p:ph type="body" idx="2"/>
          </p:nvPr>
        </p:nvSpPr>
        <p:spPr>
          <a:xfrm>
            <a:off x="6198210" y="1600200"/>
            <a:ext cx="5385300" cy="452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17850" tIns="58900" rIns="117850" bIns="58900" anchor="t" anchorCtr="0">
            <a:normAutofit/>
          </a:bodyPr>
          <a:lstStyle>
            <a:lvl1pPr marL="457200" lvl="0" indent="-457200" algn="l"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3600"/>
              <a:buChar char="•"/>
              <a:defRPr sz="3600"/>
            </a:lvl1pPr>
            <a:lvl2pPr marL="914400" lvl="1" indent="-42545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3100"/>
              <a:buChar char="–"/>
              <a:defRPr sz="3100"/>
            </a:lvl2pPr>
            <a:lvl3pPr marL="1371600" lvl="2" indent="-393700" algn="l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600"/>
              <a:buChar char="•"/>
              <a:defRPr sz="2600"/>
            </a:lvl3pPr>
            <a:lvl4pPr marL="1828800" lvl="3" indent="-374650" algn="l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300"/>
              <a:buChar char="–"/>
              <a:defRPr sz="2300"/>
            </a:lvl4pPr>
            <a:lvl5pPr marL="2286000" lvl="4" indent="-374650" algn="l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300"/>
              <a:buChar char="»"/>
              <a:defRPr sz="2300"/>
            </a:lvl5pPr>
            <a:lvl6pPr marL="2743200" lvl="5" indent="-374650" algn="l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300"/>
              <a:buChar char="•"/>
              <a:defRPr sz="2300"/>
            </a:lvl6pPr>
            <a:lvl7pPr marL="3200400" lvl="6" indent="-374650" algn="l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300"/>
              <a:buChar char="•"/>
              <a:defRPr sz="2300"/>
            </a:lvl7pPr>
            <a:lvl8pPr marL="3657600" lvl="7" indent="-374650" algn="l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300"/>
              <a:buChar char="•"/>
              <a:defRPr sz="2300"/>
            </a:lvl8pPr>
            <a:lvl9pPr marL="4114800" lvl="8" indent="-374650" algn="l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300"/>
              <a:buChar char="•"/>
              <a:defRPr sz="2300"/>
            </a:lvl9pPr>
          </a:lstStyle>
          <a:p>
            <a:endParaRPr/>
          </a:p>
        </p:txBody>
      </p:sp>
      <p:sp>
        <p:nvSpPr>
          <p:cNvPr id="33" name="Google Shape;33;p39"/>
          <p:cNvSpPr txBox="1">
            <a:spLocks noGrp="1"/>
          </p:cNvSpPr>
          <p:nvPr>
            <p:ph type="dt" idx="10"/>
          </p:nvPr>
        </p:nvSpPr>
        <p:spPr>
          <a:xfrm>
            <a:off x="609660" y="6356350"/>
            <a:ext cx="2845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17850" tIns="58900" rIns="117850" bIns="589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>
            <a:endParaRPr dirty="0"/>
          </a:p>
        </p:txBody>
      </p:sp>
      <p:sp>
        <p:nvSpPr>
          <p:cNvPr id="34" name="Google Shape;34;p39"/>
          <p:cNvSpPr txBox="1">
            <a:spLocks noGrp="1"/>
          </p:cNvSpPr>
          <p:nvPr>
            <p:ph type="ftr" idx="11"/>
          </p:nvPr>
        </p:nvSpPr>
        <p:spPr>
          <a:xfrm>
            <a:off x="4166010" y="6356350"/>
            <a:ext cx="38613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17850" tIns="58900" rIns="117850" bIns="589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>
            <a:endParaRPr dirty="0"/>
          </a:p>
        </p:txBody>
      </p:sp>
      <p:sp>
        <p:nvSpPr>
          <p:cNvPr id="35" name="Google Shape;35;p39"/>
          <p:cNvSpPr txBox="1">
            <a:spLocks noGrp="1"/>
          </p:cNvSpPr>
          <p:nvPr>
            <p:ph type="sldNum" idx="12"/>
          </p:nvPr>
        </p:nvSpPr>
        <p:spPr>
          <a:xfrm>
            <a:off x="8738460" y="6356350"/>
            <a:ext cx="2845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17850" tIns="58900" rIns="117850" bIns="589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/>
              <a:t>‹Nº›</a:t>
            </a:fld>
            <a:endParaRPr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ación" type="twoTxTwoObj">
  <p:cSld name="TWO_OBJECTS_WITH_TEXT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40"/>
          <p:cNvSpPr txBox="1">
            <a:spLocks noGrp="1"/>
          </p:cNvSpPr>
          <p:nvPr>
            <p:ph type="title"/>
          </p:nvPr>
        </p:nvSpPr>
        <p:spPr>
          <a:xfrm>
            <a:off x="609660" y="274638"/>
            <a:ext cx="109740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17850" tIns="58900" rIns="117850" bIns="589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7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40"/>
          <p:cNvSpPr txBox="1">
            <a:spLocks noGrp="1"/>
          </p:cNvSpPr>
          <p:nvPr>
            <p:ph type="body" idx="1"/>
          </p:nvPr>
        </p:nvSpPr>
        <p:spPr>
          <a:xfrm>
            <a:off x="609660" y="1535113"/>
            <a:ext cx="5387400" cy="63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17850" tIns="58900" rIns="117850" bIns="58900" anchor="b" anchorCtr="0">
            <a:normAutofit/>
          </a:bodyPr>
          <a:lstStyle>
            <a:lvl1pPr marL="457200" lvl="0" indent="-22860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3100"/>
              <a:buNone/>
              <a:defRPr sz="3100" b="1"/>
            </a:lvl1pPr>
            <a:lvl2pPr marL="914400" lvl="1" indent="-228600" algn="l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600"/>
              <a:buNone/>
              <a:defRPr sz="2600" b="1"/>
            </a:lvl2pPr>
            <a:lvl3pPr marL="1371600" lvl="2" indent="-228600" algn="l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300"/>
              <a:buNone/>
              <a:defRPr sz="2300" b="1"/>
            </a:lvl3pPr>
            <a:lvl4pPr marL="1828800" lvl="3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 b="1"/>
            </a:lvl4pPr>
            <a:lvl5pPr marL="2286000" lvl="4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 b="1"/>
            </a:lvl5pPr>
            <a:lvl6pPr marL="2743200" lvl="5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 b="1"/>
            </a:lvl6pPr>
            <a:lvl7pPr marL="3200400" lvl="6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 b="1"/>
            </a:lvl7pPr>
            <a:lvl8pPr marL="3657600" lvl="7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 b="1"/>
            </a:lvl8pPr>
            <a:lvl9pPr marL="4114800" lvl="8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 b="1"/>
            </a:lvl9pPr>
          </a:lstStyle>
          <a:p>
            <a:endParaRPr/>
          </a:p>
        </p:txBody>
      </p:sp>
      <p:sp>
        <p:nvSpPr>
          <p:cNvPr id="39" name="Google Shape;39;p40"/>
          <p:cNvSpPr txBox="1">
            <a:spLocks noGrp="1"/>
          </p:cNvSpPr>
          <p:nvPr>
            <p:ph type="body" idx="2"/>
          </p:nvPr>
        </p:nvSpPr>
        <p:spPr>
          <a:xfrm>
            <a:off x="609660" y="2174875"/>
            <a:ext cx="5387400" cy="395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17850" tIns="58900" rIns="117850" bIns="58900" anchor="t" anchorCtr="0">
            <a:normAutofit/>
          </a:bodyPr>
          <a:lstStyle>
            <a:lvl1pPr marL="457200" lvl="0" indent="-42545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3100"/>
              <a:buChar char="•"/>
              <a:defRPr sz="3100"/>
            </a:lvl1pPr>
            <a:lvl2pPr marL="914400" lvl="1" indent="-393700" algn="l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600"/>
              <a:buChar char="–"/>
              <a:defRPr sz="2600"/>
            </a:lvl2pPr>
            <a:lvl3pPr marL="1371600" lvl="2" indent="-374650" algn="l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300"/>
              <a:buChar char="•"/>
              <a:defRPr sz="2300"/>
            </a:lvl3pPr>
            <a:lvl4pPr marL="1828800" lvl="3" indent="-36195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100"/>
              <a:buChar char="–"/>
              <a:defRPr sz="2100"/>
            </a:lvl4pPr>
            <a:lvl5pPr marL="2286000" lvl="4" indent="-36195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100"/>
              <a:buChar char="»"/>
              <a:defRPr sz="2100"/>
            </a:lvl5pPr>
            <a:lvl6pPr marL="2743200" lvl="5" indent="-36195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  <a:defRPr sz="2100"/>
            </a:lvl6pPr>
            <a:lvl7pPr marL="3200400" lvl="6" indent="-36195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  <a:defRPr sz="2100"/>
            </a:lvl7pPr>
            <a:lvl8pPr marL="3657600" lvl="7" indent="-36195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  <a:defRPr sz="2100"/>
            </a:lvl8pPr>
            <a:lvl9pPr marL="4114800" lvl="8" indent="-36195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  <a:defRPr sz="2100"/>
            </a:lvl9pPr>
          </a:lstStyle>
          <a:p>
            <a:endParaRPr/>
          </a:p>
        </p:txBody>
      </p:sp>
      <p:sp>
        <p:nvSpPr>
          <p:cNvPr id="40" name="Google Shape;40;p40"/>
          <p:cNvSpPr txBox="1">
            <a:spLocks noGrp="1"/>
          </p:cNvSpPr>
          <p:nvPr>
            <p:ph type="body" idx="3"/>
          </p:nvPr>
        </p:nvSpPr>
        <p:spPr>
          <a:xfrm>
            <a:off x="6193976" y="1535113"/>
            <a:ext cx="5389800" cy="63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17850" tIns="58900" rIns="117850" bIns="58900" anchor="b" anchorCtr="0">
            <a:normAutofit/>
          </a:bodyPr>
          <a:lstStyle>
            <a:lvl1pPr marL="457200" lvl="0" indent="-22860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3100"/>
              <a:buNone/>
              <a:defRPr sz="3100" b="1"/>
            </a:lvl1pPr>
            <a:lvl2pPr marL="914400" lvl="1" indent="-228600" algn="l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600"/>
              <a:buNone/>
              <a:defRPr sz="2600" b="1"/>
            </a:lvl2pPr>
            <a:lvl3pPr marL="1371600" lvl="2" indent="-228600" algn="l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300"/>
              <a:buNone/>
              <a:defRPr sz="2300" b="1"/>
            </a:lvl3pPr>
            <a:lvl4pPr marL="1828800" lvl="3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 b="1"/>
            </a:lvl4pPr>
            <a:lvl5pPr marL="2286000" lvl="4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 b="1"/>
            </a:lvl5pPr>
            <a:lvl6pPr marL="2743200" lvl="5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 b="1"/>
            </a:lvl6pPr>
            <a:lvl7pPr marL="3200400" lvl="6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 b="1"/>
            </a:lvl7pPr>
            <a:lvl8pPr marL="3657600" lvl="7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 b="1"/>
            </a:lvl8pPr>
            <a:lvl9pPr marL="4114800" lvl="8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 b="1"/>
            </a:lvl9pPr>
          </a:lstStyle>
          <a:p>
            <a:endParaRPr/>
          </a:p>
        </p:txBody>
      </p:sp>
      <p:sp>
        <p:nvSpPr>
          <p:cNvPr id="41" name="Google Shape;41;p40"/>
          <p:cNvSpPr txBox="1">
            <a:spLocks noGrp="1"/>
          </p:cNvSpPr>
          <p:nvPr>
            <p:ph type="body" idx="4"/>
          </p:nvPr>
        </p:nvSpPr>
        <p:spPr>
          <a:xfrm>
            <a:off x="6193976" y="2174875"/>
            <a:ext cx="5389800" cy="395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17850" tIns="58900" rIns="117850" bIns="58900" anchor="t" anchorCtr="0">
            <a:normAutofit/>
          </a:bodyPr>
          <a:lstStyle>
            <a:lvl1pPr marL="457200" lvl="0" indent="-42545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3100"/>
              <a:buChar char="•"/>
              <a:defRPr sz="3100"/>
            </a:lvl1pPr>
            <a:lvl2pPr marL="914400" lvl="1" indent="-393700" algn="l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600"/>
              <a:buChar char="–"/>
              <a:defRPr sz="2600"/>
            </a:lvl2pPr>
            <a:lvl3pPr marL="1371600" lvl="2" indent="-374650" algn="l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300"/>
              <a:buChar char="•"/>
              <a:defRPr sz="2300"/>
            </a:lvl3pPr>
            <a:lvl4pPr marL="1828800" lvl="3" indent="-36195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100"/>
              <a:buChar char="–"/>
              <a:defRPr sz="2100"/>
            </a:lvl4pPr>
            <a:lvl5pPr marL="2286000" lvl="4" indent="-36195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100"/>
              <a:buChar char="»"/>
              <a:defRPr sz="2100"/>
            </a:lvl5pPr>
            <a:lvl6pPr marL="2743200" lvl="5" indent="-36195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  <a:defRPr sz="2100"/>
            </a:lvl6pPr>
            <a:lvl7pPr marL="3200400" lvl="6" indent="-36195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  <a:defRPr sz="2100"/>
            </a:lvl7pPr>
            <a:lvl8pPr marL="3657600" lvl="7" indent="-36195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  <a:defRPr sz="2100"/>
            </a:lvl8pPr>
            <a:lvl9pPr marL="4114800" lvl="8" indent="-36195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  <a:defRPr sz="2100"/>
            </a:lvl9pPr>
          </a:lstStyle>
          <a:p>
            <a:endParaRPr/>
          </a:p>
        </p:txBody>
      </p:sp>
      <p:sp>
        <p:nvSpPr>
          <p:cNvPr id="42" name="Google Shape;42;p40"/>
          <p:cNvSpPr txBox="1">
            <a:spLocks noGrp="1"/>
          </p:cNvSpPr>
          <p:nvPr>
            <p:ph type="dt" idx="10"/>
          </p:nvPr>
        </p:nvSpPr>
        <p:spPr>
          <a:xfrm>
            <a:off x="609660" y="6356350"/>
            <a:ext cx="2845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17850" tIns="58900" rIns="117850" bIns="589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>
            <a:endParaRPr dirty="0"/>
          </a:p>
        </p:txBody>
      </p:sp>
      <p:sp>
        <p:nvSpPr>
          <p:cNvPr id="43" name="Google Shape;43;p40"/>
          <p:cNvSpPr txBox="1">
            <a:spLocks noGrp="1"/>
          </p:cNvSpPr>
          <p:nvPr>
            <p:ph type="ftr" idx="11"/>
          </p:nvPr>
        </p:nvSpPr>
        <p:spPr>
          <a:xfrm>
            <a:off x="4166010" y="6356350"/>
            <a:ext cx="38613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17850" tIns="58900" rIns="117850" bIns="589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>
            <a:endParaRPr dirty="0"/>
          </a:p>
        </p:txBody>
      </p:sp>
      <p:sp>
        <p:nvSpPr>
          <p:cNvPr id="44" name="Google Shape;44;p40"/>
          <p:cNvSpPr txBox="1">
            <a:spLocks noGrp="1"/>
          </p:cNvSpPr>
          <p:nvPr>
            <p:ph type="sldNum" idx="12"/>
          </p:nvPr>
        </p:nvSpPr>
        <p:spPr>
          <a:xfrm>
            <a:off x="8738460" y="6356350"/>
            <a:ext cx="2845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17850" tIns="58900" rIns="117850" bIns="589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/>
              <a:t>‹Nº›</a:t>
            </a:fld>
            <a:endParaRPr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ólo el título" type="titleOnly">
  <p:cSld name="TITLE_ONLY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41"/>
          <p:cNvSpPr txBox="1">
            <a:spLocks noGrp="1"/>
          </p:cNvSpPr>
          <p:nvPr>
            <p:ph type="title"/>
          </p:nvPr>
        </p:nvSpPr>
        <p:spPr>
          <a:xfrm>
            <a:off x="609660" y="274638"/>
            <a:ext cx="109740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17850" tIns="58900" rIns="117850" bIns="589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3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41"/>
          <p:cNvSpPr txBox="1">
            <a:spLocks noGrp="1"/>
          </p:cNvSpPr>
          <p:nvPr>
            <p:ph type="dt" idx="10"/>
          </p:nvPr>
        </p:nvSpPr>
        <p:spPr>
          <a:xfrm>
            <a:off x="609660" y="6356350"/>
            <a:ext cx="2845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17850" tIns="58900" rIns="117850" bIns="589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>
            <a:endParaRPr dirty="0"/>
          </a:p>
        </p:txBody>
      </p:sp>
      <p:sp>
        <p:nvSpPr>
          <p:cNvPr id="48" name="Google Shape;48;p41"/>
          <p:cNvSpPr txBox="1">
            <a:spLocks noGrp="1"/>
          </p:cNvSpPr>
          <p:nvPr>
            <p:ph type="ftr" idx="11"/>
          </p:nvPr>
        </p:nvSpPr>
        <p:spPr>
          <a:xfrm>
            <a:off x="4166010" y="6356350"/>
            <a:ext cx="38613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17850" tIns="58900" rIns="117850" bIns="589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>
            <a:endParaRPr dirty="0"/>
          </a:p>
        </p:txBody>
      </p:sp>
      <p:sp>
        <p:nvSpPr>
          <p:cNvPr id="49" name="Google Shape;49;p41"/>
          <p:cNvSpPr txBox="1">
            <a:spLocks noGrp="1"/>
          </p:cNvSpPr>
          <p:nvPr>
            <p:ph type="sldNum" idx="12"/>
          </p:nvPr>
        </p:nvSpPr>
        <p:spPr>
          <a:xfrm>
            <a:off x="8738460" y="6356350"/>
            <a:ext cx="2845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17850" tIns="58900" rIns="117850" bIns="589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/>
              <a:t>‹Nº›</a:t>
            </a:fld>
            <a:endParaRPr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En blanco" type="blank">
  <p:cSld name="BLANK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42"/>
          <p:cNvSpPr txBox="1">
            <a:spLocks noGrp="1"/>
          </p:cNvSpPr>
          <p:nvPr>
            <p:ph type="dt" idx="10"/>
          </p:nvPr>
        </p:nvSpPr>
        <p:spPr>
          <a:xfrm>
            <a:off x="609660" y="6356350"/>
            <a:ext cx="2845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17850" tIns="58900" rIns="117850" bIns="589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>
            <a:endParaRPr dirty="0"/>
          </a:p>
        </p:txBody>
      </p:sp>
      <p:sp>
        <p:nvSpPr>
          <p:cNvPr id="52" name="Google Shape;52;p42"/>
          <p:cNvSpPr txBox="1">
            <a:spLocks noGrp="1"/>
          </p:cNvSpPr>
          <p:nvPr>
            <p:ph type="ftr" idx="11"/>
          </p:nvPr>
        </p:nvSpPr>
        <p:spPr>
          <a:xfrm>
            <a:off x="4166010" y="6356350"/>
            <a:ext cx="38613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17850" tIns="58900" rIns="117850" bIns="589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>
            <a:endParaRPr dirty="0"/>
          </a:p>
        </p:txBody>
      </p:sp>
      <p:sp>
        <p:nvSpPr>
          <p:cNvPr id="53" name="Google Shape;53;p42"/>
          <p:cNvSpPr txBox="1">
            <a:spLocks noGrp="1"/>
          </p:cNvSpPr>
          <p:nvPr>
            <p:ph type="sldNum" idx="12"/>
          </p:nvPr>
        </p:nvSpPr>
        <p:spPr>
          <a:xfrm>
            <a:off x="8738460" y="6356350"/>
            <a:ext cx="2845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17850" tIns="58900" rIns="117850" bIns="589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/>
              <a:t>‹Nº›</a:t>
            </a:fld>
            <a:endParaRPr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ido con título" type="objTx">
  <p:cSld name="OBJECT_WITH_CAPTION_TEXT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43"/>
          <p:cNvSpPr txBox="1">
            <a:spLocks noGrp="1"/>
          </p:cNvSpPr>
          <p:nvPr>
            <p:ph type="title"/>
          </p:nvPr>
        </p:nvSpPr>
        <p:spPr>
          <a:xfrm>
            <a:off x="609660" y="273050"/>
            <a:ext cx="4011600" cy="116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17850" tIns="58900" rIns="117850" bIns="589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alibri"/>
              <a:buNone/>
              <a:defRPr sz="2600" b="1"/>
            </a:lvl1pPr>
            <a:lvl2pPr lvl="1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43"/>
          <p:cNvSpPr txBox="1">
            <a:spLocks noGrp="1"/>
          </p:cNvSpPr>
          <p:nvPr>
            <p:ph type="body" idx="1"/>
          </p:nvPr>
        </p:nvSpPr>
        <p:spPr>
          <a:xfrm>
            <a:off x="4767202" y="273050"/>
            <a:ext cx="6816300" cy="585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17850" tIns="58900" rIns="117850" bIns="58900" anchor="t" anchorCtr="0">
            <a:normAutofit/>
          </a:bodyPr>
          <a:lstStyle>
            <a:lvl1pPr marL="457200" lvl="0" indent="-488950" algn="l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4100"/>
              <a:buChar char="•"/>
              <a:defRPr sz="4100"/>
            </a:lvl1pPr>
            <a:lvl2pPr marL="914400" lvl="1" indent="-457200" algn="l"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3600"/>
              <a:buChar char="–"/>
              <a:defRPr sz="3600"/>
            </a:lvl2pPr>
            <a:lvl3pPr marL="1371600" lvl="2" indent="-42545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3100"/>
              <a:buChar char="•"/>
              <a:defRPr sz="3100"/>
            </a:lvl3pPr>
            <a:lvl4pPr marL="1828800" lvl="3" indent="-393700" algn="l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600"/>
              <a:buChar char="–"/>
              <a:defRPr sz="2600"/>
            </a:lvl4pPr>
            <a:lvl5pPr marL="2286000" lvl="4" indent="-393700" algn="l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600"/>
              <a:buChar char="»"/>
              <a:defRPr sz="2600"/>
            </a:lvl5pPr>
            <a:lvl6pPr marL="2743200" lvl="5" indent="-393700" algn="l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600"/>
              <a:buChar char="•"/>
              <a:defRPr sz="2600"/>
            </a:lvl6pPr>
            <a:lvl7pPr marL="3200400" lvl="6" indent="-393700" algn="l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600"/>
              <a:buChar char="•"/>
              <a:defRPr sz="2600"/>
            </a:lvl7pPr>
            <a:lvl8pPr marL="3657600" lvl="7" indent="-393700" algn="l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600"/>
              <a:buChar char="•"/>
              <a:defRPr sz="2600"/>
            </a:lvl8pPr>
            <a:lvl9pPr marL="4114800" lvl="8" indent="-393700" algn="l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600"/>
              <a:buChar char="•"/>
              <a:defRPr sz="2600"/>
            </a:lvl9pPr>
          </a:lstStyle>
          <a:p>
            <a:endParaRPr/>
          </a:p>
        </p:txBody>
      </p:sp>
      <p:sp>
        <p:nvSpPr>
          <p:cNvPr id="57" name="Google Shape;57;p43"/>
          <p:cNvSpPr txBox="1">
            <a:spLocks noGrp="1"/>
          </p:cNvSpPr>
          <p:nvPr>
            <p:ph type="body" idx="2"/>
          </p:nvPr>
        </p:nvSpPr>
        <p:spPr>
          <a:xfrm>
            <a:off x="609660" y="1435100"/>
            <a:ext cx="4011600" cy="469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17850" tIns="58900" rIns="117850" bIns="58900" anchor="t" anchorCtr="0">
            <a:normAutofit/>
          </a:bodyPr>
          <a:lstStyle>
            <a:lvl1pPr marL="457200" lvl="0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1pPr>
            <a:lvl2pPr marL="914400" lvl="1" indent="-22860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2pPr>
            <a:lvl3pPr marL="1371600" lvl="2" indent="-22860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300"/>
              <a:buNone/>
              <a:defRPr sz="1300"/>
            </a:lvl3pPr>
            <a:lvl4pPr marL="1828800" lvl="3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4pPr>
            <a:lvl5pPr marL="2286000" lvl="4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5pPr>
            <a:lvl6pPr marL="2743200" lvl="5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6pPr>
            <a:lvl7pPr marL="3200400" lvl="6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7pPr>
            <a:lvl8pPr marL="3657600" lvl="7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8pPr>
            <a:lvl9pPr marL="4114800" lvl="8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9pPr>
          </a:lstStyle>
          <a:p>
            <a:endParaRPr/>
          </a:p>
        </p:txBody>
      </p:sp>
      <p:sp>
        <p:nvSpPr>
          <p:cNvPr id="58" name="Google Shape;58;p43"/>
          <p:cNvSpPr txBox="1">
            <a:spLocks noGrp="1"/>
          </p:cNvSpPr>
          <p:nvPr>
            <p:ph type="dt" idx="10"/>
          </p:nvPr>
        </p:nvSpPr>
        <p:spPr>
          <a:xfrm>
            <a:off x="609660" y="6356350"/>
            <a:ext cx="2845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17850" tIns="58900" rIns="117850" bIns="589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>
            <a:endParaRPr dirty="0"/>
          </a:p>
        </p:txBody>
      </p:sp>
      <p:sp>
        <p:nvSpPr>
          <p:cNvPr id="59" name="Google Shape;59;p43"/>
          <p:cNvSpPr txBox="1">
            <a:spLocks noGrp="1"/>
          </p:cNvSpPr>
          <p:nvPr>
            <p:ph type="ftr" idx="11"/>
          </p:nvPr>
        </p:nvSpPr>
        <p:spPr>
          <a:xfrm>
            <a:off x="4166010" y="6356350"/>
            <a:ext cx="38613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17850" tIns="58900" rIns="117850" bIns="589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>
            <a:endParaRPr dirty="0"/>
          </a:p>
        </p:txBody>
      </p:sp>
      <p:sp>
        <p:nvSpPr>
          <p:cNvPr id="60" name="Google Shape;60;p43"/>
          <p:cNvSpPr txBox="1">
            <a:spLocks noGrp="1"/>
          </p:cNvSpPr>
          <p:nvPr>
            <p:ph type="sldNum" idx="12"/>
          </p:nvPr>
        </p:nvSpPr>
        <p:spPr>
          <a:xfrm>
            <a:off x="8738460" y="6356350"/>
            <a:ext cx="2845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17850" tIns="58900" rIns="117850" bIns="589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/>
              <a:t>‹Nº›</a:t>
            </a:fld>
            <a:endParaRPr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agen con título" type="picTx">
  <p:cSld name="PICTURE_WITH_CAPTION_TEXT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44"/>
          <p:cNvSpPr txBox="1">
            <a:spLocks noGrp="1"/>
          </p:cNvSpPr>
          <p:nvPr>
            <p:ph type="title"/>
          </p:nvPr>
        </p:nvSpPr>
        <p:spPr>
          <a:xfrm>
            <a:off x="2389953" y="4800600"/>
            <a:ext cx="7315800" cy="56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17850" tIns="58900" rIns="117850" bIns="589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alibri"/>
              <a:buNone/>
              <a:defRPr sz="2600" b="1"/>
            </a:lvl1pPr>
            <a:lvl2pPr lvl="1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44"/>
          <p:cNvSpPr>
            <a:spLocks noGrp="1"/>
          </p:cNvSpPr>
          <p:nvPr>
            <p:ph type="pic" idx="2"/>
          </p:nvPr>
        </p:nvSpPr>
        <p:spPr>
          <a:xfrm>
            <a:off x="2389953" y="612775"/>
            <a:ext cx="7315800" cy="4114800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44"/>
          <p:cNvSpPr txBox="1">
            <a:spLocks noGrp="1"/>
          </p:cNvSpPr>
          <p:nvPr>
            <p:ph type="body" idx="1"/>
          </p:nvPr>
        </p:nvSpPr>
        <p:spPr>
          <a:xfrm>
            <a:off x="2389953" y="5367338"/>
            <a:ext cx="7315800" cy="80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17850" tIns="58900" rIns="117850" bIns="58900" anchor="t" anchorCtr="0">
            <a:normAutofit/>
          </a:bodyPr>
          <a:lstStyle>
            <a:lvl1pPr marL="457200" lvl="0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1pPr>
            <a:lvl2pPr marL="914400" lvl="1" indent="-22860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2pPr>
            <a:lvl3pPr marL="1371600" lvl="2" indent="-22860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300"/>
              <a:buNone/>
              <a:defRPr sz="1300"/>
            </a:lvl3pPr>
            <a:lvl4pPr marL="1828800" lvl="3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4pPr>
            <a:lvl5pPr marL="2286000" lvl="4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5pPr>
            <a:lvl6pPr marL="2743200" lvl="5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6pPr>
            <a:lvl7pPr marL="3200400" lvl="6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7pPr>
            <a:lvl8pPr marL="3657600" lvl="7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8pPr>
            <a:lvl9pPr marL="4114800" lvl="8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9pPr>
          </a:lstStyle>
          <a:p>
            <a:endParaRPr/>
          </a:p>
        </p:txBody>
      </p:sp>
      <p:sp>
        <p:nvSpPr>
          <p:cNvPr id="65" name="Google Shape;65;p44"/>
          <p:cNvSpPr txBox="1">
            <a:spLocks noGrp="1"/>
          </p:cNvSpPr>
          <p:nvPr>
            <p:ph type="dt" idx="10"/>
          </p:nvPr>
        </p:nvSpPr>
        <p:spPr>
          <a:xfrm>
            <a:off x="609660" y="6356350"/>
            <a:ext cx="2845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17850" tIns="58900" rIns="117850" bIns="589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>
            <a:endParaRPr dirty="0"/>
          </a:p>
        </p:txBody>
      </p:sp>
      <p:sp>
        <p:nvSpPr>
          <p:cNvPr id="66" name="Google Shape;66;p44"/>
          <p:cNvSpPr txBox="1">
            <a:spLocks noGrp="1"/>
          </p:cNvSpPr>
          <p:nvPr>
            <p:ph type="ftr" idx="11"/>
          </p:nvPr>
        </p:nvSpPr>
        <p:spPr>
          <a:xfrm>
            <a:off x="4166010" y="6356350"/>
            <a:ext cx="38613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17850" tIns="58900" rIns="117850" bIns="589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>
            <a:endParaRPr dirty="0"/>
          </a:p>
        </p:txBody>
      </p:sp>
      <p:sp>
        <p:nvSpPr>
          <p:cNvPr id="67" name="Google Shape;67;p44"/>
          <p:cNvSpPr txBox="1">
            <a:spLocks noGrp="1"/>
          </p:cNvSpPr>
          <p:nvPr>
            <p:ph type="sldNum" idx="12"/>
          </p:nvPr>
        </p:nvSpPr>
        <p:spPr>
          <a:xfrm>
            <a:off x="8738460" y="6356350"/>
            <a:ext cx="2845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17850" tIns="58900" rIns="117850" bIns="589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/>
              <a:t>‹Nº›</a:t>
            </a:fld>
            <a:endParaRPr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35"/>
          <p:cNvSpPr txBox="1">
            <a:spLocks noGrp="1"/>
          </p:cNvSpPr>
          <p:nvPr>
            <p:ph type="title"/>
          </p:nvPr>
        </p:nvSpPr>
        <p:spPr>
          <a:xfrm>
            <a:off x="609660" y="274638"/>
            <a:ext cx="109740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17850" tIns="58900" rIns="117850" bIns="58900" anchor="ctr" anchorCtr="0">
            <a:norm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700"/>
              <a:buFont typeface="Calibri"/>
              <a:buNone/>
              <a:defRPr sz="5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800"/>
              <a:buNone/>
              <a:defRPr sz="2300"/>
            </a:lvl2pPr>
            <a:lvl3pPr lvl="2">
              <a:spcBef>
                <a:spcPts val="0"/>
              </a:spcBef>
              <a:spcAft>
                <a:spcPts val="0"/>
              </a:spcAft>
              <a:buSzPts val="1800"/>
              <a:buNone/>
              <a:defRPr sz="2300"/>
            </a:lvl3pPr>
            <a:lvl4pPr lvl="3">
              <a:spcBef>
                <a:spcPts val="0"/>
              </a:spcBef>
              <a:spcAft>
                <a:spcPts val="0"/>
              </a:spcAft>
              <a:buSzPts val="1800"/>
              <a:buNone/>
              <a:defRPr sz="2300"/>
            </a:lvl4pPr>
            <a:lvl5pPr lvl="4">
              <a:spcBef>
                <a:spcPts val="0"/>
              </a:spcBef>
              <a:spcAft>
                <a:spcPts val="0"/>
              </a:spcAft>
              <a:buSzPts val="1800"/>
              <a:buNone/>
              <a:defRPr sz="2300"/>
            </a:lvl5pPr>
            <a:lvl6pPr lvl="5">
              <a:spcBef>
                <a:spcPts val="0"/>
              </a:spcBef>
              <a:spcAft>
                <a:spcPts val="0"/>
              </a:spcAft>
              <a:buSzPts val="1800"/>
              <a:buNone/>
              <a:defRPr sz="2300"/>
            </a:lvl6pPr>
            <a:lvl7pPr lvl="6">
              <a:spcBef>
                <a:spcPts val="0"/>
              </a:spcBef>
              <a:spcAft>
                <a:spcPts val="0"/>
              </a:spcAft>
              <a:buSzPts val="1800"/>
              <a:buNone/>
              <a:defRPr sz="2300"/>
            </a:lvl7pPr>
            <a:lvl8pPr lvl="7">
              <a:spcBef>
                <a:spcPts val="0"/>
              </a:spcBef>
              <a:spcAft>
                <a:spcPts val="0"/>
              </a:spcAft>
              <a:buSzPts val="1800"/>
              <a:buNone/>
              <a:defRPr sz="2300"/>
            </a:lvl8pPr>
            <a:lvl9pPr lvl="8">
              <a:spcBef>
                <a:spcPts val="0"/>
              </a:spcBef>
              <a:spcAft>
                <a:spcPts val="0"/>
              </a:spcAft>
              <a:buSzPts val="1800"/>
              <a:buNone/>
              <a:defRPr sz="2300"/>
            </a:lvl9pPr>
          </a:lstStyle>
          <a:p>
            <a:endParaRPr/>
          </a:p>
        </p:txBody>
      </p:sp>
      <p:sp>
        <p:nvSpPr>
          <p:cNvPr id="7" name="Google Shape;7;p35"/>
          <p:cNvSpPr txBox="1">
            <a:spLocks noGrp="1"/>
          </p:cNvSpPr>
          <p:nvPr>
            <p:ph type="body" idx="1"/>
          </p:nvPr>
        </p:nvSpPr>
        <p:spPr>
          <a:xfrm>
            <a:off x="609660" y="1600200"/>
            <a:ext cx="10974000" cy="452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17850" tIns="58900" rIns="117850" bIns="58900" anchor="t" anchorCtr="0">
            <a:normAutofit/>
          </a:bodyPr>
          <a:lstStyle>
            <a:lvl1pPr marL="457200" marR="0" lvl="0" indent="-488950" algn="l" rtl="0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4100"/>
              <a:buFont typeface="Arial"/>
              <a:buChar char="•"/>
              <a:defRPr sz="4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57200" algn="l" rtl="0"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–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2545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3100"/>
              <a:buFont typeface="Arial"/>
              <a:buChar char="•"/>
              <a:defRPr sz="3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93700" algn="l" rtl="0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–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93700" algn="l" rtl="0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»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93700" algn="l" rtl="0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93700" algn="l" rtl="0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93700" algn="l" rtl="0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93700" algn="l" rtl="0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35"/>
          <p:cNvSpPr txBox="1">
            <a:spLocks noGrp="1"/>
          </p:cNvSpPr>
          <p:nvPr>
            <p:ph type="dt" idx="10"/>
          </p:nvPr>
        </p:nvSpPr>
        <p:spPr>
          <a:xfrm>
            <a:off x="609660" y="6356350"/>
            <a:ext cx="2845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17850" tIns="58900" rIns="117850" bIns="589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800"/>
              <a:buNone/>
              <a:defRPr sz="15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800"/>
              <a:buNone/>
              <a:defRPr sz="2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800"/>
              <a:buNone/>
              <a:defRPr sz="2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800"/>
              <a:buNone/>
              <a:defRPr sz="2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800"/>
              <a:buNone/>
              <a:defRPr sz="2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800"/>
              <a:buNone/>
              <a:defRPr sz="2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800"/>
              <a:buNone/>
              <a:defRPr sz="2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800"/>
              <a:buNone/>
              <a:defRPr sz="2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800"/>
              <a:buNone/>
              <a:defRPr sz="2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sp>
        <p:nvSpPr>
          <p:cNvPr id="9" name="Google Shape;9;p35"/>
          <p:cNvSpPr txBox="1">
            <a:spLocks noGrp="1"/>
          </p:cNvSpPr>
          <p:nvPr>
            <p:ph type="ftr" idx="11"/>
          </p:nvPr>
        </p:nvSpPr>
        <p:spPr>
          <a:xfrm>
            <a:off x="4166010" y="6356350"/>
            <a:ext cx="38613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17850" tIns="58900" rIns="117850" bIns="589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5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800"/>
              <a:buNone/>
              <a:defRPr sz="2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800"/>
              <a:buNone/>
              <a:defRPr sz="2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800"/>
              <a:buNone/>
              <a:defRPr sz="2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800"/>
              <a:buNone/>
              <a:defRPr sz="2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800"/>
              <a:buNone/>
              <a:defRPr sz="2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800"/>
              <a:buNone/>
              <a:defRPr sz="2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800"/>
              <a:buNone/>
              <a:defRPr sz="2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800"/>
              <a:buNone/>
              <a:defRPr sz="2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sp>
        <p:nvSpPr>
          <p:cNvPr id="10" name="Google Shape;10;p35"/>
          <p:cNvSpPr txBox="1">
            <a:spLocks noGrp="1"/>
          </p:cNvSpPr>
          <p:nvPr>
            <p:ph type="sldNum" idx="12"/>
          </p:nvPr>
        </p:nvSpPr>
        <p:spPr>
          <a:xfrm>
            <a:off x="8738460" y="6356350"/>
            <a:ext cx="2845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17850" tIns="58900" rIns="117850" bIns="589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5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5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5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5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5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5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5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5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5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/>
              <a:t>‹Nº›</a:t>
            </a:fld>
            <a:endParaRPr dirty="0"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image" Target="../media/image16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hyperlink" Target="mailto:helpline@luchadoras.org" TargetMode="External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image" Target="../media/image25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hyperlink" Target="mailto:gestion_fiscal@fgjcdmx.Gob.mx" TargetMode="External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hyperlink" Target="https://www.semujeres.cdmx.gob.mx/lunas" TargetMode="Externa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g12bfc8c69ef_0_47"/>
          <p:cNvSpPr txBox="1"/>
          <p:nvPr/>
        </p:nvSpPr>
        <p:spPr>
          <a:xfrm>
            <a:off x="5969624" y="242665"/>
            <a:ext cx="4699200" cy="212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17850" tIns="58900" rIns="117850" bIns="589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2100" i="0" u="none" strike="noStrike" cap="none" dirty="0">
                <a:solidFill>
                  <a:srgbClr val="AE9054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Araceli Juárez Cruz</a:t>
            </a:r>
            <a:endParaRPr sz="1800" dirty="0">
              <a:solidFill>
                <a:srgbClr val="AE9054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2100" i="0" u="none" strike="noStrike" cap="none" dirty="0">
                <a:solidFill>
                  <a:srgbClr val="AE9054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Enlace de capacitación grado «A»</a:t>
            </a:r>
            <a:endParaRPr sz="2100" i="0" u="none" strike="noStrike" cap="none" dirty="0">
              <a:solidFill>
                <a:srgbClr val="AE9054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100" i="0" u="none" strike="noStrike" cap="none" dirty="0">
              <a:solidFill>
                <a:srgbClr val="AE9054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2100" i="0" u="none" strike="noStrike" cap="none" dirty="0">
                <a:solidFill>
                  <a:srgbClr val="AE9054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18 de mayo de 2022</a:t>
            </a:r>
            <a:endParaRPr sz="2100" i="0" u="none" strike="noStrike" cap="none" dirty="0">
              <a:solidFill>
                <a:srgbClr val="AE9054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4600" i="0" u="none" strike="noStrike" cap="none" dirty="0">
                <a:solidFill>
                  <a:srgbClr val="AE9054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  </a:t>
            </a:r>
            <a:endParaRPr sz="1800" dirty="0">
              <a:solidFill>
                <a:srgbClr val="AE9054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pic>
        <p:nvPicPr>
          <p:cNvPr id="85" name="Google Shape;85;g12bfc8c69ef_0_4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00" y="-174125"/>
            <a:ext cx="12192000" cy="7206250"/>
          </a:xfrm>
          <a:prstGeom prst="rect">
            <a:avLst/>
          </a:prstGeom>
          <a:noFill/>
          <a:ln>
            <a:noFill/>
          </a:ln>
        </p:spPr>
      </p:pic>
      <p:sp>
        <p:nvSpPr>
          <p:cNvPr id="86" name="Google Shape;86;g12bfc8c69ef_0_47"/>
          <p:cNvSpPr txBox="1"/>
          <p:nvPr/>
        </p:nvSpPr>
        <p:spPr>
          <a:xfrm>
            <a:off x="1446175" y="1946800"/>
            <a:ext cx="9041700" cy="82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17850" tIns="58900" rIns="117850" bIns="589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4100" b="1" i="0" u="none" strike="noStrike" cap="none" dirty="0">
                <a:solidFill>
                  <a:srgbClr val="AE9054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Violencia de Género Digital</a:t>
            </a:r>
            <a:r>
              <a:rPr lang="es-MX" sz="4600" b="1" i="0" u="none" strike="noStrike" cap="none" dirty="0">
                <a:solidFill>
                  <a:srgbClr val="AE9054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 </a:t>
            </a:r>
            <a:r>
              <a:rPr lang="es-MX" sz="4600" b="1" i="0" u="none" strike="noStrike" cap="none" dirty="0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 </a:t>
            </a:r>
            <a:endParaRPr sz="4600" b="1" i="0" u="none" strike="noStrike" cap="none" dirty="0">
              <a:solidFill>
                <a:schemeClr val="lt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87" name="Google Shape;87;g12bfc8c69ef_0_47"/>
          <p:cNvSpPr txBox="1"/>
          <p:nvPr/>
        </p:nvSpPr>
        <p:spPr>
          <a:xfrm>
            <a:off x="3546074" y="3202865"/>
            <a:ext cx="4699200" cy="212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17850" tIns="58900" rIns="117850" bIns="589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2100" i="0" u="none" strike="noStrike" cap="none" dirty="0">
                <a:solidFill>
                  <a:srgbClr val="AE9054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Araceli Juárez Cruz</a:t>
            </a:r>
            <a:endParaRPr sz="1800" dirty="0">
              <a:solidFill>
                <a:srgbClr val="AE9054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2100" i="0" u="none" strike="noStrike" cap="none" dirty="0">
                <a:solidFill>
                  <a:srgbClr val="AE9054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Enlace de capacitación grado «A»</a:t>
            </a:r>
            <a:endParaRPr sz="2100" i="0" u="none" strike="noStrike" cap="none" dirty="0">
              <a:solidFill>
                <a:srgbClr val="AE9054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100" i="0" u="none" strike="noStrike" cap="none" dirty="0">
              <a:solidFill>
                <a:srgbClr val="AE9054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2100" i="0" u="none" strike="noStrike" cap="none" dirty="0">
                <a:solidFill>
                  <a:srgbClr val="AE9054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18 de mayo de 2022</a:t>
            </a:r>
            <a:endParaRPr sz="2100" i="0" u="none" strike="noStrike" cap="none" dirty="0">
              <a:solidFill>
                <a:srgbClr val="AE9054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4600" i="0" u="none" strike="noStrike" cap="none" dirty="0">
                <a:solidFill>
                  <a:srgbClr val="AE9054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  </a:t>
            </a:r>
            <a:endParaRPr sz="1800" dirty="0">
              <a:solidFill>
                <a:srgbClr val="AE9054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170;p7"/>
          <p:cNvSpPr txBox="1"/>
          <p:nvPr/>
        </p:nvSpPr>
        <p:spPr>
          <a:xfrm>
            <a:off x="9091743" y="329638"/>
            <a:ext cx="3003600" cy="33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17850" tIns="58900" rIns="117850" bIns="589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i="0" u="none" strike="noStrike" cap="none" dirty="0">
                <a:solidFill>
                  <a:srgbClr val="AE9054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Violencia de Género Digital - IPN</a:t>
            </a:r>
            <a:endParaRPr dirty="0">
              <a:solidFill>
                <a:srgbClr val="AE9054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pic>
        <p:nvPicPr>
          <p:cNvPr id="5" name="Google Shape;171;p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237779" y="93095"/>
            <a:ext cx="2374917" cy="807570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Google Shape;172;p7"/>
          <p:cNvSpPr/>
          <p:nvPr/>
        </p:nvSpPr>
        <p:spPr>
          <a:xfrm>
            <a:off x="-7536" y="809287"/>
            <a:ext cx="12192000" cy="147600"/>
          </a:xfrm>
          <a:prstGeom prst="rect">
            <a:avLst/>
          </a:prstGeom>
          <a:solidFill>
            <a:srgbClr val="10312B"/>
          </a:solidFill>
          <a:ln w="9525" cap="flat" cmpd="sng">
            <a:solidFill>
              <a:srgbClr val="AE905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67"/>
              <a:buFont typeface="Calibri"/>
              <a:buNone/>
            </a:pPr>
            <a:endParaRPr sz="1867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" name="Google Shape;169;p7"/>
          <p:cNvSpPr/>
          <p:nvPr/>
        </p:nvSpPr>
        <p:spPr>
          <a:xfrm>
            <a:off x="912414" y="1558421"/>
            <a:ext cx="10352100" cy="6729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17850" tIns="58900" rIns="117850" bIns="58900" anchor="t" anchorCtr="0">
            <a:spAutoFit/>
          </a:bodyPr>
          <a:lstStyle/>
          <a:p>
            <a:pPr algn="ctr"/>
            <a:r>
              <a:rPr lang="es-MX" sz="3600" b="1" dirty="0" smtClean="0">
                <a:solidFill>
                  <a:srgbClr val="9F2241"/>
                </a:solidFill>
                <a:latin typeface="Calibri"/>
                <a:ea typeface="Calibri"/>
                <a:cs typeface="Calibri"/>
                <a:sym typeface="Source Sans Pro"/>
              </a:rPr>
              <a:t>2. </a:t>
            </a:r>
            <a:r>
              <a:rPr lang="es-MX" sz="3600" b="1" dirty="0">
                <a:solidFill>
                  <a:srgbClr val="9F2241"/>
                </a:solidFill>
                <a:latin typeface="Calibri"/>
                <a:ea typeface="Calibri"/>
                <a:cs typeface="Calibri"/>
                <a:sym typeface="Source Sans Pro"/>
              </a:rPr>
              <a:t>¿Cuál es el problema</a:t>
            </a:r>
            <a:r>
              <a:rPr lang="es-MX" sz="3600" b="1" dirty="0" smtClean="0">
                <a:solidFill>
                  <a:srgbClr val="9F2241"/>
                </a:solidFill>
                <a:latin typeface="Calibri"/>
                <a:ea typeface="Calibri"/>
                <a:cs typeface="Calibri"/>
                <a:sym typeface="Source Sans Pro"/>
              </a:rPr>
              <a:t>?</a:t>
            </a:r>
            <a:endParaRPr sz="3600" b="1" dirty="0">
              <a:solidFill>
                <a:srgbClr val="9F2241"/>
              </a:solidFill>
              <a:latin typeface="Calibri"/>
              <a:ea typeface="Calibri"/>
              <a:cs typeface="Calibri"/>
              <a:sym typeface="Source Sans Pro"/>
            </a:endParaRPr>
          </a:p>
        </p:txBody>
      </p:sp>
      <p:pic>
        <p:nvPicPr>
          <p:cNvPr id="1032" name="Picture 8" descr="Estadísticas 3d Sobre El Ordenador Portátil Stock de ilustración -  Ilustración de crecimiento, finanzas: 31361634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339"/>
          <a:stretch/>
        </p:blipFill>
        <p:spPr bwMode="auto">
          <a:xfrm>
            <a:off x="3928589" y="2357494"/>
            <a:ext cx="4319750" cy="34337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4116175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p8"/>
          <p:cNvSpPr txBox="1"/>
          <p:nvPr/>
        </p:nvSpPr>
        <p:spPr>
          <a:xfrm>
            <a:off x="1881681" y="858483"/>
            <a:ext cx="8079600" cy="64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17850" tIns="58900" rIns="117850" bIns="58900" anchor="ctr" anchorCtr="0">
            <a:norm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003300"/>
              </a:buClr>
              <a:buSzPts val="3100"/>
              <a:buFont typeface="Calibri"/>
              <a:buNone/>
            </a:pPr>
            <a:r>
              <a:rPr lang="es-MX" sz="3000" b="1" dirty="0">
                <a:solidFill>
                  <a:srgbClr val="9F224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Antecedentes</a:t>
            </a:r>
            <a:endParaRPr sz="3000" dirty="0">
              <a:solidFill>
                <a:srgbClr val="9F224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pic>
        <p:nvPicPr>
          <p:cNvPr id="180" name="Google Shape;180;p8"/>
          <p:cNvPicPr preferRelativeResize="0"/>
          <p:nvPr/>
        </p:nvPicPr>
        <p:blipFill rotWithShape="1">
          <a:blip r:embed="rId3">
            <a:alphaModFix/>
          </a:blip>
          <a:srcRect l="38581" t="37099" r="4324" b="12500"/>
          <a:stretch/>
        </p:blipFill>
        <p:spPr>
          <a:xfrm>
            <a:off x="420550" y="1563250"/>
            <a:ext cx="11352101" cy="4536524"/>
          </a:xfrm>
          <a:prstGeom prst="rect">
            <a:avLst/>
          </a:prstGeom>
          <a:noFill/>
          <a:ln>
            <a:noFill/>
          </a:ln>
        </p:spPr>
      </p:pic>
      <p:sp>
        <p:nvSpPr>
          <p:cNvPr id="181" name="Google Shape;181;p8"/>
          <p:cNvSpPr/>
          <p:nvPr/>
        </p:nvSpPr>
        <p:spPr>
          <a:xfrm>
            <a:off x="7541373" y="6156550"/>
            <a:ext cx="4643100" cy="27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17850" tIns="58900" rIns="117850" bIns="5890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dirty="0">
                <a:solidFill>
                  <a:srgbClr val="888888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INEGI, Módulo sobre Ciberacoso (MOCIBA), Ciudad de México, 2017</a:t>
            </a:r>
            <a:endParaRPr sz="1200" dirty="0">
              <a:solidFill>
                <a:srgbClr val="888888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182" name="Google Shape;182;p8"/>
          <p:cNvSpPr txBox="1"/>
          <p:nvPr/>
        </p:nvSpPr>
        <p:spPr>
          <a:xfrm>
            <a:off x="9091743" y="329638"/>
            <a:ext cx="3003600" cy="33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17850" tIns="58900" rIns="117850" bIns="589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i="0" u="none" strike="noStrike" cap="none" dirty="0">
                <a:solidFill>
                  <a:srgbClr val="AE9054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Violencia de Género Digital - IPN</a:t>
            </a:r>
            <a:endParaRPr dirty="0">
              <a:solidFill>
                <a:srgbClr val="AE9054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pic>
        <p:nvPicPr>
          <p:cNvPr id="183" name="Google Shape;183;p8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37779" y="93095"/>
            <a:ext cx="2374917" cy="807570"/>
          </a:xfrm>
          <a:prstGeom prst="rect">
            <a:avLst/>
          </a:prstGeom>
          <a:noFill/>
          <a:ln>
            <a:noFill/>
          </a:ln>
        </p:spPr>
      </p:pic>
      <p:sp>
        <p:nvSpPr>
          <p:cNvPr id="184" name="Google Shape;184;p8"/>
          <p:cNvSpPr/>
          <p:nvPr/>
        </p:nvSpPr>
        <p:spPr>
          <a:xfrm>
            <a:off x="-7536" y="809287"/>
            <a:ext cx="12192000" cy="147600"/>
          </a:xfrm>
          <a:prstGeom prst="rect">
            <a:avLst/>
          </a:prstGeom>
          <a:solidFill>
            <a:srgbClr val="10312B"/>
          </a:solidFill>
          <a:ln w="9525" cap="flat" cmpd="sng">
            <a:solidFill>
              <a:srgbClr val="AE905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67"/>
              <a:buFont typeface="Calibri"/>
              <a:buNone/>
            </a:pPr>
            <a:endParaRPr sz="1867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85" name="Google Shape;185;p8"/>
          <p:cNvCxnSpPr/>
          <p:nvPr/>
        </p:nvCxnSpPr>
        <p:spPr>
          <a:xfrm>
            <a:off x="130629" y="6433457"/>
            <a:ext cx="11898000" cy="0"/>
          </a:xfrm>
          <a:prstGeom prst="straightConnector1">
            <a:avLst/>
          </a:prstGeom>
          <a:noFill/>
          <a:ln w="19050" cap="flat" cmpd="sng">
            <a:solidFill>
              <a:srgbClr val="B18E59"/>
            </a:solidFill>
            <a:prstDash val="solid"/>
            <a:miter lim="800000"/>
            <a:headEnd type="none" w="sm" len="sm"/>
            <a:tailEnd type="none" w="sm" len="sm"/>
          </a:ln>
        </p:spPr>
      </p:cxn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p9"/>
          <p:cNvSpPr/>
          <p:nvPr/>
        </p:nvSpPr>
        <p:spPr>
          <a:xfrm>
            <a:off x="378600" y="1422180"/>
            <a:ext cx="6461700" cy="46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17850" tIns="58900" rIns="117850" bIns="589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3000" b="1" dirty="0">
                <a:solidFill>
                  <a:srgbClr val="9F224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Módulo sobre Ciberacoso (MOCIBA)</a:t>
            </a:r>
            <a:endParaRPr sz="3000" b="1" dirty="0">
              <a:solidFill>
                <a:srgbClr val="9F224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pic>
        <p:nvPicPr>
          <p:cNvPr id="191" name="Google Shape;191;p9" descr="PDF) MÓDULO SOBRE CIBERACOSO MOCIBA 2015 PRINCIPALES RESULTADOS | Carina  Avila - Academia.edu"/>
          <p:cNvPicPr preferRelativeResize="0"/>
          <p:nvPr/>
        </p:nvPicPr>
        <p:blipFill rotWithShape="1">
          <a:blip r:embed="rId3">
            <a:alphaModFix/>
          </a:blip>
          <a:srcRect l="4681" t="9441" r="4599" b="20499"/>
          <a:stretch/>
        </p:blipFill>
        <p:spPr>
          <a:xfrm>
            <a:off x="524300" y="2348875"/>
            <a:ext cx="5435175" cy="3096350"/>
          </a:xfrm>
          <a:prstGeom prst="rect">
            <a:avLst/>
          </a:prstGeom>
          <a:noFill/>
          <a:ln>
            <a:noFill/>
          </a:ln>
        </p:spPr>
      </p:pic>
      <p:sp>
        <p:nvSpPr>
          <p:cNvPr id="192" name="Google Shape;192;p9"/>
          <p:cNvSpPr/>
          <p:nvPr/>
        </p:nvSpPr>
        <p:spPr>
          <a:xfrm>
            <a:off x="6635750" y="1568325"/>
            <a:ext cx="5293500" cy="445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17850" tIns="58900" rIns="117850" bIns="58900" anchor="t" anchorCtr="0">
            <a:spAutoFit/>
          </a:bodyPr>
          <a:lstStyle/>
          <a:p>
            <a:pPr marL="457200" marR="0" lvl="0" indent="-355600" algn="just" rtl="0"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2000"/>
              <a:buFont typeface="Source Sans Pro"/>
              <a:buChar char="●"/>
            </a:pPr>
            <a:r>
              <a:rPr lang="es-MX" sz="2000" dirty="0">
                <a:solidFill>
                  <a:srgbClr val="7F7F7F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Del total de la población encuestada, el </a:t>
            </a:r>
            <a:r>
              <a:rPr lang="es-MX" sz="2000" b="1" dirty="0">
                <a:solidFill>
                  <a:srgbClr val="AE9054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24.5%</a:t>
            </a:r>
            <a:r>
              <a:rPr lang="es-MX" sz="2000" b="1" dirty="0">
                <a:solidFill>
                  <a:srgbClr val="7F7F7F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 reportó </a:t>
            </a:r>
            <a:r>
              <a:rPr lang="es-MX" sz="2000" dirty="0">
                <a:solidFill>
                  <a:srgbClr val="7F7F7F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vivir ciberacoso.</a:t>
            </a:r>
            <a:endParaRPr sz="2000" dirty="0">
              <a:solidFill>
                <a:srgbClr val="7F7F7F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marL="45720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sz="2000" dirty="0">
              <a:solidFill>
                <a:srgbClr val="7F7F7F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marL="457200" marR="0" lvl="0" indent="-355600" algn="just" rtl="0"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2000"/>
              <a:buFont typeface="Source Sans Pro"/>
              <a:buChar char="●"/>
            </a:pPr>
            <a:r>
              <a:rPr lang="es-MX" sz="2000" b="1" dirty="0">
                <a:solidFill>
                  <a:srgbClr val="235B4E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47.9%</a:t>
            </a:r>
            <a:r>
              <a:rPr lang="es-MX" sz="2000" b="1" dirty="0">
                <a:solidFill>
                  <a:srgbClr val="7F7F7F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 </a:t>
            </a:r>
            <a:r>
              <a:rPr lang="es-MX" sz="2000" dirty="0">
                <a:solidFill>
                  <a:srgbClr val="7F7F7F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de mujeres </a:t>
            </a:r>
            <a:r>
              <a:rPr lang="es-MX" sz="2000" b="1" dirty="0">
                <a:solidFill>
                  <a:srgbClr val="7F7F7F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(9  millones de mujeres) </a:t>
            </a:r>
            <a:r>
              <a:rPr lang="es-MX" sz="2000" dirty="0">
                <a:solidFill>
                  <a:srgbClr val="7F7F7F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han vivido ciberacoso en México.</a:t>
            </a:r>
            <a:endParaRPr sz="2000" dirty="0">
              <a:solidFill>
                <a:srgbClr val="7F7F7F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marL="45720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sz="2000" dirty="0">
              <a:solidFill>
                <a:srgbClr val="7F7F7F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marL="457200" marR="0" lvl="0" indent="-355600" algn="just" rtl="0"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2000"/>
              <a:buFont typeface="Source Sans Pro"/>
              <a:buChar char="●"/>
            </a:pPr>
            <a:r>
              <a:rPr lang="es-MX" sz="2000" dirty="0">
                <a:solidFill>
                  <a:srgbClr val="7F7F7F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Las mujeres entre </a:t>
            </a:r>
            <a:r>
              <a:rPr lang="es-MX" sz="2000" b="1" dirty="0">
                <a:solidFill>
                  <a:srgbClr val="7F7F7F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20</a:t>
            </a:r>
            <a:r>
              <a:rPr lang="es-MX" sz="2000" dirty="0">
                <a:solidFill>
                  <a:srgbClr val="7F7F7F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 y </a:t>
            </a:r>
            <a:r>
              <a:rPr lang="es-MX" sz="2000" b="1" dirty="0">
                <a:solidFill>
                  <a:srgbClr val="7F7F7F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29</a:t>
            </a:r>
            <a:r>
              <a:rPr lang="es-MX" sz="2000" dirty="0">
                <a:solidFill>
                  <a:srgbClr val="7F7F7F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  años, seguidas por el grupo de </a:t>
            </a:r>
            <a:r>
              <a:rPr lang="es-MX" sz="2000" b="1" dirty="0">
                <a:solidFill>
                  <a:srgbClr val="7F7F7F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12</a:t>
            </a:r>
            <a:r>
              <a:rPr lang="es-MX" sz="2000" dirty="0">
                <a:solidFill>
                  <a:srgbClr val="7F7F7F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 a </a:t>
            </a:r>
            <a:r>
              <a:rPr lang="es-MX" sz="2000" b="1" dirty="0">
                <a:solidFill>
                  <a:srgbClr val="7F7F7F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19</a:t>
            </a:r>
            <a:r>
              <a:rPr lang="es-MX" sz="2000" dirty="0">
                <a:solidFill>
                  <a:srgbClr val="7F7F7F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 años, son quienes más sufren ciberacoso.</a:t>
            </a:r>
            <a:endParaRPr sz="2000" dirty="0">
              <a:solidFill>
                <a:srgbClr val="7F7F7F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marL="45720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sz="2000" dirty="0">
              <a:solidFill>
                <a:srgbClr val="7F7F7F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marL="457200" marR="0" lvl="0" indent="-355600" algn="just" rtl="0"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2000"/>
              <a:buFont typeface="Source Sans Pro"/>
              <a:buChar char="●"/>
            </a:pPr>
            <a:r>
              <a:rPr lang="es-MX" sz="2000" dirty="0">
                <a:solidFill>
                  <a:srgbClr val="7F7F7F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El </a:t>
            </a:r>
            <a:r>
              <a:rPr lang="es-MX" sz="2000" b="1" dirty="0">
                <a:solidFill>
                  <a:srgbClr val="7F7F7F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86.3% </a:t>
            </a:r>
            <a:r>
              <a:rPr lang="es-MX" sz="2000" dirty="0">
                <a:solidFill>
                  <a:srgbClr val="7F7F7F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de quienes agreden a las mujeres eran </a:t>
            </a:r>
            <a:r>
              <a:rPr lang="es-MX" sz="2000" b="1" dirty="0">
                <a:solidFill>
                  <a:srgbClr val="7F7F7F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desconocidos</a:t>
            </a:r>
            <a:r>
              <a:rPr lang="es-MX" sz="2000" dirty="0">
                <a:solidFill>
                  <a:srgbClr val="7F7F7F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 y sólo el </a:t>
            </a:r>
            <a:r>
              <a:rPr lang="es-MX" sz="2000" b="1" dirty="0">
                <a:solidFill>
                  <a:srgbClr val="7F7F7F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11.1% </a:t>
            </a:r>
            <a:r>
              <a:rPr lang="es-MX" sz="2000" dirty="0">
                <a:solidFill>
                  <a:srgbClr val="7F7F7F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eran </a:t>
            </a:r>
            <a:r>
              <a:rPr lang="es-MX" sz="2000" b="1" dirty="0">
                <a:solidFill>
                  <a:srgbClr val="7F7F7F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conocidos</a:t>
            </a:r>
            <a:r>
              <a:rPr lang="es-MX" sz="2000" dirty="0">
                <a:solidFill>
                  <a:srgbClr val="7F7F7F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 y el </a:t>
            </a:r>
            <a:r>
              <a:rPr lang="es-MX" sz="2000" b="1" dirty="0">
                <a:solidFill>
                  <a:srgbClr val="7F7F7F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2.2% </a:t>
            </a:r>
            <a:r>
              <a:rPr lang="es-MX" sz="2000" dirty="0">
                <a:solidFill>
                  <a:srgbClr val="7F7F7F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eran pareja o ex pareja.</a:t>
            </a:r>
            <a:endParaRPr sz="2000" dirty="0">
              <a:solidFill>
                <a:srgbClr val="7F7F7F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193" name="Google Shape;193;p9"/>
          <p:cNvSpPr txBox="1"/>
          <p:nvPr/>
        </p:nvSpPr>
        <p:spPr>
          <a:xfrm>
            <a:off x="9091743" y="329638"/>
            <a:ext cx="3003600" cy="33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17850" tIns="58900" rIns="117850" bIns="589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i="0" u="none" strike="noStrike" cap="none" dirty="0">
                <a:solidFill>
                  <a:srgbClr val="AE9054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Violencia de Género Digital - IPN</a:t>
            </a:r>
            <a:endParaRPr dirty="0">
              <a:solidFill>
                <a:srgbClr val="AE9054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pic>
        <p:nvPicPr>
          <p:cNvPr id="194" name="Google Shape;194;p9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37779" y="93095"/>
            <a:ext cx="2374917" cy="807570"/>
          </a:xfrm>
          <a:prstGeom prst="rect">
            <a:avLst/>
          </a:prstGeom>
          <a:noFill/>
          <a:ln>
            <a:noFill/>
          </a:ln>
        </p:spPr>
      </p:pic>
      <p:sp>
        <p:nvSpPr>
          <p:cNvPr id="195" name="Google Shape;195;p9"/>
          <p:cNvSpPr/>
          <p:nvPr/>
        </p:nvSpPr>
        <p:spPr>
          <a:xfrm>
            <a:off x="-7536" y="809287"/>
            <a:ext cx="12192000" cy="147600"/>
          </a:xfrm>
          <a:prstGeom prst="rect">
            <a:avLst/>
          </a:prstGeom>
          <a:solidFill>
            <a:srgbClr val="10312B"/>
          </a:solidFill>
          <a:ln w="9525" cap="flat" cmpd="sng">
            <a:solidFill>
              <a:srgbClr val="AE905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67"/>
              <a:buFont typeface="Calibri"/>
              <a:buNone/>
            </a:pPr>
            <a:endParaRPr sz="1867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96" name="Google Shape;196;p9"/>
          <p:cNvCxnSpPr/>
          <p:nvPr/>
        </p:nvCxnSpPr>
        <p:spPr>
          <a:xfrm>
            <a:off x="130629" y="6433457"/>
            <a:ext cx="11898000" cy="0"/>
          </a:xfrm>
          <a:prstGeom prst="straightConnector1">
            <a:avLst/>
          </a:prstGeom>
          <a:noFill/>
          <a:ln w="19050" cap="flat" cmpd="sng">
            <a:solidFill>
              <a:srgbClr val="B18E59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197" name="Google Shape;197;p9"/>
          <p:cNvSpPr/>
          <p:nvPr/>
        </p:nvSpPr>
        <p:spPr>
          <a:xfrm>
            <a:off x="7541373" y="6156550"/>
            <a:ext cx="4643100" cy="27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17850" tIns="58900" rIns="117850" bIns="5890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dirty="0">
                <a:solidFill>
                  <a:srgbClr val="888888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INEGI, Módulo sobre Ciberacoso (MOCIBA), Ciudad de México, 2015</a:t>
            </a:r>
            <a:endParaRPr sz="1200" dirty="0">
              <a:solidFill>
                <a:srgbClr val="888888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p10"/>
          <p:cNvSpPr/>
          <p:nvPr/>
        </p:nvSpPr>
        <p:spPr>
          <a:xfrm>
            <a:off x="2450969" y="1288325"/>
            <a:ext cx="7291200" cy="46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17850" tIns="58900" rIns="117850" bIns="589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3100" b="1" dirty="0">
                <a:solidFill>
                  <a:srgbClr val="9F224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Módulo sobre Ciberacoso (MOCIBA) 2020</a:t>
            </a:r>
            <a:endParaRPr sz="1800" dirty="0">
              <a:solidFill>
                <a:srgbClr val="9F224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203" name="Google Shape;203;p10"/>
          <p:cNvSpPr/>
          <p:nvPr/>
        </p:nvSpPr>
        <p:spPr>
          <a:xfrm>
            <a:off x="335400" y="2420904"/>
            <a:ext cx="5280900" cy="34583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17850" tIns="58900" rIns="117850" bIns="58900" anchor="t" anchorCtr="0">
            <a:sp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3100" dirty="0">
                <a:solidFill>
                  <a:srgbClr val="888888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En México, la población de </a:t>
            </a:r>
            <a:r>
              <a:rPr lang="es-MX" sz="3100" b="1" dirty="0">
                <a:solidFill>
                  <a:srgbClr val="AE9054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12 años y más</a:t>
            </a:r>
            <a:r>
              <a:rPr lang="es-MX" sz="3100" dirty="0">
                <a:solidFill>
                  <a:srgbClr val="888888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 estimada para 2020 es de </a:t>
            </a:r>
            <a:r>
              <a:rPr lang="es-MX" sz="3100" b="1" dirty="0">
                <a:solidFill>
                  <a:srgbClr val="AE9054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103.5 millones</a:t>
            </a:r>
            <a:r>
              <a:rPr lang="es-MX" sz="3100" b="1" dirty="0">
                <a:solidFill>
                  <a:srgbClr val="888888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 </a:t>
            </a:r>
            <a:r>
              <a:rPr lang="es-MX" sz="3100" dirty="0">
                <a:solidFill>
                  <a:srgbClr val="888888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de personas. De ese total </a:t>
            </a:r>
            <a:r>
              <a:rPr lang="es-MX" sz="3100" b="1" dirty="0" smtClean="0">
                <a:solidFill>
                  <a:srgbClr val="AE9054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77% </a:t>
            </a:r>
            <a:r>
              <a:rPr lang="es-MX" sz="3100" b="1" dirty="0">
                <a:solidFill>
                  <a:srgbClr val="AE9054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utilizó internet</a:t>
            </a:r>
            <a:r>
              <a:rPr lang="es-MX" sz="3100" dirty="0">
                <a:solidFill>
                  <a:srgbClr val="888888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 en cualquier dispositivo en los tres meses previos a la encuesta.</a:t>
            </a:r>
            <a:endParaRPr sz="1800" dirty="0">
              <a:solidFill>
                <a:srgbClr val="888888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pic>
        <p:nvPicPr>
          <p:cNvPr id="204" name="Google Shape;204;p10"/>
          <p:cNvPicPr preferRelativeResize="0"/>
          <p:nvPr/>
        </p:nvPicPr>
        <p:blipFill rotWithShape="1">
          <a:blip r:embed="rId3">
            <a:alphaModFix/>
          </a:blip>
          <a:srcRect l="53544" t="41262" r="6294" b="18100"/>
          <a:stretch/>
        </p:blipFill>
        <p:spPr>
          <a:xfrm>
            <a:off x="5904560" y="2348880"/>
            <a:ext cx="4569331" cy="2600591"/>
          </a:xfrm>
          <a:prstGeom prst="rect">
            <a:avLst/>
          </a:prstGeom>
          <a:noFill/>
          <a:ln>
            <a:noFill/>
          </a:ln>
        </p:spPr>
      </p:pic>
      <p:sp>
        <p:nvSpPr>
          <p:cNvPr id="205" name="Google Shape;205;p10"/>
          <p:cNvSpPr txBox="1"/>
          <p:nvPr/>
        </p:nvSpPr>
        <p:spPr>
          <a:xfrm>
            <a:off x="9091743" y="329638"/>
            <a:ext cx="3003600" cy="33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17850" tIns="58900" rIns="117850" bIns="589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i="0" u="none" strike="noStrike" cap="none" dirty="0">
                <a:solidFill>
                  <a:srgbClr val="AE9054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Violencia de Género Digital - IPN</a:t>
            </a:r>
            <a:endParaRPr dirty="0">
              <a:solidFill>
                <a:srgbClr val="AE9054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pic>
        <p:nvPicPr>
          <p:cNvPr id="206" name="Google Shape;206;p1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37779" y="93095"/>
            <a:ext cx="2374917" cy="807570"/>
          </a:xfrm>
          <a:prstGeom prst="rect">
            <a:avLst/>
          </a:prstGeom>
          <a:noFill/>
          <a:ln>
            <a:noFill/>
          </a:ln>
        </p:spPr>
      </p:pic>
      <p:sp>
        <p:nvSpPr>
          <p:cNvPr id="207" name="Google Shape;207;p10"/>
          <p:cNvSpPr/>
          <p:nvPr/>
        </p:nvSpPr>
        <p:spPr>
          <a:xfrm>
            <a:off x="-7536" y="809287"/>
            <a:ext cx="12192000" cy="147600"/>
          </a:xfrm>
          <a:prstGeom prst="rect">
            <a:avLst/>
          </a:prstGeom>
          <a:solidFill>
            <a:srgbClr val="10312B"/>
          </a:solidFill>
          <a:ln w="9525" cap="flat" cmpd="sng">
            <a:solidFill>
              <a:srgbClr val="AE905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67"/>
              <a:buFont typeface="Calibri"/>
              <a:buNone/>
            </a:pPr>
            <a:endParaRPr sz="1867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208" name="Google Shape;208;p10"/>
          <p:cNvCxnSpPr/>
          <p:nvPr/>
        </p:nvCxnSpPr>
        <p:spPr>
          <a:xfrm>
            <a:off x="130629" y="6433457"/>
            <a:ext cx="11898000" cy="0"/>
          </a:xfrm>
          <a:prstGeom prst="straightConnector1">
            <a:avLst/>
          </a:prstGeom>
          <a:noFill/>
          <a:ln w="19050" cap="flat" cmpd="sng">
            <a:solidFill>
              <a:srgbClr val="B18E59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209" name="Google Shape;209;p10"/>
          <p:cNvSpPr/>
          <p:nvPr/>
        </p:nvSpPr>
        <p:spPr>
          <a:xfrm>
            <a:off x="7541373" y="6156550"/>
            <a:ext cx="4643100" cy="27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17850" tIns="58900" rIns="117850" bIns="5890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dirty="0">
                <a:solidFill>
                  <a:srgbClr val="888888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INEGI, Módulo sobre Ciberacoso (MOCIBA), Ciudad de México, 2020</a:t>
            </a:r>
            <a:endParaRPr sz="1200" dirty="0">
              <a:solidFill>
                <a:srgbClr val="888888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p11"/>
          <p:cNvSpPr/>
          <p:nvPr/>
        </p:nvSpPr>
        <p:spPr>
          <a:xfrm>
            <a:off x="316350" y="1733738"/>
            <a:ext cx="4157100" cy="441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17850" tIns="58900" rIns="117850" bIns="58900" anchor="t" anchorCtr="0">
            <a:sp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3100" dirty="0">
                <a:solidFill>
                  <a:srgbClr val="888888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El </a:t>
            </a:r>
            <a:r>
              <a:rPr lang="es-MX" sz="3100" b="1" dirty="0">
                <a:solidFill>
                  <a:srgbClr val="AE9054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22.5%</a:t>
            </a:r>
            <a:r>
              <a:rPr lang="es-MX" sz="3100" b="1" dirty="0">
                <a:solidFill>
                  <a:srgbClr val="888888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 </a:t>
            </a:r>
            <a:r>
              <a:rPr lang="es-MX" sz="3100" dirty="0">
                <a:solidFill>
                  <a:srgbClr val="888888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de las </a:t>
            </a:r>
            <a:r>
              <a:rPr lang="es-MX" sz="3100" b="1" dirty="0">
                <a:solidFill>
                  <a:srgbClr val="AE9054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mujeres</a:t>
            </a:r>
            <a:r>
              <a:rPr lang="es-MX" sz="3100" dirty="0">
                <a:solidFill>
                  <a:srgbClr val="888888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 de 12 años y más experimentó alguna situación de ciberacoso en ese año, en comparación con el </a:t>
            </a:r>
            <a:r>
              <a:rPr lang="es-MX" sz="3100" b="1" dirty="0">
                <a:solidFill>
                  <a:srgbClr val="AE9054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19.3%</a:t>
            </a:r>
            <a:r>
              <a:rPr lang="es-MX" sz="3100" b="1" dirty="0">
                <a:solidFill>
                  <a:srgbClr val="888888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 </a:t>
            </a:r>
            <a:r>
              <a:rPr lang="es-MX" sz="3100" dirty="0">
                <a:solidFill>
                  <a:srgbClr val="888888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de </a:t>
            </a:r>
            <a:r>
              <a:rPr lang="es-MX" sz="3100" b="1" dirty="0">
                <a:solidFill>
                  <a:srgbClr val="AE9054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hombres</a:t>
            </a:r>
            <a:r>
              <a:rPr lang="es-MX" sz="3100" dirty="0">
                <a:solidFill>
                  <a:srgbClr val="888888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 que vivieron ciberacoso en el mismo periodo.</a:t>
            </a:r>
            <a:endParaRPr sz="1800" dirty="0">
              <a:solidFill>
                <a:srgbClr val="888888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pic>
        <p:nvPicPr>
          <p:cNvPr id="215" name="Google Shape;215;p11"/>
          <p:cNvPicPr preferRelativeResize="0"/>
          <p:nvPr/>
        </p:nvPicPr>
        <p:blipFill rotWithShape="1">
          <a:blip r:embed="rId3">
            <a:alphaModFix/>
          </a:blip>
          <a:srcRect l="61424" t="39198" r="8651" b="26501"/>
          <a:stretch/>
        </p:blipFill>
        <p:spPr>
          <a:xfrm>
            <a:off x="5802038" y="1733759"/>
            <a:ext cx="5870069" cy="2838208"/>
          </a:xfrm>
          <a:prstGeom prst="rect">
            <a:avLst/>
          </a:prstGeom>
          <a:noFill/>
          <a:ln>
            <a:noFill/>
          </a:ln>
        </p:spPr>
      </p:pic>
      <p:sp>
        <p:nvSpPr>
          <p:cNvPr id="216" name="Google Shape;216;p11"/>
          <p:cNvSpPr/>
          <p:nvPr/>
        </p:nvSpPr>
        <p:spPr>
          <a:xfrm>
            <a:off x="6096613" y="4712750"/>
            <a:ext cx="5280900" cy="143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17850" tIns="58900" rIns="117850" bIns="589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3100" b="1" dirty="0">
                <a:solidFill>
                  <a:srgbClr val="888888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29.2% de las mujeres de 12 a 19 años de edad que fue víctima de ciberacoso.</a:t>
            </a:r>
            <a:endParaRPr sz="1800" dirty="0">
              <a:solidFill>
                <a:srgbClr val="888888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217" name="Google Shape;217;p11"/>
          <p:cNvSpPr/>
          <p:nvPr/>
        </p:nvSpPr>
        <p:spPr>
          <a:xfrm>
            <a:off x="4274665" y="990131"/>
            <a:ext cx="4977600" cy="46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17850" tIns="58900" rIns="117850" bIns="589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3100" b="1" dirty="0">
                <a:solidFill>
                  <a:srgbClr val="9F224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Ciberacoso por sexo y edad</a:t>
            </a:r>
            <a:endParaRPr sz="1800" dirty="0">
              <a:solidFill>
                <a:srgbClr val="9F224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218" name="Google Shape;218;p11"/>
          <p:cNvSpPr txBox="1"/>
          <p:nvPr/>
        </p:nvSpPr>
        <p:spPr>
          <a:xfrm>
            <a:off x="9091743" y="329638"/>
            <a:ext cx="3003600" cy="33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17850" tIns="58900" rIns="117850" bIns="589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i="0" u="none" strike="noStrike" cap="none" dirty="0">
                <a:solidFill>
                  <a:srgbClr val="AE9054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Violencia de Género Digital - IPN</a:t>
            </a:r>
            <a:endParaRPr dirty="0">
              <a:solidFill>
                <a:srgbClr val="AE9054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pic>
        <p:nvPicPr>
          <p:cNvPr id="219" name="Google Shape;219;p1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37779" y="93095"/>
            <a:ext cx="2374917" cy="807570"/>
          </a:xfrm>
          <a:prstGeom prst="rect">
            <a:avLst/>
          </a:prstGeom>
          <a:noFill/>
          <a:ln>
            <a:noFill/>
          </a:ln>
        </p:spPr>
      </p:pic>
      <p:sp>
        <p:nvSpPr>
          <p:cNvPr id="220" name="Google Shape;220;p11"/>
          <p:cNvSpPr/>
          <p:nvPr/>
        </p:nvSpPr>
        <p:spPr>
          <a:xfrm>
            <a:off x="-7536" y="809287"/>
            <a:ext cx="12192000" cy="147600"/>
          </a:xfrm>
          <a:prstGeom prst="rect">
            <a:avLst/>
          </a:prstGeom>
          <a:solidFill>
            <a:srgbClr val="10312B"/>
          </a:solidFill>
          <a:ln w="9525" cap="flat" cmpd="sng">
            <a:solidFill>
              <a:srgbClr val="AE905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67"/>
              <a:buFont typeface="Calibri"/>
              <a:buNone/>
            </a:pPr>
            <a:endParaRPr sz="1867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221" name="Google Shape;221;p11"/>
          <p:cNvCxnSpPr/>
          <p:nvPr/>
        </p:nvCxnSpPr>
        <p:spPr>
          <a:xfrm>
            <a:off x="130629" y="6433457"/>
            <a:ext cx="11898000" cy="0"/>
          </a:xfrm>
          <a:prstGeom prst="straightConnector1">
            <a:avLst/>
          </a:prstGeom>
          <a:noFill/>
          <a:ln w="19050" cap="flat" cmpd="sng">
            <a:solidFill>
              <a:srgbClr val="B18E59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222" name="Google Shape;222;p11"/>
          <p:cNvSpPr/>
          <p:nvPr/>
        </p:nvSpPr>
        <p:spPr>
          <a:xfrm>
            <a:off x="7541373" y="6508975"/>
            <a:ext cx="4643100" cy="27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17850" tIns="58900" rIns="117850" bIns="5890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dirty="0">
                <a:solidFill>
                  <a:srgbClr val="888888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INEGI, Módulo sobre Ciberacoso (MOCIBA), Ciudad de México, 2020</a:t>
            </a:r>
            <a:endParaRPr sz="1200" dirty="0">
              <a:solidFill>
                <a:srgbClr val="888888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Google Shape;227;p12"/>
          <p:cNvSpPr/>
          <p:nvPr/>
        </p:nvSpPr>
        <p:spPr>
          <a:xfrm>
            <a:off x="1520825" y="899825"/>
            <a:ext cx="9620400" cy="83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17850" tIns="58900" rIns="117850" bIns="589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3100" b="1" dirty="0">
                <a:solidFill>
                  <a:srgbClr val="9F224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Ciberacoso por nivel de escolaridad y situaciones por razón de sexo</a:t>
            </a:r>
            <a:endParaRPr sz="1800" dirty="0">
              <a:solidFill>
                <a:srgbClr val="9F224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228" name="Google Shape;228;p12"/>
          <p:cNvSpPr/>
          <p:nvPr/>
        </p:nvSpPr>
        <p:spPr>
          <a:xfrm>
            <a:off x="5835725" y="2084388"/>
            <a:ext cx="6192900" cy="230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17850" tIns="58900" rIns="117850" bIns="58900" anchor="t" anchorCtr="0">
            <a:sp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3100" dirty="0">
                <a:solidFill>
                  <a:srgbClr val="888888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La población más afectada por ciberacoso tiene una </a:t>
            </a:r>
            <a:r>
              <a:rPr lang="es-MX" sz="3100" b="1" dirty="0">
                <a:solidFill>
                  <a:srgbClr val="AE9054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escolaridad básica</a:t>
            </a:r>
            <a:r>
              <a:rPr lang="es-MX" sz="3100" b="1" dirty="0">
                <a:solidFill>
                  <a:srgbClr val="888888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 </a:t>
            </a:r>
            <a:r>
              <a:rPr lang="es-MX" sz="3100" dirty="0">
                <a:solidFill>
                  <a:srgbClr val="888888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y la población menos afectada cuenta con un nivel </a:t>
            </a:r>
            <a:r>
              <a:rPr lang="es-MX" sz="3100" b="1" dirty="0">
                <a:solidFill>
                  <a:srgbClr val="AE9054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escolar superior</a:t>
            </a:r>
            <a:r>
              <a:rPr lang="es-MX" sz="3100" dirty="0">
                <a:solidFill>
                  <a:srgbClr val="888888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.</a:t>
            </a:r>
            <a:endParaRPr sz="1800" dirty="0">
              <a:solidFill>
                <a:srgbClr val="888888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pic>
        <p:nvPicPr>
          <p:cNvPr id="229" name="Google Shape;229;p12"/>
          <p:cNvPicPr preferRelativeResize="0"/>
          <p:nvPr/>
        </p:nvPicPr>
        <p:blipFill rotWithShape="1">
          <a:blip r:embed="rId3">
            <a:alphaModFix/>
          </a:blip>
          <a:srcRect l="51969" t="29000" r="6293" b="22700"/>
          <a:stretch/>
        </p:blipFill>
        <p:spPr>
          <a:xfrm>
            <a:off x="431425" y="2132850"/>
            <a:ext cx="4886074" cy="2385175"/>
          </a:xfrm>
          <a:prstGeom prst="rect">
            <a:avLst/>
          </a:prstGeom>
          <a:noFill/>
          <a:ln>
            <a:noFill/>
          </a:ln>
        </p:spPr>
      </p:pic>
      <p:sp>
        <p:nvSpPr>
          <p:cNvPr id="230" name="Google Shape;230;p12"/>
          <p:cNvSpPr/>
          <p:nvPr/>
        </p:nvSpPr>
        <p:spPr>
          <a:xfrm>
            <a:off x="6730850" y="4778525"/>
            <a:ext cx="5134200" cy="99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17850" tIns="58900" rIns="117850" bIns="58900" anchor="t" anchorCtr="0">
            <a:spAutoFit/>
          </a:bodyPr>
          <a:lstStyle/>
          <a:p>
            <a:pPr marL="457200" marR="0" lvl="0" indent="-425450" algn="just" rtl="0">
              <a:spcBef>
                <a:spcPts val="0"/>
              </a:spcBef>
              <a:spcAft>
                <a:spcPts val="0"/>
              </a:spcAft>
              <a:buClr>
                <a:srgbClr val="AE9054"/>
              </a:buClr>
              <a:buSzPts val="3100"/>
              <a:buFont typeface="Source Sans Pro"/>
              <a:buChar char="●"/>
            </a:pPr>
            <a:r>
              <a:rPr lang="es-MX" sz="3100" b="1" dirty="0">
                <a:solidFill>
                  <a:srgbClr val="AE9054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37.1% de los hombres</a:t>
            </a:r>
            <a:endParaRPr sz="3100" b="1" dirty="0">
              <a:solidFill>
                <a:srgbClr val="AE9054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marL="45720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3100" dirty="0">
                <a:solidFill>
                  <a:srgbClr val="888888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Identidades falsas </a:t>
            </a:r>
            <a:endParaRPr sz="3100" dirty="0">
              <a:solidFill>
                <a:srgbClr val="888888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3100" dirty="0">
                <a:solidFill>
                  <a:srgbClr val="888888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.</a:t>
            </a:r>
            <a:endParaRPr sz="1800" dirty="0">
              <a:solidFill>
                <a:srgbClr val="888888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231" name="Google Shape;231;p12"/>
          <p:cNvSpPr txBox="1"/>
          <p:nvPr/>
        </p:nvSpPr>
        <p:spPr>
          <a:xfrm>
            <a:off x="9091743" y="329638"/>
            <a:ext cx="3003600" cy="33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17850" tIns="58900" rIns="117850" bIns="589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i="0" u="none" strike="noStrike" cap="none" dirty="0">
                <a:solidFill>
                  <a:srgbClr val="AE9054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Violencia de Género Digital - IPN</a:t>
            </a:r>
            <a:endParaRPr dirty="0">
              <a:solidFill>
                <a:srgbClr val="AE9054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pic>
        <p:nvPicPr>
          <p:cNvPr id="232" name="Google Shape;232;p1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37779" y="93095"/>
            <a:ext cx="2374917" cy="807570"/>
          </a:xfrm>
          <a:prstGeom prst="rect">
            <a:avLst/>
          </a:prstGeom>
          <a:noFill/>
          <a:ln>
            <a:noFill/>
          </a:ln>
        </p:spPr>
      </p:pic>
      <p:sp>
        <p:nvSpPr>
          <p:cNvPr id="233" name="Google Shape;233;p12"/>
          <p:cNvSpPr/>
          <p:nvPr/>
        </p:nvSpPr>
        <p:spPr>
          <a:xfrm>
            <a:off x="-7536" y="809287"/>
            <a:ext cx="12192000" cy="147600"/>
          </a:xfrm>
          <a:prstGeom prst="rect">
            <a:avLst/>
          </a:prstGeom>
          <a:solidFill>
            <a:srgbClr val="10312B"/>
          </a:solidFill>
          <a:ln w="9525" cap="flat" cmpd="sng">
            <a:solidFill>
              <a:srgbClr val="AE905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67"/>
              <a:buFont typeface="Calibri"/>
              <a:buNone/>
            </a:pPr>
            <a:endParaRPr sz="1867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234" name="Google Shape;234;p12"/>
          <p:cNvCxnSpPr/>
          <p:nvPr/>
        </p:nvCxnSpPr>
        <p:spPr>
          <a:xfrm>
            <a:off x="130629" y="6433457"/>
            <a:ext cx="11898000" cy="0"/>
          </a:xfrm>
          <a:prstGeom prst="straightConnector1">
            <a:avLst/>
          </a:prstGeom>
          <a:noFill/>
          <a:ln w="19050" cap="flat" cmpd="sng">
            <a:solidFill>
              <a:srgbClr val="B18E59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235" name="Google Shape;235;p12"/>
          <p:cNvSpPr/>
          <p:nvPr/>
        </p:nvSpPr>
        <p:spPr>
          <a:xfrm>
            <a:off x="7541373" y="6156550"/>
            <a:ext cx="4643100" cy="27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17850" tIns="58900" rIns="117850" bIns="5890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dirty="0">
                <a:solidFill>
                  <a:srgbClr val="888888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INEGI, Módulo sobre Ciberacoso (MOCIBA), Ciudad de México, 2020</a:t>
            </a:r>
            <a:endParaRPr sz="1200" dirty="0">
              <a:solidFill>
                <a:srgbClr val="888888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236" name="Google Shape;236;p12"/>
          <p:cNvSpPr/>
          <p:nvPr/>
        </p:nvSpPr>
        <p:spPr>
          <a:xfrm>
            <a:off x="701525" y="4732188"/>
            <a:ext cx="5134200" cy="148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17850" tIns="58900" rIns="117850" bIns="58900" anchor="t" anchorCtr="0">
            <a:noAutofit/>
          </a:bodyPr>
          <a:lstStyle/>
          <a:p>
            <a:pPr marL="457200" marR="0" lvl="0" indent="-425450" algn="l" rtl="0">
              <a:spcBef>
                <a:spcPts val="0"/>
              </a:spcBef>
              <a:spcAft>
                <a:spcPts val="0"/>
              </a:spcAft>
              <a:buClr>
                <a:srgbClr val="AE9054"/>
              </a:buClr>
              <a:buSzPts val="3100"/>
              <a:buFont typeface="Source Sans Pro"/>
              <a:buChar char="●"/>
            </a:pPr>
            <a:r>
              <a:rPr lang="es-MX" sz="3100" b="1" dirty="0">
                <a:solidFill>
                  <a:srgbClr val="AE9054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35.9% de las mujeres</a:t>
            </a:r>
            <a:endParaRPr sz="3100" b="1" dirty="0">
              <a:solidFill>
                <a:srgbClr val="AE9054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marL="45720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3100" dirty="0">
                <a:solidFill>
                  <a:srgbClr val="888888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Insinuaciones o propuestas sexuales</a:t>
            </a:r>
            <a:endParaRPr sz="3100" dirty="0">
              <a:solidFill>
                <a:srgbClr val="888888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3100" dirty="0">
                <a:solidFill>
                  <a:srgbClr val="888888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.</a:t>
            </a:r>
            <a:r>
              <a:rPr lang="es-MX" sz="3100" b="1" dirty="0">
                <a:solidFill>
                  <a:srgbClr val="AE9054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 </a:t>
            </a:r>
            <a:endParaRPr sz="1800" dirty="0">
              <a:solidFill>
                <a:srgbClr val="888888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Google Shape;241;p13"/>
          <p:cNvSpPr/>
          <p:nvPr/>
        </p:nvSpPr>
        <p:spPr>
          <a:xfrm>
            <a:off x="3688626" y="997127"/>
            <a:ext cx="4782000" cy="52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17850" tIns="58900" rIns="117850" bIns="589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3600" b="1" dirty="0">
                <a:solidFill>
                  <a:srgbClr val="9F2241"/>
                </a:solidFill>
                <a:latin typeface="Calibri"/>
                <a:ea typeface="Calibri"/>
                <a:cs typeface="Calibri"/>
                <a:sym typeface="Calibri"/>
              </a:rPr>
              <a:t>¿Cuál es la causa?</a:t>
            </a:r>
            <a:endParaRPr sz="3600" b="1" dirty="0">
              <a:solidFill>
                <a:srgbClr val="9F224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2" name="Google Shape;242;p13"/>
          <p:cNvSpPr/>
          <p:nvPr/>
        </p:nvSpPr>
        <p:spPr>
          <a:xfrm>
            <a:off x="433600" y="1669353"/>
            <a:ext cx="6428700" cy="152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17850" tIns="58900" rIns="117850" bIns="58900" anchor="t" anchorCtr="0">
            <a:sp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3100" dirty="0">
                <a:solidFill>
                  <a:srgbClr val="888888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Estructuración de las identidades y la organización de las interacciones sociales no distan del mundo real.</a:t>
            </a:r>
            <a:endParaRPr sz="1800" dirty="0">
              <a:solidFill>
                <a:srgbClr val="888888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243" name="Google Shape;243;p13"/>
          <p:cNvSpPr/>
          <p:nvPr/>
        </p:nvSpPr>
        <p:spPr>
          <a:xfrm>
            <a:off x="433600" y="3429003"/>
            <a:ext cx="6311400" cy="292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17850" tIns="58900" rIns="117850" bIns="58900" anchor="t" anchorCtr="0">
            <a:sp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3100" dirty="0">
                <a:solidFill>
                  <a:srgbClr val="888888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No hay una </a:t>
            </a:r>
            <a:r>
              <a:rPr lang="es-MX" sz="3100" b="1" dirty="0">
                <a:solidFill>
                  <a:srgbClr val="AE9054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separación en línea/fuera</a:t>
            </a:r>
            <a:r>
              <a:rPr lang="es-MX" sz="3100" b="1" dirty="0">
                <a:solidFill>
                  <a:srgbClr val="888888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 </a:t>
            </a:r>
            <a:r>
              <a:rPr lang="es-MX" sz="3100" dirty="0">
                <a:solidFill>
                  <a:srgbClr val="888888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de línea y es tan real como cualquier otra forma de violencia. Se usan nuevas plataformas en el marco del mismo sistema.</a:t>
            </a:r>
            <a:endParaRPr sz="3100" dirty="0">
              <a:solidFill>
                <a:srgbClr val="888888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244" name="Google Shape;244;p13"/>
          <p:cNvSpPr txBox="1"/>
          <p:nvPr/>
        </p:nvSpPr>
        <p:spPr>
          <a:xfrm>
            <a:off x="9091743" y="329638"/>
            <a:ext cx="3003600" cy="33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17850" tIns="58900" rIns="117850" bIns="589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i="0" u="none" strike="noStrike" cap="none" dirty="0">
                <a:solidFill>
                  <a:srgbClr val="AE9054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Violencia de Género Digital - IPN</a:t>
            </a:r>
            <a:endParaRPr dirty="0">
              <a:solidFill>
                <a:srgbClr val="AE9054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pic>
        <p:nvPicPr>
          <p:cNvPr id="245" name="Google Shape;245;p1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37779" y="93095"/>
            <a:ext cx="2374917" cy="807570"/>
          </a:xfrm>
          <a:prstGeom prst="rect">
            <a:avLst/>
          </a:prstGeom>
          <a:noFill/>
          <a:ln>
            <a:noFill/>
          </a:ln>
        </p:spPr>
      </p:pic>
      <p:sp>
        <p:nvSpPr>
          <p:cNvPr id="246" name="Google Shape;246;p13"/>
          <p:cNvSpPr/>
          <p:nvPr/>
        </p:nvSpPr>
        <p:spPr>
          <a:xfrm>
            <a:off x="-7536" y="809287"/>
            <a:ext cx="12192000" cy="147600"/>
          </a:xfrm>
          <a:prstGeom prst="rect">
            <a:avLst/>
          </a:prstGeom>
          <a:solidFill>
            <a:srgbClr val="10312B"/>
          </a:solidFill>
          <a:ln w="9525" cap="flat" cmpd="sng">
            <a:solidFill>
              <a:srgbClr val="AE905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67"/>
              <a:buFont typeface="Calibri"/>
              <a:buNone/>
            </a:pPr>
            <a:endParaRPr sz="1867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247" name="Google Shape;247;p13"/>
          <p:cNvCxnSpPr/>
          <p:nvPr/>
        </p:nvCxnSpPr>
        <p:spPr>
          <a:xfrm>
            <a:off x="130629" y="6433457"/>
            <a:ext cx="11898000" cy="0"/>
          </a:xfrm>
          <a:prstGeom prst="straightConnector1">
            <a:avLst/>
          </a:prstGeom>
          <a:noFill/>
          <a:ln w="19050" cap="flat" cmpd="sng">
            <a:solidFill>
              <a:srgbClr val="B18E59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248" name="Google Shape;248;p1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054850" y="1528525"/>
            <a:ext cx="4973775" cy="4655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Google Shape;253;p14"/>
          <p:cNvSpPr/>
          <p:nvPr/>
        </p:nvSpPr>
        <p:spPr>
          <a:xfrm rot="10800000">
            <a:off x="6748425" y="5747390"/>
            <a:ext cx="3697200" cy="239400"/>
          </a:xfrm>
          <a:prstGeom prst="rightArrow">
            <a:avLst>
              <a:gd name="adj1" fmla="val 25514"/>
              <a:gd name="adj2" fmla="val 64322"/>
            </a:avLst>
          </a:prstGeom>
          <a:solidFill>
            <a:srgbClr val="888888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54" name="Google Shape;254;p14"/>
          <p:cNvSpPr/>
          <p:nvPr/>
        </p:nvSpPr>
        <p:spPr>
          <a:xfrm>
            <a:off x="577050" y="1171200"/>
            <a:ext cx="4530978" cy="6729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17850" tIns="58900" rIns="117850" bIns="589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3600" b="1" dirty="0">
                <a:solidFill>
                  <a:srgbClr val="9F224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¿Cuál es la causa?</a:t>
            </a:r>
            <a:endParaRPr sz="3600" b="1" dirty="0">
              <a:solidFill>
                <a:srgbClr val="9F224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255" name="Google Shape;255;p14"/>
          <p:cNvSpPr txBox="1"/>
          <p:nvPr/>
        </p:nvSpPr>
        <p:spPr>
          <a:xfrm>
            <a:off x="9091743" y="329638"/>
            <a:ext cx="3003600" cy="33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17850" tIns="58900" rIns="117850" bIns="589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i="0" u="none" strike="noStrike" cap="none" dirty="0">
                <a:solidFill>
                  <a:srgbClr val="AE9054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Violencia de Género Digital - IPN</a:t>
            </a:r>
            <a:endParaRPr dirty="0">
              <a:solidFill>
                <a:srgbClr val="AE9054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pic>
        <p:nvPicPr>
          <p:cNvPr id="256" name="Google Shape;256;p1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37779" y="93095"/>
            <a:ext cx="2374917" cy="807570"/>
          </a:xfrm>
          <a:prstGeom prst="rect">
            <a:avLst/>
          </a:prstGeom>
          <a:noFill/>
          <a:ln>
            <a:noFill/>
          </a:ln>
        </p:spPr>
      </p:pic>
      <p:sp>
        <p:nvSpPr>
          <p:cNvPr id="257" name="Google Shape;257;p14"/>
          <p:cNvSpPr/>
          <p:nvPr/>
        </p:nvSpPr>
        <p:spPr>
          <a:xfrm>
            <a:off x="-7536" y="809287"/>
            <a:ext cx="12192000" cy="147600"/>
          </a:xfrm>
          <a:prstGeom prst="rect">
            <a:avLst/>
          </a:prstGeom>
          <a:solidFill>
            <a:srgbClr val="10312B"/>
          </a:solidFill>
          <a:ln w="9525" cap="flat" cmpd="sng">
            <a:solidFill>
              <a:srgbClr val="AE905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67"/>
              <a:buFont typeface="Calibri"/>
              <a:buNone/>
            </a:pPr>
            <a:endParaRPr sz="1867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258" name="Google Shape;258;p14"/>
          <p:cNvCxnSpPr/>
          <p:nvPr/>
        </p:nvCxnSpPr>
        <p:spPr>
          <a:xfrm>
            <a:off x="130629" y="6433457"/>
            <a:ext cx="11898000" cy="0"/>
          </a:xfrm>
          <a:prstGeom prst="straightConnector1">
            <a:avLst/>
          </a:prstGeom>
          <a:noFill/>
          <a:ln w="19050" cap="flat" cmpd="sng">
            <a:solidFill>
              <a:srgbClr val="B18E59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259" name="Google Shape;259;p14"/>
          <p:cNvSpPr/>
          <p:nvPr/>
        </p:nvSpPr>
        <p:spPr>
          <a:xfrm>
            <a:off x="6328547" y="1694396"/>
            <a:ext cx="4344300" cy="3816300"/>
          </a:xfrm>
          <a:prstGeom prst="triangle">
            <a:avLst>
              <a:gd name="adj" fmla="val 50000"/>
            </a:avLst>
          </a:prstGeom>
          <a:solidFill>
            <a:srgbClr val="888888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60" name="Google Shape;260;p14"/>
          <p:cNvSpPr txBox="1"/>
          <p:nvPr/>
        </p:nvSpPr>
        <p:spPr>
          <a:xfrm>
            <a:off x="7346570" y="3768783"/>
            <a:ext cx="2198700" cy="46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800" b="1" dirty="0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Violencia</a:t>
            </a:r>
            <a:endParaRPr sz="1800" dirty="0">
              <a:solidFill>
                <a:schemeClr val="lt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261" name="Google Shape;261;p14"/>
          <p:cNvSpPr/>
          <p:nvPr/>
        </p:nvSpPr>
        <p:spPr>
          <a:xfrm rot="-3566929">
            <a:off x="5631197" y="3223315"/>
            <a:ext cx="3165209" cy="218783"/>
          </a:xfrm>
          <a:prstGeom prst="rightArrow">
            <a:avLst>
              <a:gd name="adj1" fmla="val 25514"/>
              <a:gd name="adj2" fmla="val 64322"/>
            </a:avLst>
          </a:prstGeom>
          <a:solidFill>
            <a:srgbClr val="888888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62" name="Google Shape;262;p14"/>
          <p:cNvSpPr/>
          <p:nvPr/>
        </p:nvSpPr>
        <p:spPr>
          <a:xfrm rot="3623915">
            <a:off x="8372638" y="3302237"/>
            <a:ext cx="2912766" cy="218943"/>
          </a:xfrm>
          <a:prstGeom prst="rightArrow">
            <a:avLst>
              <a:gd name="adj1" fmla="val 25514"/>
              <a:gd name="adj2" fmla="val 64322"/>
            </a:avLst>
          </a:prstGeom>
          <a:solidFill>
            <a:srgbClr val="888888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63" name="Google Shape;263;p14"/>
          <p:cNvSpPr/>
          <p:nvPr/>
        </p:nvSpPr>
        <p:spPr>
          <a:xfrm>
            <a:off x="9707210" y="4352433"/>
            <a:ext cx="1614900" cy="1660800"/>
          </a:xfrm>
          <a:prstGeom prst="ellipse">
            <a:avLst/>
          </a:prstGeom>
          <a:solidFill>
            <a:srgbClr val="235B4E"/>
          </a:solidFill>
          <a:ln>
            <a:noFill/>
          </a:ln>
          <a:effectLst>
            <a:outerShdw blurRad="57150" dist="19050" dir="5400000" algn="bl" rotWithShape="0">
              <a:srgbClr val="212121">
                <a:alpha val="38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500" b="1" dirty="0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Estructural</a:t>
            </a:r>
            <a:endParaRPr sz="1500" b="1" dirty="0">
              <a:solidFill>
                <a:srgbClr val="FFFFFF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264" name="Google Shape;264;p14"/>
          <p:cNvSpPr/>
          <p:nvPr/>
        </p:nvSpPr>
        <p:spPr>
          <a:xfrm>
            <a:off x="5854700" y="4352433"/>
            <a:ext cx="1614900" cy="1660800"/>
          </a:xfrm>
          <a:prstGeom prst="ellipse">
            <a:avLst/>
          </a:prstGeom>
          <a:solidFill>
            <a:srgbClr val="AE9054"/>
          </a:solidFill>
          <a:ln>
            <a:noFill/>
          </a:ln>
          <a:effectLst>
            <a:outerShdw blurRad="57150" dist="19050" dir="5400000" algn="bl" rotWithShape="0">
              <a:srgbClr val="212121">
                <a:alpha val="38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500" b="1" dirty="0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Cultural</a:t>
            </a:r>
            <a:endParaRPr sz="1500" b="1" dirty="0">
              <a:solidFill>
                <a:srgbClr val="FFFFFF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265" name="Google Shape;265;p14"/>
          <p:cNvSpPr/>
          <p:nvPr/>
        </p:nvSpPr>
        <p:spPr>
          <a:xfrm>
            <a:off x="7693051" y="1289050"/>
            <a:ext cx="1614900" cy="1660800"/>
          </a:xfrm>
          <a:prstGeom prst="ellipse">
            <a:avLst/>
          </a:prstGeom>
          <a:solidFill>
            <a:srgbClr val="9F2241"/>
          </a:solidFill>
          <a:ln>
            <a:noFill/>
          </a:ln>
          <a:effectLst>
            <a:outerShdw blurRad="57150" dist="19050" dir="5400000" algn="bl" rotWithShape="0">
              <a:srgbClr val="212121">
                <a:alpha val="38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500" b="1" dirty="0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Directa</a:t>
            </a:r>
            <a:endParaRPr sz="1500" b="1" dirty="0">
              <a:solidFill>
                <a:srgbClr val="FFFFFF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266" name="Google Shape;266;p14"/>
          <p:cNvSpPr/>
          <p:nvPr/>
        </p:nvSpPr>
        <p:spPr>
          <a:xfrm>
            <a:off x="577050" y="2365975"/>
            <a:ext cx="4913100" cy="34672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17850" tIns="58900" rIns="117850" bIns="589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3100" b="1" dirty="0">
                <a:solidFill>
                  <a:srgbClr val="AE9054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Directa: </a:t>
            </a:r>
            <a:r>
              <a:rPr lang="es-MX" sz="3100" dirty="0">
                <a:solidFill>
                  <a:srgbClr val="888888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Visible</a:t>
            </a:r>
            <a:endParaRPr sz="3100" dirty="0">
              <a:solidFill>
                <a:srgbClr val="888888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marL="45720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500" dirty="0">
              <a:solidFill>
                <a:srgbClr val="888888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3100" b="1" dirty="0">
                <a:solidFill>
                  <a:srgbClr val="AE9054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Cultural: </a:t>
            </a:r>
            <a:r>
              <a:rPr lang="es-MX" sz="3100" dirty="0">
                <a:solidFill>
                  <a:srgbClr val="888888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Justificación para conductas violentas.</a:t>
            </a:r>
            <a:endParaRPr sz="3100" dirty="0">
              <a:solidFill>
                <a:srgbClr val="888888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marL="45720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500" dirty="0">
              <a:solidFill>
                <a:srgbClr val="888888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3100" b="1" dirty="0">
                <a:solidFill>
                  <a:srgbClr val="AE9054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Estructural: </a:t>
            </a:r>
            <a:r>
              <a:rPr lang="es-MX" sz="3100" dirty="0" smtClean="0">
                <a:solidFill>
                  <a:srgbClr val="888888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Las violencias se reproducen porque se niega una necesidad.</a:t>
            </a:r>
            <a:endParaRPr sz="3100" dirty="0">
              <a:solidFill>
                <a:srgbClr val="888888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" name="Google Shape;271;g12bfc8c69ef_1_459"/>
          <p:cNvSpPr/>
          <p:nvPr/>
        </p:nvSpPr>
        <p:spPr>
          <a:xfrm>
            <a:off x="389875" y="836700"/>
            <a:ext cx="7934318" cy="52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17850" tIns="58900" rIns="117850" bIns="589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3600" b="1" dirty="0">
                <a:solidFill>
                  <a:srgbClr val="9F224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Tipos de violencia digital de </a:t>
            </a:r>
            <a:r>
              <a:rPr lang="es-MX" sz="3600" b="1" dirty="0" smtClean="0">
                <a:solidFill>
                  <a:srgbClr val="9F224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género</a:t>
            </a:r>
            <a:endParaRPr sz="3600" b="1" dirty="0">
              <a:solidFill>
                <a:srgbClr val="9F224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272" name="Google Shape;272;g12bfc8c69ef_1_459"/>
          <p:cNvSpPr txBox="1"/>
          <p:nvPr/>
        </p:nvSpPr>
        <p:spPr>
          <a:xfrm>
            <a:off x="9091743" y="329638"/>
            <a:ext cx="3003600" cy="33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17850" tIns="58900" rIns="117850" bIns="589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i="0" u="none" strike="noStrike" cap="none" dirty="0">
                <a:solidFill>
                  <a:srgbClr val="AE9054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Violencia de Género Digital - IPN</a:t>
            </a:r>
            <a:endParaRPr dirty="0">
              <a:solidFill>
                <a:srgbClr val="AE9054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pic>
        <p:nvPicPr>
          <p:cNvPr id="273" name="Google Shape;273;g12bfc8c69ef_1_45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37779" y="93095"/>
            <a:ext cx="2374917" cy="807570"/>
          </a:xfrm>
          <a:prstGeom prst="rect">
            <a:avLst/>
          </a:prstGeom>
          <a:noFill/>
          <a:ln>
            <a:noFill/>
          </a:ln>
        </p:spPr>
      </p:pic>
      <p:sp>
        <p:nvSpPr>
          <p:cNvPr id="274" name="Google Shape;274;g12bfc8c69ef_1_459"/>
          <p:cNvSpPr/>
          <p:nvPr/>
        </p:nvSpPr>
        <p:spPr>
          <a:xfrm>
            <a:off x="-7536" y="809287"/>
            <a:ext cx="12192000" cy="147600"/>
          </a:xfrm>
          <a:prstGeom prst="rect">
            <a:avLst/>
          </a:prstGeom>
          <a:solidFill>
            <a:srgbClr val="10312B"/>
          </a:solidFill>
          <a:ln w="9525" cap="flat" cmpd="sng">
            <a:solidFill>
              <a:srgbClr val="AE905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67"/>
              <a:buFont typeface="Calibri"/>
              <a:buNone/>
            </a:pPr>
            <a:endParaRPr sz="1867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275" name="Google Shape;275;g12bfc8c69ef_1_459"/>
          <p:cNvCxnSpPr/>
          <p:nvPr/>
        </p:nvCxnSpPr>
        <p:spPr>
          <a:xfrm>
            <a:off x="44904" y="6561357"/>
            <a:ext cx="11898000" cy="0"/>
          </a:xfrm>
          <a:prstGeom prst="straightConnector1">
            <a:avLst/>
          </a:prstGeom>
          <a:noFill/>
          <a:ln w="19050" cap="flat" cmpd="sng">
            <a:solidFill>
              <a:srgbClr val="B18E59"/>
            </a:solidFill>
            <a:prstDash val="solid"/>
            <a:miter lim="800000"/>
            <a:headEnd type="none" w="sm" len="sm"/>
            <a:tailEnd type="none" w="sm" len="sm"/>
          </a:ln>
        </p:spPr>
      </p:cxnSp>
      <p:grpSp>
        <p:nvGrpSpPr>
          <p:cNvPr id="276" name="Google Shape;276;g12bfc8c69ef_1_459"/>
          <p:cNvGrpSpPr/>
          <p:nvPr/>
        </p:nvGrpSpPr>
        <p:grpSpPr>
          <a:xfrm>
            <a:off x="2107817" y="1593069"/>
            <a:ext cx="7395121" cy="796331"/>
            <a:chOff x="1593000" y="2322568"/>
            <a:chExt cx="5958042" cy="643500"/>
          </a:xfrm>
        </p:grpSpPr>
        <p:sp>
          <p:nvSpPr>
            <p:cNvPr id="277" name="Google Shape;277;g12bfc8c69ef_1_459"/>
            <p:cNvSpPr/>
            <p:nvPr/>
          </p:nvSpPr>
          <p:spPr>
            <a:xfrm>
              <a:off x="3728375" y="2322568"/>
              <a:ext cx="3822600" cy="643500"/>
            </a:xfrm>
            <a:prstGeom prst="rect">
              <a:avLst/>
            </a:prstGeom>
            <a:solidFill>
              <a:srgbClr val="98989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Source Sans Pro"/>
                <a:ea typeface="Source Sans Pro"/>
                <a:cs typeface="Source Sans Pro"/>
                <a:sym typeface="Source Sans Pro"/>
              </a:endParaRPr>
            </a:p>
          </p:txBody>
        </p:sp>
        <p:sp>
          <p:nvSpPr>
            <p:cNvPr id="278" name="Google Shape;278;g12bfc8c69ef_1_459"/>
            <p:cNvSpPr/>
            <p:nvPr/>
          </p:nvSpPr>
          <p:spPr>
            <a:xfrm flipH="1">
              <a:off x="2283025" y="2322575"/>
              <a:ext cx="1844400" cy="642600"/>
            </a:xfrm>
            <a:prstGeom prst="rect">
              <a:avLst/>
            </a:prstGeom>
            <a:solidFill>
              <a:srgbClr val="9F224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Source Sans Pro"/>
                <a:ea typeface="Source Sans Pro"/>
                <a:cs typeface="Source Sans Pro"/>
                <a:sym typeface="Source Sans Pro"/>
              </a:endParaRPr>
            </a:p>
          </p:txBody>
        </p:sp>
        <p:sp>
          <p:nvSpPr>
            <p:cNvPr id="279" name="Google Shape;279;g12bfc8c69ef_1_459"/>
            <p:cNvSpPr/>
            <p:nvPr/>
          </p:nvSpPr>
          <p:spPr>
            <a:xfrm rot="-5400000">
              <a:off x="3501574" y="1934671"/>
              <a:ext cx="643356" cy="1419149"/>
            </a:xfrm>
            <a:prstGeom prst="flowChartOffpageConnector">
              <a:avLst/>
            </a:prstGeom>
            <a:solidFill>
              <a:srgbClr val="9F224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Source Sans Pro"/>
                <a:ea typeface="Source Sans Pro"/>
                <a:cs typeface="Source Sans Pro"/>
                <a:sym typeface="Source Sans Pro"/>
              </a:endParaRPr>
            </a:p>
          </p:txBody>
        </p:sp>
        <p:sp>
          <p:nvSpPr>
            <p:cNvPr id="280" name="Google Shape;280;g12bfc8c69ef_1_459"/>
            <p:cNvSpPr/>
            <p:nvPr/>
          </p:nvSpPr>
          <p:spPr>
            <a:xfrm>
              <a:off x="2328337" y="2395760"/>
              <a:ext cx="1940700" cy="495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ctr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s-MX" sz="2600" b="1" dirty="0">
                  <a:solidFill>
                    <a:srgbClr val="FFFFFF"/>
                  </a:solidFill>
                  <a:latin typeface="Source Sans Pro"/>
                  <a:ea typeface="Source Sans Pro"/>
                  <a:cs typeface="Source Sans Pro"/>
                  <a:sym typeface="Source Sans Pro"/>
                </a:rPr>
                <a:t>Extorsión</a:t>
              </a:r>
              <a:endParaRPr sz="2600" b="1" dirty="0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endParaRPr>
            </a:p>
          </p:txBody>
        </p:sp>
        <p:sp>
          <p:nvSpPr>
            <p:cNvPr id="281" name="Google Shape;281;g12bfc8c69ef_1_459"/>
            <p:cNvSpPr/>
            <p:nvPr/>
          </p:nvSpPr>
          <p:spPr>
            <a:xfrm>
              <a:off x="1593000" y="2322568"/>
              <a:ext cx="690000" cy="642300"/>
            </a:xfrm>
            <a:prstGeom prst="rect">
              <a:avLst/>
            </a:prstGeom>
            <a:solidFill>
              <a:srgbClr val="B02C20"/>
            </a:solidFill>
            <a:ln>
              <a:noFill/>
            </a:ln>
            <a:effectLst>
              <a:outerShdw blurRad="71438" dist="28575" dir="2700000" algn="bl" rotWithShape="0">
                <a:srgbClr val="000000">
                  <a:alpha val="17000"/>
                </a:srgb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Source Sans Pro"/>
                <a:ea typeface="Source Sans Pro"/>
                <a:cs typeface="Source Sans Pro"/>
                <a:sym typeface="Source Sans Pro"/>
              </a:endParaRPr>
            </a:p>
          </p:txBody>
        </p:sp>
        <p:sp>
          <p:nvSpPr>
            <p:cNvPr id="282" name="Google Shape;282;g12bfc8c69ef_1_459"/>
            <p:cNvSpPr/>
            <p:nvPr/>
          </p:nvSpPr>
          <p:spPr>
            <a:xfrm>
              <a:off x="1593000" y="2323464"/>
              <a:ext cx="690000" cy="642600"/>
            </a:xfrm>
            <a:prstGeom prst="rect">
              <a:avLst/>
            </a:prstGeom>
            <a:solidFill>
              <a:srgbClr val="AE905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s-MX" sz="3500" dirty="0">
                  <a:solidFill>
                    <a:srgbClr val="FFFFFF"/>
                  </a:solidFill>
                  <a:latin typeface="Source Sans Pro ExtraLight"/>
                  <a:ea typeface="Source Sans Pro ExtraLight"/>
                  <a:cs typeface="Source Sans Pro ExtraLight"/>
                  <a:sym typeface="Source Sans Pro ExtraLight"/>
                </a:rPr>
                <a:t>01</a:t>
              </a:r>
              <a:endParaRPr sz="3500" dirty="0">
                <a:solidFill>
                  <a:srgbClr val="FFFFFF"/>
                </a:solidFill>
                <a:latin typeface="Source Sans Pro ExtraLight"/>
                <a:ea typeface="Source Sans Pro ExtraLight"/>
                <a:cs typeface="Source Sans Pro ExtraLight"/>
                <a:sym typeface="Source Sans Pro ExtraLight"/>
              </a:endParaRPr>
            </a:p>
          </p:txBody>
        </p:sp>
        <p:sp>
          <p:nvSpPr>
            <p:cNvPr id="283" name="Google Shape;283;g12bfc8c69ef_1_459"/>
            <p:cNvSpPr/>
            <p:nvPr/>
          </p:nvSpPr>
          <p:spPr>
            <a:xfrm>
              <a:off x="4387842" y="2323765"/>
              <a:ext cx="3163200" cy="642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609600" lvl="0" indent="-38100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200"/>
                <a:buFont typeface="Source Sans Pro"/>
                <a:buChar char="●"/>
              </a:pPr>
              <a:r>
                <a:rPr lang="es-MX" sz="1200" b="1" dirty="0">
                  <a:solidFill>
                    <a:schemeClr val="lt1"/>
                  </a:solidFill>
                  <a:latin typeface="Source Sans Pro"/>
                  <a:ea typeface="Source Sans Pro"/>
                  <a:cs typeface="Source Sans Pro"/>
                  <a:sym typeface="Source Sans Pro"/>
                </a:rPr>
                <a:t>Obligar a una persona a seguir la voluntad o las peticiones de un tercero, que la controla o intimida (sextorsión).</a:t>
              </a:r>
              <a:endParaRPr sz="1200" b="1" dirty="0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endParaRPr>
            </a:p>
          </p:txBody>
        </p:sp>
      </p:grpSp>
      <p:grpSp>
        <p:nvGrpSpPr>
          <p:cNvPr id="284" name="Google Shape;284;g12bfc8c69ef_1_459"/>
          <p:cNvGrpSpPr/>
          <p:nvPr/>
        </p:nvGrpSpPr>
        <p:grpSpPr>
          <a:xfrm>
            <a:off x="2107817" y="2403815"/>
            <a:ext cx="7395039" cy="796331"/>
            <a:chOff x="1593000" y="2322568"/>
            <a:chExt cx="5957975" cy="643500"/>
          </a:xfrm>
        </p:grpSpPr>
        <p:sp>
          <p:nvSpPr>
            <p:cNvPr id="285" name="Google Shape;285;g12bfc8c69ef_1_459"/>
            <p:cNvSpPr/>
            <p:nvPr/>
          </p:nvSpPr>
          <p:spPr>
            <a:xfrm>
              <a:off x="3728375" y="2322568"/>
              <a:ext cx="3822600" cy="643500"/>
            </a:xfrm>
            <a:prstGeom prst="rect">
              <a:avLst/>
            </a:prstGeom>
            <a:solidFill>
              <a:srgbClr val="98989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Source Sans Pro"/>
                <a:ea typeface="Source Sans Pro"/>
                <a:cs typeface="Source Sans Pro"/>
                <a:sym typeface="Source Sans Pro"/>
              </a:endParaRPr>
            </a:p>
          </p:txBody>
        </p:sp>
        <p:sp>
          <p:nvSpPr>
            <p:cNvPr id="286" name="Google Shape;286;g12bfc8c69ef_1_459"/>
            <p:cNvSpPr/>
            <p:nvPr/>
          </p:nvSpPr>
          <p:spPr>
            <a:xfrm flipH="1">
              <a:off x="2283025" y="2322575"/>
              <a:ext cx="1844400" cy="642600"/>
            </a:xfrm>
            <a:prstGeom prst="rect">
              <a:avLst/>
            </a:prstGeom>
            <a:solidFill>
              <a:srgbClr val="9F224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Source Sans Pro"/>
                <a:ea typeface="Source Sans Pro"/>
                <a:cs typeface="Source Sans Pro"/>
                <a:sym typeface="Source Sans Pro"/>
              </a:endParaRPr>
            </a:p>
          </p:txBody>
        </p:sp>
        <p:sp>
          <p:nvSpPr>
            <p:cNvPr id="287" name="Google Shape;287;g12bfc8c69ef_1_459"/>
            <p:cNvSpPr/>
            <p:nvPr/>
          </p:nvSpPr>
          <p:spPr>
            <a:xfrm rot="-5400000">
              <a:off x="3501574" y="1934671"/>
              <a:ext cx="643356" cy="1419149"/>
            </a:xfrm>
            <a:prstGeom prst="flowChartOffpageConnector">
              <a:avLst/>
            </a:prstGeom>
            <a:solidFill>
              <a:srgbClr val="9F224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Source Sans Pro"/>
                <a:ea typeface="Source Sans Pro"/>
                <a:cs typeface="Source Sans Pro"/>
                <a:sym typeface="Source Sans Pro"/>
              </a:endParaRPr>
            </a:p>
          </p:txBody>
        </p:sp>
        <p:sp>
          <p:nvSpPr>
            <p:cNvPr id="288" name="Google Shape;288;g12bfc8c69ef_1_459"/>
            <p:cNvSpPr/>
            <p:nvPr/>
          </p:nvSpPr>
          <p:spPr>
            <a:xfrm>
              <a:off x="2328337" y="2395760"/>
              <a:ext cx="1940700" cy="495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ctr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lang="es-MX" sz="2600" b="1" dirty="0">
                  <a:solidFill>
                    <a:schemeClr val="lt1"/>
                  </a:solidFill>
                  <a:latin typeface="Source Sans Pro"/>
                  <a:ea typeface="Source Sans Pro"/>
                  <a:cs typeface="Source Sans Pro"/>
                  <a:sym typeface="Source Sans Pro"/>
                </a:rPr>
                <a:t>Suplantación</a:t>
              </a:r>
              <a:endParaRPr sz="1300" b="1" dirty="0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endParaRPr>
            </a:p>
          </p:txBody>
        </p:sp>
        <p:sp>
          <p:nvSpPr>
            <p:cNvPr id="289" name="Google Shape;289;g12bfc8c69ef_1_459"/>
            <p:cNvSpPr/>
            <p:nvPr/>
          </p:nvSpPr>
          <p:spPr>
            <a:xfrm>
              <a:off x="1593000" y="2322568"/>
              <a:ext cx="690000" cy="642300"/>
            </a:xfrm>
            <a:prstGeom prst="rect">
              <a:avLst/>
            </a:prstGeom>
            <a:solidFill>
              <a:srgbClr val="B02C20"/>
            </a:solidFill>
            <a:ln>
              <a:noFill/>
            </a:ln>
            <a:effectLst>
              <a:outerShdw blurRad="71438" dist="28575" dir="2700000" algn="bl" rotWithShape="0">
                <a:srgbClr val="000000">
                  <a:alpha val="17000"/>
                </a:srgb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Source Sans Pro"/>
                <a:ea typeface="Source Sans Pro"/>
                <a:cs typeface="Source Sans Pro"/>
                <a:sym typeface="Source Sans Pro"/>
              </a:endParaRPr>
            </a:p>
          </p:txBody>
        </p:sp>
        <p:sp>
          <p:nvSpPr>
            <p:cNvPr id="290" name="Google Shape;290;g12bfc8c69ef_1_459"/>
            <p:cNvSpPr/>
            <p:nvPr/>
          </p:nvSpPr>
          <p:spPr>
            <a:xfrm>
              <a:off x="1593000" y="2322575"/>
              <a:ext cx="690000" cy="642600"/>
            </a:xfrm>
            <a:prstGeom prst="rect">
              <a:avLst/>
            </a:prstGeom>
            <a:solidFill>
              <a:srgbClr val="AE905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s-MX" sz="3500" dirty="0">
                  <a:solidFill>
                    <a:srgbClr val="FFFFFF"/>
                  </a:solidFill>
                  <a:latin typeface="Source Sans Pro ExtraLight"/>
                  <a:ea typeface="Source Sans Pro ExtraLight"/>
                  <a:cs typeface="Source Sans Pro ExtraLight"/>
                  <a:sym typeface="Source Sans Pro ExtraLight"/>
                </a:rPr>
                <a:t>02</a:t>
              </a:r>
              <a:endParaRPr sz="3500" dirty="0">
                <a:solidFill>
                  <a:srgbClr val="FFFFFF"/>
                </a:solidFill>
                <a:latin typeface="Source Sans Pro ExtraLight"/>
                <a:ea typeface="Source Sans Pro ExtraLight"/>
                <a:cs typeface="Source Sans Pro ExtraLight"/>
                <a:sym typeface="Source Sans Pro ExtraLight"/>
              </a:endParaRPr>
            </a:p>
          </p:txBody>
        </p:sp>
      </p:grpSp>
      <p:grpSp>
        <p:nvGrpSpPr>
          <p:cNvPr id="291" name="Google Shape;291;g12bfc8c69ef_1_459"/>
          <p:cNvGrpSpPr/>
          <p:nvPr/>
        </p:nvGrpSpPr>
        <p:grpSpPr>
          <a:xfrm>
            <a:off x="2107817" y="3214586"/>
            <a:ext cx="7395039" cy="796331"/>
            <a:chOff x="1593000" y="2322568"/>
            <a:chExt cx="5957975" cy="643500"/>
          </a:xfrm>
        </p:grpSpPr>
        <p:sp>
          <p:nvSpPr>
            <p:cNvPr id="292" name="Google Shape;292;g12bfc8c69ef_1_459"/>
            <p:cNvSpPr/>
            <p:nvPr/>
          </p:nvSpPr>
          <p:spPr>
            <a:xfrm>
              <a:off x="3728375" y="2322568"/>
              <a:ext cx="3822600" cy="643500"/>
            </a:xfrm>
            <a:prstGeom prst="rect">
              <a:avLst/>
            </a:prstGeom>
            <a:solidFill>
              <a:srgbClr val="98989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Source Sans Pro"/>
                <a:ea typeface="Source Sans Pro"/>
                <a:cs typeface="Source Sans Pro"/>
                <a:sym typeface="Source Sans Pro"/>
              </a:endParaRPr>
            </a:p>
          </p:txBody>
        </p:sp>
        <p:sp>
          <p:nvSpPr>
            <p:cNvPr id="293" name="Google Shape;293;g12bfc8c69ef_1_459"/>
            <p:cNvSpPr/>
            <p:nvPr/>
          </p:nvSpPr>
          <p:spPr>
            <a:xfrm flipH="1">
              <a:off x="2283025" y="2322575"/>
              <a:ext cx="1844400" cy="642600"/>
            </a:xfrm>
            <a:prstGeom prst="rect">
              <a:avLst/>
            </a:prstGeom>
            <a:solidFill>
              <a:srgbClr val="9F224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Source Sans Pro"/>
                <a:ea typeface="Source Sans Pro"/>
                <a:cs typeface="Source Sans Pro"/>
                <a:sym typeface="Source Sans Pro"/>
              </a:endParaRPr>
            </a:p>
          </p:txBody>
        </p:sp>
        <p:sp>
          <p:nvSpPr>
            <p:cNvPr id="294" name="Google Shape;294;g12bfc8c69ef_1_459"/>
            <p:cNvSpPr/>
            <p:nvPr/>
          </p:nvSpPr>
          <p:spPr>
            <a:xfrm rot="-5400000">
              <a:off x="3501574" y="1934671"/>
              <a:ext cx="643356" cy="1419149"/>
            </a:xfrm>
            <a:prstGeom prst="flowChartOffpageConnector">
              <a:avLst/>
            </a:prstGeom>
            <a:solidFill>
              <a:srgbClr val="9F224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Source Sans Pro"/>
                <a:ea typeface="Source Sans Pro"/>
                <a:cs typeface="Source Sans Pro"/>
                <a:sym typeface="Source Sans Pro"/>
              </a:endParaRPr>
            </a:p>
          </p:txBody>
        </p:sp>
        <p:sp>
          <p:nvSpPr>
            <p:cNvPr id="295" name="Google Shape;295;g12bfc8c69ef_1_459"/>
            <p:cNvSpPr/>
            <p:nvPr/>
          </p:nvSpPr>
          <p:spPr>
            <a:xfrm>
              <a:off x="2328337" y="2395760"/>
              <a:ext cx="1940700" cy="495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Font typeface="Arial"/>
                <a:buNone/>
              </a:pPr>
              <a:r>
                <a:rPr lang="es-MX" sz="2400" b="1" dirty="0">
                  <a:solidFill>
                    <a:schemeClr val="lt1"/>
                  </a:solidFill>
                  <a:latin typeface="Source Sans Pro"/>
                  <a:ea typeface="Source Sans Pro"/>
                  <a:cs typeface="Source Sans Pro"/>
                  <a:sym typeface="Source Sans Pro"/>
                </a:rPr>
                <a:t>Robo de identidad</a:t>
              </a:r>
              <a:endParaRPr sz="2400" dirty="0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endParaRPr>
            </a:p>
          </p:txBody>
        </p:sp>
        <p:sp>
          <p:nvSpPr>
            <p:cNvPr id="296" name="Google Shape;296;g12bfc8c69ef_1_459"/>
            <p:cNvSpPr/>
            <p:nvPr/>
          </p:nvSpPr>
          <p:spPr>
            <a:xfrm>
              <a:off x="1593000" y="2322568"/>
              <a:ext cx="690000" cy="642300"/>
            </a:xfrm>
            <a:prstGeom prst="rect">
              <a:avLst/>
            </a:prstGeom>
            <a:solidFill>
              <a:srgbClr val="B02C20"/>
            </a:solidFill>
            <a:ln>
              <a:noFill/>
            </a:ln>
            <a:effectLst>
              <a:outerShdw blurRad="71438" dist="28575" dir="2700000" algn="bl" rotWithShape="0">
                <a:srgbClr val="000000">
                  <a:alpha val="17000"/>
                </a:srgb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Source Sans Pro"/>
                <a:ea typeface="Source Sans Pro"/>
                <a:cs typeface="Source Sans Pro"/>
                <a:sym typeface="Source Sans Pro"/>
              </a:endParaRPr>
            </a:p>
          </p:txBody>
        </p:sp>
        <p:sp>
          <p:nvSpPr>
            <p:cNvPr id="297" name="Google Shape;297;g12bfc8c69ef_1_459"/>
            <p:cNvSpPr/>
            <p:nvPr/>
          </p:nvSpPr>
          <p:spPr>
            <a:xfrm>
              <a:off x="1593000" y="2322575"/>
              <a:ext cx="690000" cy="642600"/>
            </a:xfrm>
            <a:prstGeom prst="rect">
              <a:avLst/>
            </a:prstGeom>
            <a:solidFill>
              <a:srgbClr val="AE905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s-MX" sz="3500" dirty="0">
                  <a:solidFill>
                    <a:srgbClr val="FFFFFF"/>
                  </a:solidFill>
                  <a:latin typeface="Source Sans Pro ExtraLight"/>
                  <a:ea typeface="Source Sans Pro ExtraLight"/>
                  <a:cs typeface="Source Sans Pro ExtraLight"/>
                  <a:sym typeface="Source Sans Pro ExtraLight"/>
                </a:rPr>
                <a:t>03</a:t>
              </a:r>
              <a:endParaRPr sz="3500" dirty="0">
                <a:solidFill>
                  <a:srgbClr val="FFFFFF"/>
                </a:solidFill>
                <a:latin typeface="Source Sans Pro ExtraLight"/>
                <a:ea typeface="Source Sans Pro ExtraLight"/>
                <a:cs typeface="Source Sans Pro ExtraLight"/>
                <a:sym typeface="Source Sans Pro ExtraLight"/>
              </a:endParaRPr>
            </a:p>
          </p:txBody>
        </p:sp>
      </p:grpSp>
      <p:grpSp>
        <p:nvGrpSpPr>
          <p:cNvPr id="298" name="Google Shape;298;g12bfc8c69ef_1_459"/>
          <p:cNvGrpSpPr/>
          <p:nvPr/>
        </p:nvGrpSpPr>
        <p:grpSpPr>
          <a:xfrm>
            <a:off x="2107817" y="4025356"/>
            <a:ext cx="7395039" cy="796331"/>
            <a:chOff x="1593000" y="2322568"/>
            <a:chExt cx="5957975" cy="643500"/>
          </a:xfrm>
        </p:grpSpPr>
        <p:sp>
          <p:nvSpPr>
            <p:cNvPr id="299" name="Google Shape;299;g12bfc8c69ef_1_459"/>
            <p:cNvSpPr/>
            <p:nvPr/>
          </p:nvSpPr>
          <p:spPr>
            <a:xfrm>
              <a:off x="3728375" y="2322568"/>
              <a:ext cx="3822600" cy="643500"/>
            </a:xfrm>
            <a:prstGeom prst="rect">
              <a:avLst/>
            </a:prstGeom>
            <a:solidFill>
              <a:srgbClr val="98989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Source Sans Pro"/>
                <a:ea typeface="Source Sans Pro"/>
                <a:cs typeface="Source Sans Pro"/>
                <a:sym typeface="Source Sans Pro"/>
              </a:endParaRPr>
            </a:p>
          </p:txBody>
        </p:sp>
        <p:sp>
          <p:nvSpPr>
            <p:cNvPr id="300" name="Google Shape;300;g12bfc8c69ef_1_459"/>
            <p:cNvSpPr/>
            <p:nvPr/>
          </p:nvSpPr>
          <p:spPr>
            <a:xfrm flipH="1">
              <a:off x="2283025" y="2322575"/>
              <a:ext cx="1844400" cy="642600"/>
            </a:xfrm>
            <a:prstGeom prst="rect">
              <a:avLst/>
            </a:prstGeom>
            <a:solidFill>
              <a:srgbClr val="9F224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Source Sans Pro"/>
                <a:ea typeface="Source Sans Pro"/>
                <a:cs typeface="Source Sans Pro"/>
                <a:sym typeface="Source Sans Pro"/>
              </a:endParaRPr>
            </a:p>
          </p:txBody>
        </p:sp>
        <p:sp>
          <p:nvSpPr>
            <p:cNvPr id="301" name="Google Shape;301;g12bfc8c69ef_1_459"/>
            <p:cNvSpPr/>
            <p:nvPr/>
          </p:nvSpPr>
          <p:spPr>
            <a:xfrm rot="-5400000">
              <a:off x="3501574" y="1934671"/>
              <a:ext cx="643356" cy="1419149"/>
            </a:xfrm>
            <a:prstGeom prst="flowChartOffpageConnector">
              <a:avLst/>
            </a:prstGeom>
            <a:solidFill>
              <a:srgbClr val="9F224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Source Sans Pro"/>
                <a:ea typeface="Source Sans Pro"/>
                <a:cs typeface="Source Sans Pro"/>
                <a:sym typeface="Source Sans Pro"/>
              </a:endParaRPr>
            </a:p>
          </p:txBody>
        </p:sp>
        <p:sp>
          <p:nvSpPr>
            <p:cNvPr id="302" name="Google Shape;302;g12bfc8c69ef_1_459"/>
            <p:cNvSpPr/>
            <p:nvPr/>
          </p:nvSpPr>
          <p:spPr>
            <a:xfrm>
              <a:off x="2328337" y="2395760"/>
              <a:ext cx="1940700" cy="495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s-MX" sz="2400" b="1" dirty="0">
                  <a:solidFill>
                    <a:schemeClr val="lt1"/>
                  </a:solidFill>
                  <a:latin typeface="Source Sans Pro"/>
                  <a:ea typeface="Source Sans Pro"/>
                  <a:cs typeface="Source Sans Pro"/>
                  <a:sym typeface="Source Sans Pro"/>
                </a:rPr>
                <a:t>Acoso</a:t>
              </a:r>
              <a:endParaRPr sz="2400" dirty="0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endParaRPr>
            </a:p>
          </p:txBody>
        </p:sp>
        <p:sp>
          <p:nvSpPr>
            <p:cNvPr id="303" name="Google Shape;303;g12bfc8c69ef_1_459"/>
            <p:cNvSpPr/>
            <p:nvPr/>
          </p:nvSpPr>
          <p:spPr>
            <a:xfrm>
              <a:off x="1593000" y="2322568"/>
              <a:ext cx="690000" cy="642300"/>
            </a:xfrm>
            <a:prstGeom prst="rect">
              <a:avLst/>
            </a:prstGeom>
            <a:solidFill>
              <a:srgbClr val="B02C20"/>
            </a:solidFill>
            <a:ln>
              <a:noFill/>
            </a:ln>
            <a:effectLst>
              <a:outerShdw blurRad="71438" dist="28575" dir="2700000" algn="bl" rotWithShape="0">
                <a:srgbClr val="000000">
                  <a:alpha val="17000"/>
                </a:srgb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Source Sans Pro"/>
                <a:ea typeface="Source Sans Pro"/>
                <a:cs typeface="Source Sans Pro"/>
                <a:sym typeface="Source Sans Pro"/>
              </a:endParaRPr>
            </a:p>
          </p:txBody>
        </p:sp>
        <p:sp>
          <p:nvSpPr>
            <p:cNvPr id="304" name="Google Shape;304;g12bfc8c69ef_1_459"/>
            <p:cNvSpPr/>
            <p:nvPr/>
          </p:nvSpPr>
          <p:spPr>
            <a:xfrm>
              <a:off x="1593000" y="2322575"/>
              <a:ext cx="690000" cy="642600"/>
            </a:xfrm>
            <a:prstGeom prst="rect">
              <a:avLst/>
            </a:prstGeom>
            <a:solidFill>
              <a:srgbClr val="AE905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s-MX" sz="3500" dirty="0">
                  <a:solidFill>
                    <a:srgbClr val="FFFFFF"/>
                  </a:solidFill>
                  <a:latin typeface="Source Sans Pro ExtraLight"/>
                  <a:ea typeface="Source Sans Pro ExtraLight"/>
                  <a:cs typeface="Source Sans Pro ExtraLight"/>
                  <a:sym typeface="Source Sans Pro ExtraLight"/>
                </a:rPr>
                <a:t>04</a:t>
              </a:r>
              <a:endParaRPr sz="3500" dirty="0">
                <a:solidFill>
                  <a:srgbClr val="FFFFFF"/>
                </a:solidFill>
                <a:latin typeface="Source Sans Pro ExtraLight"/>
                <a:ea typeface="Source Sans Pro ExtraLight"/>
                <a:cs typeface="Source Sans Pro ExtraLight"/>
                <a:sym typeface="Source Sans Pro ExtraLight"/>
              </a:endParaRPr>
            </a:p>
          </p:txBody>
        </p:sp>
      </p:grpSp>
      <p:grpSp>
        <p:nvGrpSpPr>
          <p:cNvPr id="305" name="Google Shape;305;g12bfc8c69ef_1_459"/>
          <p:cNvGrpSpPr/>
          <p:nvPr/>
        </p:nvGrpSpPr>
        <p:grpSpPr>
          <a:xfrm>
            <a:off x="2107817" y="4836127"/>
            <a:ext cx="7395039" cy="796331"/>
            <a:chOff x="1593000" y="2322568"/>
            <a:chExt cx="5957975" cy="643500"/>
          </a:xfrm>
        </p:grpSpPr>
        <p:sp>
          <p:nvSpPr>
            <p:cNvPr id="306" name="Google Shape;306;g12bfc8c69ef_1_459"/>
            <p:cNvSpPr/>
            <p:nvPr/>
          </p:nvSpPr>
          <p:spPr>
            <a:xfrm>
              <a:off x="3728375" y="2322568"/>
              <a:ext cx="3822600" cy="643500"/>
            </a:xfrm>
            <a:prstGeom prst="rect">
              <a:avLst/>
            </a:prstGeom>
            <a:solidFill>
              <a:srgbClr val="98989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Source Sans Pro"/>
                <a:ea typeface="Source Sans Pro"/>
                <a:cs typeface="Source Sans Pro"/>
                <a:sym typeface="Source Sans Pro"/>
              </a:endParaRPr>
            </a:p>
          </p:txBody>
        </p:sp>
        <p:sp>
          <p:nvSpPr>
            <p:cNvPr id="307" name="Google Shape;307;g12bfc8c69ef_1_459"/>
            <p:cNvSpPr/>
            <p:nvPr/>
          </p:nvSpPr>
          <p:spPr>
            <a:xfrm flipH="1">
              <a:off x="2283025" y="2322575"/>
              <a:ext cx="1844400" cy="642600"/>
            </a:xfrm>
            <a:prstGeom prst="rect">
              <a:avLst/>
            </a:prstGeom>
            <a:solidFill>
              <a:srgbClr val="9F224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Source Sans Pro"/>
                <a:ea typeface="Source Sans Pro"/>
                <a:cs typeface="Source Sans Pro"/>
                <a:sym typeface="Source Sans Pro"/>
              </a:endParaRPr>
            </a:p>
          </p:txBody>
        </p:sp>
        <p:sp>
          <p:nvSpPr>
            <p:cNvPr id="308" name="Google Shape;308;g12bfc8c69ef_1_459"/>
            <p:cNvSpPr/>
            <p:nvPr/>
          </p:nvSpPr>
          <p:spPr>
            <a:xfrm rot="-5400000">
              <a:off x="3501574" y="1934671"/>
              <a:ext cx="643356" cy="1419149"/>
            </a:xfrm>
            <a:prstGeom prst="flowChartOffpageConnector">
              <a:avLst/>
            </a:prstGeom>
            <a:solidFill>
              <a:srgbClr val="9F224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Source Sans Pro"/>
                <a:ea typeface="Source Sans Pro"/>
                <a:cs typeface="Source Sans Pro"/>
                <a:sym typeface="Source Sans Pro"/>
              </a:endParaRPr>
            </a:p>
          </p:txBody>
        </p:sp>
        <p:sp>
          <p:nvSpPr>
            <p:cNvPr id="309" name="Google Shape;309;g12bfc8c69ef_1_459"/>
            <p:cNvSpPr/>
            <p:nvPr/>
          </p:nvSpPr>
          <p:spPr>
            <a:xfrm>
              <a:off x="2331550" y="2395775"/>
              <a:ext cx="2087400" cy="495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s-MX" sz="2400" b="1" dirty="0">
                  <a:solidFill>
                    <a:schemeClr val="lt1"/>
                  </a:solidFill>
                  <a:latin typeface="Source Sans Pro"/>
                  <a:ea typeface="Source Sans Pro"/>
                  <a:cs typeface="Source Sans Pro"/>
                  <a:sym typeface="Source Sans Pro"/>
                </a:rPr>
                <a:t>Monitoreo y acecho</a:t>
              </a:r>
              <a:endParaRPr sz="1300" dirty="0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endParaRPr>
            </a:p>
          </p:txBody>
        </p:sp>
        <p:sp>
          <p:nvSpPr>
            <p:cNvPr id="310" name="Google Shape;310;g12bfc8c69ef_1_459"/>
            <p:cNvSpPr/>
            <p:nvPr/>
          </p:nvSpPr>
          <p:spPr>
            <a:xfrm>
              <a:off x="1593000" y="2322568"/>
              <a:ext cx="690000" cy="642300"/>
            </a:xfrm>
            <a:prstGeom prst="rect">
              <a:avLst/>
            </a:prstGeom>
            <a:solidFill>
              <a:srgbClr val="B02C20"/>
            </a:solidFill>
            <a:ln>
              <a:noFill/>
            </a:ln>
            <a:effectLst>
              <a:outerShdw blurRad="71438" dist="28575" dir="2700000" algn="bl" rotWithShape="0">
                <a:srgbClr val="000000">
                  <a:alpha val="17000"/>
                </a:srgb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Source Sans Pro"/>
                <a:ea typeface="Source Sans Pro"/>
                <a:cs typeface="Source Sans Pro"/>
                <a:sym typeface="Source Sans Pro"/>
              </a:endParaRPr>
            </a:p>
          </p:txBody>
        </p:sp>
        <p:sp>
          <p:nvSpPr>
            <p:cNvPr id="311" name="Google Shape;311;g12bfc8c69ef_1_459"/>
            <p:cNvSpPr/>
            <p:nvPr/>
          </p:nvSpPr>
          <p:spPr>
            <a:xfrm>
              <a:off x="1593000" y="2322575"/>
              <a:ext cx="690000" cy="642600"/>
            </a:xfrm>
            <a:prstGeom prst="rect">
              <a:avLst/>
            </a:prstGeom>
            <a:solidFill>
              <a:srgbClr val="AE905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s-MX" sz="3500" dirty="0">
                  <a:solidFill>
                    <a:srgbClr val="FFFFFF"/>
                  </a:solidFill>
                  <a:latin typeface="Source Sans Pro ExtraLight"/>
                  <a:ea typeface="Source Sans Pro ExtraLight"/>
                  <a:cs typeface="Source Sans Pro ExtraLight"/>
                  <a:sym typeface="Source Sans Pro ExtraLight"/>
                </a:rPr>
                <a:t>05</a:t>
              </a:r>
              <a:endParaRPr sz="3500" dirty="0">
                <a:solidFill>
                  <a:srgbClr val="FFFFFF"/>
                </a:solidFill>
                <a:latin typeface="Source Sans Pro ExtraLight"/>
                <a:ea typeface="Source Sans Pro ExtraLight"/>
                <a:cs typeface="Source Sans Pro ExtraLight"/>
                <a:sym typeface="Source Sans Pro ExtraLight"/>
              </a:endParaRPr>
            </a:p>
          </p:txBody>
        </p:sp>
      </p:grpSp>
      <p:grpSp>
        <p:nvGrpSpPr>
          <p:cNvPr id="312" name="Google Shape;312;g12bfc8c69ef_1_459"/>
          <p:cNvGrpSpPr/>
          <p:nvPr/>
        </p:nvGrpSpPr>
        <p:grpSpPr>
          <a:xfrm>
            <a:off x="2107817" y="5646902"/>
            <a:ext cx="7395039" cy="796331"/>
            <a:chOff x="1593000" y="2322568"/>
            <a:chExt cx="5957975" cy="643500"/>
          </a:xfrm>
        </p:grpSpPr>
        <p:sp>
          <p:nvSpPr>
            <p:cNvPr id="313" name="Google Shape;313;g12bfc8c69ef_1_459"/>
            <p:cNvSpPr/>
            <p:nvPr/>
          </p:nvSpPr>
          <p:spPr>
            <a:xfrm>
              <a:off x="3728375" y="2322568"/>
              <a:ext cx="3822600" cy="643500"/>
            </a:xfrm>
            <a:prstGeom prst="rect">
              <a:avLst/>
            </a:prstGeom>
            <a:solidFill>
              <a:srgbClr val="98989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Source Sans Pro"/>
                <a:ea typeface="Source Sans Pro"/>
                <a:cs typeface="Source Sans Pro"/>
                <a:sym typeface="Source Sans Pro"/>
              </a:endParaRPr>
            </a:p>
          </p:txBody>
        </p:sp>
        <p:sp>
          <p:nvSpPr>
            <p:cNvPr id="314" name="Google Shape;314;g12bfc8c69ef_1_459"/>
            <p:cNvSpPr/>
            <p:nvPr/>
          </p:nvSpPr>
          <p:spPr>
            <a:xfrm flipH="1">
              <a:off x="2283025" y="2322575"/>
              <a:ext cx="1844400" cy="642600"/>
            </a:xfrm>
            <a:prstGeom prst="rect">
              <a:avLst/>
            </a:prstGeom>
            <a:solidFill>
              <a:srgbClr val="9F224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Source Sans Pro"/>
                <a:ea typeface="Source Sans Pro"/>
                <a:cs typeface="Source Sans Pro"/>
                <a:sym typeface="Source Sans Pro"/>
              </a:endParaRPr>
            </a:p>
          </p:txBody>
        </p:sp>
        <p:sp>
          <p:nvSpPr>
            <p:cNvPr id="315" name="Google Shape;315;g12bfc8c69ef_1_459"/>
            <p:cNvSpPr/>
            <p:nvPr/>
          </p:nvSpPr>
          <p:spPr>
            <a:xfrm rot="-5400000">
              <a:off x="3501574" y="1934671"/>
              <a:ext cx="643356" cy="1419149"/>
            </a:xfrm>
            <a:prstGeom prst="flowChartOffpageConnector">
              <a:avLst/>
            </a:prstGeom>
            <a:solidFill>
              <a:srgbClr val="9F224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Source Sans Pro"/>
                <a:ea typeface="Source Sans Pro"/>
                <a:cs typeface="Source Sans Pro"/>
                <a:sym typeface="Source Sans Pro"/>
              </a:endParaRPr>
            </a:p>
          </p:txBody>
        </p:sp>
        <p:sp>
          <p:nvSpPr>
            <p:cNvPr id="316" name="Google Shape;316;g12bfc8c69ef_1_459"/>
            <p:cNvSpPr/>
            <p:nvPr/>
          </p:nvSpPr>
          <p:spPr>
            <a:xfrm>
              <a:off x="2331550" y="2395775"/>
              <a:ext cx="2087400" cy="495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s-MX" sz="2400" b="1" dirty="0">
                  <a:solidFill>
                    <a:schemeClr val="lt1"/>
                  </a:solidFill>
                  <a:latin typeface="Source Sans Pro"/>
                  <a:ea typeface="Source Sans Pro"/>
                  <a:cs typeface="Source Sans Pro"/>
                  <a:sym typeface="Source Sans Pro"/>
                </a:rPr>
                <a:t>Amenazas</a:t>
              </a:r>
              <a:endParaRPr sz="1300" dirty="0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endParaRPr>
            </a:p>
          </p:txBody>
        </p:sp>
        <p:sp>
          <p:nvSpPr>
            <p:cNvPr id="317" name="Google Shape;317;g12bfc8c69ef_1_459"/>
            <p:cNvSpPr/>
            <p:nvPr/>
          </p:nvSpPr>
          <p:spPr>
            <a:xfrm>
              <a:off x="1593000" y="2322568"/>
              <a:ext cx="690000" cy="642300"/>
            </a:xfrm>
            <a:prstGeom prst="rect">
              <a:avLst/>
            </a:prstGeom>
            <a:solidFill>
              <a:srgbClr val="B02C20"/>
            </a:solidFill>
            <a:ln>
              <a:noFill/>
            </a:ln>
            <a:effectLst>
              <a:outerShdw blurRad="71438" dist="28575" dir="2700000" algn="bl" rotWithShape="0">
                <a:srgbClr val="000000">
                  <a:alpha val="17000"/>
                </a:srgb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Source Sans Pro"/>
                <a:ea typeface="Source Sans Pro"/>
                <a:cs typeface="Source Sans Pro"/>
                <a:sym typeface="Source Sans Pro"/>
              </a:endParaRPr>
            </a:p>
          </p:txBody>
        </p:sp>
        <p:sp>
          <p:nvSpPr>
            <p:cNvPr id="318" name="Google Shape;318;g12bfc8c69ef_1_459"/>
            <p:cNvSpPr/>
            <p:nvPr/>
          </p:nvSpPr>
          <p:spPr>
            <a:xfrm>
              <a:off x="1593000" y="2322575"/>
              <a:ext cx="690000" cy="642600"/>
            </a:xfrm>
            <a:prstGeom prst="rect">
              <a:avLst/>
            </a:prstGeom>
            <a:solidFill>
              <a:srgbClr val="AE905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s-MX" sz="3500" dirty="0">
                  <a:solidFill>
                    <a:srgbClr val="FFFFFF"/>
                  </a:solidFill>
                  <a:latin typeface="Source Sans Pro ExtraLight"/>
                  <a:ea typeface="Source Sans Pro ExtraLight"/>
                  <a:cs typeface="Source Sans Pro ExtraLight"/>
                  <a:sym typeface="Source Sans Pro ExtraLight"/>
                </a:rPr>
                <a:t>06</a:t>
              </a:r>
              <a:endParaRPr sz="3500" dirty="0">
                <a:solidFill>
                  <a:srgbClr val="FFFFFF"/>
                </a:solidFill>
                <a:latin typeface="Source Sans Pro ExtraLight"/>
                <a:ea typeface="Source Sans Pro ExtraLight"/>
                <a:cs typeface="Source Sans Pro ExtraLight"/>
                <a:sym typeface="Source Sans Pro ExtraLight"/>
              </a:endParaRPr>
            </a:p>
          </p:txBody>
        </p:sp>
      </p:grpSp>
      <p:sp>
        <p:nvSpPr>
          <p:cNvPr id="319" name="Google Shape;319;g12bfc8c69ef_1_459"/>
          <p:cNvSpPr/>
          <p:nvPr/>
        </p:nvSpPr>
        <p:spPr>
          <a:xfrm>
            <a:off x="5576774" y="2352775"/>
            <a:ext cx="3926100" cy="79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609600" lvl="0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Source Sans Pro"/>
              <a:buChar char="●"/>
            </a:pPr>
            <a:r>
              <a:rPr lang="es-MX" sz="1200" b="1" dirty="0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Uso o falsificación de la identidad de una persona sin su consentimiento.</a:t>
            </a:r>
            <a:endParaRPr sz="1200" b="1" dirty="0">
              <a:solidFill>
                <a:schemeClr val="lt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320" name="Google Shape;320;g12bfc8c69ef_1_459"/>
          <p:cNvSpPr/>
          <p:nvPr/>
        </p:nvSpPr>
        <p:spPr>
          <a:xfrm>
            <a:off x="5576774" y="3189075"/>
            <a:ext cx="3926100" cy="79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609600" lvl="0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Source Sans Pro"/>
              <a:buChar char="●"/>
            </a:pPr>
            <a:r>
              <a:rPr lang="es-MX" sz="1200" b="1" dirty="0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Robo de datos personales para hacer uso de éstos </a:t>
            </a:r>
            <a:r>
              <a:rPr lang="es-MX" sz="1200" b="1" dirty="0" smtClean="0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con la finalidad de</a:t>
            </a:r>
            <a:r>
              <a:rPr lang="es-MX" sz="1200" b="1" dirty="0" smtClean="0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 </a:t>
            </a:r>
            <a:r>
              <a:rPr lang="es-MX" sz="1200" b="1" dirty="0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falsificar la identidad de una persona sin conocimiento de ésta.</a:t>
            </a:r>
            <a:endParaRPr sz="1200" b="1" dirty="0">
              <a:solidFill>
                <a:schemeClr val="lt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321" name="Google Shape;321;g12bfc8c69ef_1_459"/>
          <p:cNvSpPr/>
          <p:nvPr/>
        </p:nvSpPr>
        <p:spPr>
          <a:xfrm>
            <a:off x="5576774" y="4026175"/>
            <a:ext cx="3926100" cy="79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609600" lvl="0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Source Sans Pro"/>
              <a:buChar char="●"/>
            </a:pPr>
            <a:r>
              <a:rPr lang="es-MX" sz="1200" b="1" dirty="0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Conductas de carácter reiterado y no solicitado hacia una persona, que resultan molestas.</a:t>
            </a:r>
            <a:endParaRPr sz="1200" b="1" dirty="0">
              <a:solidFill>
                <a:schemeClr val="lt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322" name="Google Shape;322;g12bfc8c69ef_1_459"/>
          <p:cNvSpPr/>
          <p:nvPr/>
        </p:nvSpPr>
        <p:spPr>
          <a:xfrm>
            <a:off x="5576774" y="4811250"/>
            <a:ext cx="3926100" cy="79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609600" lvl="0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Source Sans Pro"/>
              <a:buChar char="●"/>
            </a:pPr>
            <a:r>
              <a:rPr lang="es-MX" sz="1200" b="1" dirty="0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La vigilancia constante a las prácticas, la vida cotidiana de una persona o de información (ya sea pública o privada).</a:t>
            </a:r>
            <a:endParaRPr sz="1200" b="1" dirty="0">
              <a:solidFill>
                <a:schemeClr val="lt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323" name="Google Shape;323;g12bfc8c69ef_1_459"/>
          <p:cNvSpPr/>
          <p:nvPr/>
        </p:nvSpPr>
        <p:spPr>
          <a:xfrm>
            <a:off x="5576774" y="5622350"/>
            <a:ext cx="3926100" cy="79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609600" lvl="0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Source Sans Pro"/>
              <a:buChar char="●"/>
            </a:pPr>
            <a:r>
              <a:rPr lang="es-MX" sz="1200" b="1" dirty="0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Expresiones y contenido en tono violento, lascivo o agresivo que manifiestan una intención de daño a una persona</a:t>
            </a:r>
            <a:endParaRPr sz="1200" b="1" dirty="0">
              <a:solidFill>
                <a:schemeClr val="lt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324" name="Google Shape;324;g12bfc8c69ef_1_459"/>
          <p:cNvSpPr/>
          <p:nvPr/>
        </p:nvSpPr>
        <p:spPr>
          <a:xfrm>
            <a:off x="3568700" y="6561350"/>
            <a:ext cx="8616000" cy="27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17850" tIns="58900" rIns="117850" bIns="5890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-MX" sz="1200" dirty="0">
                <a:solidFill>
                  <a:srgbClr val="888888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Comisión de Derechos Humanos de la Ciudad de México, Informe Violencia digital contra las mujeres en la Ciudad de México, 2021.</a:t>
            </a:r>
            <a:endParaRPr sz="1200" dirty="0">
              <a:solidFill>
                <a:srgbClr val="888888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endParaRPr sz="1200" dirty="0">
              <a:solidFill>
                <a:srgbClr val="888888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9" name="Google Shape;329;p16"/>
          <p:cNvSpPr txBox="1">
            <a:spLocks noGrp="1"/>
          </p:cNvSpPr>
          <p:nvPr>
            <p:ph type="title"/>
          </p:nvPr>
        </p:nvSpPr>
        <p:spPr>
          <a:xfrm>
            <a:off x="609660" y="802240"/>
            <a:ext cx="10974000" cy="61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17850" tIns="58900" rIns="117850" bIns="58900" anchor="ctr" anchorCtr="0">
            <a:normAutofit fontScale="90000"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235B4E"/>
              </a:buClr>
              <a:buSzPct val="100000"/>
              <a:buFont typeface="Calibri"/>
              <a:buNone/>
            </a:pPr>
            <a:r>
              <a:rPr lang="es-MX" sz="3600" b="1" dirty="0">
                <a:solidFill>
                  <a:srgbClr val="9F224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Contenidos… ¿íntimos?</a:t>
            </a:r>
            <a:endParaRPr sz="3600" b="1" dirty="0">
              <a:solidFill>
                <a:srgbClr val="9F224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330" name="Google Shape;330;p16"/>
          <p:cNvSpPr txBox="1">
            <a:spLocks noGrp="1"/>
          </p:cNvSpPr>
          <p:nvPr>
            <p:ph type="body" idx="1"/>
          </p:nvPr>
        </p:nvSpPr>
        <p:spPr>
          <a:xfrm>
            <a:off x="609660" y="1772816"/>
            <a:ext cx="10974000" cy="168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17850" tIns="58900" rIns="117850" bIns="58900" anchor="t" anchorCtr="0">
            <a:normAutofit fontScale="92500"/>
          </a:bodyPr>
          <a:lstStyle/>
          <a:p>
            <a:pPr marL="0" lvl="0" indent="0" algn="just" rtl="0">
              <a:spcBef>
                <a:spcPts val="0"/>
              </a:spcBef>
              <a:spcAft>
                <a:spcPts val="0"/>
              </a:spcAft>
              <a:buClr>
                <a:srgbClr val="235B4E"/>
              </a:buClr>
              <a:buSzPts val="3100"/>
              <a:buNone/>
            </a:pPr>
            <a:r>
              <a:rPr lang="es-MX" sz="3100" b="1" dirty="0">
                <a:solidFill>
                  <a:srgbClr val="AE9054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Íntimo</a:t>
            </a:r>
            <a:r>
              <a:rPr lang="es-MX" sz="3100" dirty="0">
                <a:solidFill>
                  <a:srgbClr val="888888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, del latín </a:t>
            </a:r>
            <a:r>
              <a:rPr lang="es-MX" sz="3100" i="1" dirty="0">
                <a:solidFill>
                  <a:srgbClr val="888888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intĭmus</a:t>
            </a:r>
            <a:r>
              <a:rPr lang="es-MX" sz="3100" dirty="0">
                <a:solidFill>
                  <a:srgbClr val="888888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, es lo perteneciente o relativo a la intimidad. Este concepto hace referencia a la </a:t>
            </a:r>
            <a:r>
              <a:rPr lang="es-MX" sz="3100" b="1" dirty="0">
                <a:solidFill>
                  <a:srgbClr val="AE9054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zona abstracta</a:t>
            </a:r>
            <a:r>
              <a:rPr lang="es-MX" sz="3100" dirty="0">
                <a:solidFill>
                  <a:srgbClr val="888888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 que una persona reserva para un grupo acotado o para sí misma(o).</a:t>
            </a:r>
            <a:endParaRPr sz="3100" dirty="0">
              <a:solidFill>
                <a:srgbClr val="888888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pic>
        <p:nvPicPr>
          <p:cNvPr id="331" name="Google Shape;331;p16" descr="Intimidad - Iconos gratis de social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523525" y="3564449"/>
            <a:ext cx="2762188" cy="2762188"/>
          </a:xfrm>
          <a:prstGeom prst="rect">
            <a:avLst/>
          </a:prstGeom>
          <a:noFill/>
          <a:ln>
            <a:noFill/>
          </a:ln>
        </p:spPr>
      </p:pic>
      <p:sp>
        <p:nvSpPr>
          <p:cNvPr id="332" name="Google Shape;332;p16"/>
          <p:cNvSpPr txBox="1"/>
          <p:nvPr/>
        </p:nvSpPr>
        <p:spPr>
          <a:xfrm>
            <a:off x="9091743" y="329638"/>
            <a:ext cx="3003600" cy="33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17850" tIns="58900" rIns="117850" bIns="589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i="0" u="none" strike="noStrike" cap="none" dirty="0">
                <a:solidFill>
                  <a:srgbClr val="AE9054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Violencia de Género Digital - IPN</a:t>
            </a:r>
            <a:endParaRPr dirty="0">
              <a:solidFill>
                <a:srgbClr val="AE9054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pic>
        <p:nvPicPr>
          <p:cNvPr id="333" name="Google Shape;333;p1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37779" y="93095"/>
            <a:ext cx="2374917" cy="807570"/>
          </a:xfrm>
          <a:prstGeom prst="rect">
            <a:avLst/>
          </a:prstGeom>
          <a:noFill/>
          <a:ln>
            <a:noFill/>
          </a:ln>
        </p:spPr>
      </p:pic>
      <p:sp>
        <p:nvSpPr>
          <p:cNvPr id="334" name="Google Shape;334;p16"/>
          <p:cNvSpPr/>
          <p:nvPr/>
        </p:nvSpPr>
        <p:spPr>
          <a:xfrm>
            <a:off x="-7536" y="809287"/>
            <a:ext cx="12192000" cy="147600"/>
          </a:xfrm>
          <a:prstGeom prst="rect">
            <a:avLst/>
          </a:prstGeom>
          <a:solidFill>
            <a:srgbClr val="10312B"/>
          </a:solidFill>
          <a:ln w="9525" cap="flat" cmpd="sng">
            <a:solidFill>
              <a:srgbClr val="AE905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67"/>
              <a:buFont typeface="Calibri"/>
              <a:buNone/>
            </a:pPr>
            <a:endParaRPr sz="1867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335" name="Google Shape;335;p16"/>
          <p:cNvCxnSpPr/>
          <p:nvPr/>
        </p:nvCxnSpPr>
        <p:spPr>
          <a:xfrm>
            <a:off x="130629" y="6433457"/>
            <a:ext cx="11898000" cy="0"/>
          </a:xfrm>
          <a:prstGeom prst="straightConnector1">
            <a:avLst/>
          </a:prstGeom>
          <a:noFill/>
          <a:ln w="19050" cap="flat" cmpd="sng">
            <a:solidFill>
              <a:srgbClr val="B18E59"/>
            </a:solidFill>
            <a:prstDash val="solid"/>
            <a:miter lim="800000"/>
            <a:headEnd type="none" w="sm" len="sm"/>
            <a:tailEnd type="none" w="sm" len="sm"/>
          </a:ln>
        </p:spPr>
      </p:cxn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2"/>
          <p:cNvSpPr txBox="1"/>
          <p:nvPr/>
        </p:nvSpPr>
        <p:spPr>
          <a:xfrm>
            <a:off x="1180691" y="1373463"/>
            <a:ext cx="10108200" cy="60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57125" tIns="157125" rIns="157125" bIns="15712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4100" b="1" i="0" u="none" strike="noStrike" cap="none" dirty="0">
              <a:solidFill>
                <a:srgbClr val="0F2B2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3" name="Google Shape;93;p2"/>
          <p:cNvSpPr txBox="1"/>
          <p:nvPr/>
        </p:nvSpPr>
        <p:spPr>
          <a:xfrm>
            <a:off x="692088" y="1976766"/>
            <a:ext cx="10156500" cy="347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57125" tIns="157125" rIns="157125" bIns="157125" anchor="t" anchorCtr="0">
            <a:noAutofit/>
          </a:bodyPr>
          <a:lstStyle/>
          <a:p>
            <a:pPr marL="152400" marR="0" lvl="3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100" b="1" i="0" u="none" strike="noStrike" cap="none" dirty="0">
              <a:solidFill>
                <a:srgbClr val="58181D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marL="152400" marR="0" lvl="3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4000" b="1" i="0" u="none" strike="noStrike" cap="none" dirty="0">
              <a:solidFill>
                <a:srgbClr val="CCAA6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52400" marR="0" lvl="3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4000" b="1" dirty="0">
                <a:solidFill>
                  <a:srgbClr val="CCAA6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¡</a:t>
            </a:r>
            <a:r>
              <a:rPr lang="es-MX" sz="4000" b="1" i="0" u="none" strike="noStrike" cap="none" dirty="0">
                <a:solidFill>
                  <a:srgbClr val="CCAA6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Bienvenidas y bienvenidos!</a:t>
            </a:r>
            <a:endParaRPr sz="4000" b="1" i="0" u="none" strike="noStrike" cap="none" dirty="0">
              <a:solidFill>
                <a:srgbClr val="CCAA6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94" name="Google Shape;94;p2"/>
          <p:cNvSpPr txBox="1"/>
          <p:nvPr/>
        </p:nvSpPr>
        <p:spPr>
          <a:xfrm>
            <a:off x="9091718" y="329638"/>
            <a:ext cx="3003600" cy="33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17850" tIns="58900" rIns="117850" bIns="589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i="0" u="none" strike="noStrike" cap="none" dirty="0">
                <a:solidFill>
                  <a:srgbClr val="AE9054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Violencia de Género Digital - IPN</a:t>
            </a:r>
            <a:endParaRPr dirty="0">
              <a:solidFill>
                <a:srgbClr val="AE9054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pic>
        <p:nvPicPr>
          <p:cNvPr id="95" name="Google Shape;95;p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37779" y="93095"/>
            <a:ext cx="2374917" cy="807570"/>
          </a:xfrm>
          <a:prstGeom prst="rect">
            <a:avLst/>
          </a:prstGeom>
          <a:noFill/>
          <a:ln>
            <a:noFill/>
          </a:ln>
        </p:spPr>
      </p:pic>
      <p:sp>
        <p:nvSpPr>
          <p:cNvPr id="96" name="Google Shape;96;p2"/>
          <p:cNvSpPr/>
          <p:nvPr/>
        </p:nvSpPr>
        <p:spPr>
          <a:xfrm>
            <a:off x="-7536" y="809287"/>
            <a:ext cx="12192000" cy="147600"/>
          </a:xfrm>
          <a:prstGeom prst="rect">
            <a:avLst/>
          </a:prstGeom>
          <a:solidFill>
            <a:srgbClr val="10312B"/>
          </a:solidFill>
          <a:ln w="9525" cap="flat" cmpd="sng">
            <a:solidFill>
              <a:srgbClr val="AE905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67"/>
              <a:buFont typeface="Calibri"/>
              <a:buNone/>
            </a:pPr>
            <a:endParaRPr sz="1867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97" name="Google Shape;97;p2"/>
          <p:cNvCxnSpPr/>
          <p:nvPr/>
        </p:nvCxnSpPr>
        <p:spPr>
          <a:xfrm>
            <a:off x="130629" y="6433457"/>
            <a:ext cx="11898000" cy="0"/>
          </a:xfrm>
          <a:prstGeom prst="straightConnector1">
            <a:avLst/>
          </a:prstGeom>
          <a:noFill/>
          <a:ln w="19050" cap="flat" cmpd="sng">
            <a:solidFill>
              <a:srgbClr val="B18E59"/>
            </a:solidFill>
            <a:prstDash val="solid"/>
            <a:miter lim="800000"/>
            <a:headEnd type="none" w="sm" len="sm"/>
            <a:tailEnd type="none" w="sm" len="sm"/>
          </a:ln>
        </p:spPr>
      </p:cxn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0" name="Google Shape;340;p17"/>
          <p:cNvSpPr txBox="1">
            <a:spLocks noGrp="1"/>
          </p:cNvSpPr>
          <p:nvPr>
            <p:ph type="title"/>
          </p:nvPr>
        </p:nvSpPr>
        <p:spPr>
          <a:xfrm>
            <a:off x="1855500" y="1074138"/>
            <a:ext cx="8482200" cy="89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17850" tIns="58900" rIns="117850" bIns="58900" anchor="ctr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235B4E"/>
              </a:buClr>
              <a:buSzPct val="100000"/>
              <a:buFont typeface="Calibri"/>
              <a:buNone/>
            </a:pPr>
            <a:r>
              <a:rPr lang="es-MX" sz="3600" b="1" dirty="0">
                <a:solidFill>
                  <a:srgbClr val="9F224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¿Cómo se producen los contenidos íntimos?</a:t>
            </a:r>
            <a:endParaRPr sz="3600" b="1" dirty="0">
              <a:solidFill>
                <a:srgbClr val="9F224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341" name="Google Shape;341;p17"/>
          <p:cNvSpPr txBox="1"/>
          <p:nvPr/>
        </p:nvSpPr>
        <p:spPr>
          <a:xfrm>
            <a:off x="9091743" y="329638"/>
            <a:ext cx="3003600" cy="33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17850" tIns="58900" rIns="117850" bIns="589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i="0" u="none" strike="noStrike" cap="none" dirty="0">
                <a:solidFill>
                  <a:srgbClr val="AE9054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Violencia de Género Digital - IPN</a:t>
            </a:r>
            <a:endParaRPr dirty="0">
              <a:solidFill>
                <a:srgbClr val="AE9054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pic>
        <p:nvPicPr>
          <p:cNvPr id="342" name="Google Shape;342;p1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37779" y="93095"/>
            <a:ext cx="2374917" cy="807570"/>
          </a:xfrm>
          <a:prstGeom prst="rect">
            <a:avLst/>
          </a:prstGeom>
          <a:noFill/>
          <a:ln>
            <a:noFill/>
          </a:ln>
        </p:spPr>
      </p:pic>
      <p:sp>
        <p:nvSpPr>
          <p:cNvPr id="343" name="Google Shape;343;p17"/>
          <p:cNvSpPr/>
          <p:nvPr/>
        </p:nvSpPr>
        <p:spPr>
          <a:xfrm>
            <a:off x="-7536" y="809287"/>
            <a:ext cx="12192000" cy="147600"/>
          </a:xfrm>
          <a:prstGeom prst="rect">
            <a:avLst/>
          </a:prstGeom>
          <a:solidFill>
            <a:srgbClr val="10312B"/>
          </a:solidFill>
          <a:ln w="9525" cap="flat" cmpd="sng">
            <a:solidFill>
              <a:srgbClr val="AE905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67"/>
              <a:buFont typeface="Calibri"/>
              <a:buNone/>
            </a:pPr>
            <a:endParaRPr sz="1867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344" name="Google Shape;344;p17"/>
          <p:cNvCxnSpPr/>
          <p:nvPr/>
        </p:nvCxnSpPr>
        <p:spPr>
          <a:xfrm>
            <a:off x="130629" y="6433457"/>
            <a:ext cx="11898000" cy="0"/>
          </a:xfrm>
          <a:prstGeom prst="straightConnector1">
            <a:avLst/>
          </a:prstGeom>
          <a:noFill/>
          <a:ln w="19050" cap="flat" cmpd="sng">
            <a:solidFill>
              <a:srgbClr val="B18E59"/>
            </a:solidFill>
            <a:prstDash val="solid"/>
            <a:miter lim="800000"/>
            <a:headEnd type="none" w="sm" len="sm"/>
            <a:tailEnd type="none" w="sm" len="sm"/>
          </a:ln>
        </p:spPr>
      </p:cxnSp>
      <p:grpSp>
        <p:nvGrpSpPr>
          <p:cNvPr id="345" name="Google Shape;345;p17"/>
          <p:cNvGrpSpPr/>
          <p:nvPr/>
        </p:nvGrpSpPr>
        <p:grpSpPr>
          <a:xfrm>
            <a:off x="4095926" y="2382625"/>
            <a:ext cx="2592735" cy="2092748"/>
            <a:chOff x="3071457" y="2013875"/>
            <a:chExt cx="1944600" cy="1569600"/>
          </a:xfrm>
        </p:grpSpPr>
        <p:sp>
          <p:nvSpPr>
            <p:cNvPr id="346" name="Google Shape;346;p17"/>
            <p:cNvSpPr/>
            <p:nvPr/>
          </p:nvSpPr>
          <p:spPr>
            <a:xfrm rot="10800000" flipH="1">
              <a:off x="3071457" y="2013875"/>
              <a:ext cx="1944600" cy="1569600"/>
            </a:xfrm>
            <a:prstGeom prst="round2DiagRect">
              <a:avLst>
                <a:gd name="adj1" fmla="val 0"/>
                <a:gd name="adj2" fmla="val 17764"/>
              </a:avLst>
            </a:prstGeom>
            <a:solidFill>
              <a:srgbClr val="0D5DD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47" name="Google Shape;347;p17"/>
            <p:cNvSpPr txBox="1"/>
            <p:nvPr/>
          </p:nvSpPr>
          <p:spPr>
            <a:xfrm>
              <a:off x="3318878" y="2568721"/>
              <a:ext cx="1451700" cy="459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t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lang="es-MX" sz="1700" b="1" dirty="0">
                  <a:solidFill>
                    <a:schemeClr val="lt1"/>
                  </a:solidFill>
                  <a:latin typeface="Source Sans Pro"/>
                  <a:ea typeface="Source Sans Pro"/>
                  <a:cs typeface="Source Sans Pro"/>
                  <a:sym typeface="Source Sans Pro"/>
                </a:rPr>
                <a:t>Autoproducción en pareja</a:t>
              </a:r>
              <a:endParaRPr sz="1500" dirty="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348" name="Google Shape;348;p17"/>
          <p:cNvGrpSpPr/>
          <p:nvPr/>
        </p:nvGrpSpPr>
        <p:grpSpPr>
          <a:xfrm>
            <a:off x="1506373" y="2382625"/>
            <a:ext cx="2592735" cy="2092748"/>
            <a:chOff x="1126863" y="2013875"/>
            <a:chExt cx="1944600" cy="1569600"/>
          </a:xfrm>
        </p:grpSpPr>
        <p:sp>
          <p:nvSpPr>
            <p:cNvPr id="349" name="Google Shape;349;p17"/>
            <p:cNvSpPr/>
            <p:nvPr/>
          </p:nvSpPr>
          <p:spPr>
            <a:xfrm>
              <a:off x="1126863" y="2013875"/>
              <a:ext cx="1944600" cy="1569600"/>
            </a:xfrm>
            <a:prstGeom prst="round2DiagRect">
              <a:avLst>
                <a:gd name="adj1" fmla="val 0"/>
                <a:gd name="adj2" fmla="val 17764"/>
              </a:avLst>
            </a:prstGeom>
            <a:solidFill>
              <a:srgbClr val="307BF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50" name="Google Shape;350;p17"/>
            <p:cNvSpPr txBox="1"/>
            <p:nvPr/>
          </p:nvSpPr>
          <p:spPr>
            <a:xfrm>
              <a:off x="1373303" y="2541486"/>
              <a:ext cx="1451700" cy="459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t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lang="es-MX" sz="1700" b="1" dirty="0">
                  <a:solidFill>
                    <a:schemeClr val="lt1"/>
                  </a:solidFill>
                  <a:latin typeface="Source Sans Pro"/>
                  <a:ea typeface="Source Sans Pro"/>
                  <a:cs typeface="Source Sans Pro"/>
                  <a:sym typeface="Source Sans Pro"/>
                </a:rPr>
                <a:t>Producción de contenido propio</a:t>
              </a:r>
              <a:endParaRPr sz="1500" dirty="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351" name="Google Shape;351;p17"/>
          <p:cNvGrpSpPr/>
          <p:nvPr/>
        </p:nvGrpSpPr>
        <p:grpSpPr>
          <a:xfrm>
            <a:off x="6685327" y="2382625"/>
            <a:ext cx="4001500" cy="2092748"/>
            <a:chOff x="5015938" y="2013875"/>
            <a:chExt cx="3001200" cy="1569600"/>
          </a:xfrm>
        </p:grpSpPr>
        <p:sp>
          <p:nvSpPr>
            <p:cNvPr id="352" name="Google Shape;352;p17"/>
            <p:cNvSpPr/>
            <p:nvPr/>
          </p:nvSpPr>
          <p:spPr>
            <a:xfrm>
              <a:off x="5015938" y="2013875"/>
              <a:ext cx="3001200" cy="1569600"/>
            </a:xfrm>
            <a:prstGeom prst="round2DiagRect">
              <a:avLst>
                <a:gd name="adj1" fmla="val 0"/>
                <a:gd name="adj2" fmla="val 17764"/>
              </a:avLst>
            </a:prstGeom>
            <a:solidFill>
              <a:srgbClr val="0944A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00" dirty="0"/>
            </a:p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00" dirty="0"/>
            </a:p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00" dirty="0"/>
            </a:p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00" dirty="0"/>
            </a:p>
          </p:txBody>
        </p:sp>
        <p:sp>
          <p:nvSpPr>
            <p:cNvPr id="353" name="Google Shape;353;p17"/>
            <p:cNvSpPr txBox="1"/>
            <p:nvPr/>
          </p:nvSpPr>
          <p:spPr>
            <a:xfrm>
              <a:off x="5353082" y="2601573"/>
              <a:ext cx="2417100" cy="459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t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lang="es-MX" sz="1700" b="1" dirty="0">
                  <a:solidFill>
                    <a:schemeClr val="lt1"/>
                  </a:solidFill>
                  <a:latin typeface="Source Sans Pro"/>
                  <a:ea typeface="Source Sans Pro"/>
                  <a:cs typeface="Source Sans Pro"/>
                  <a:sym typeface="Source Sans Pro"/>
                </a:rPr>
                <a:t>Sexting o phishing</a:t>
              </a:r>
              <a:endParaRPr sz="1500" dirty="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354" name="Google Shape;354;p17"/>
          <p:cNvGrpSpPr/>
          <p:nvPr/>
        </p:nvGrpSpPr>
        <p:grpSpPr>
          <a:xfrm>
            <a:off x="3928614" y="3299219"/>
            <a:ext cx="347155" cy="347155"/>
            <a:chOff x="3157188" y="909150"/>
            <a:chExt cx="470400" cy="470400"/>
          </a:xfrm>
        </p:grpSpPr>
        <p:sp>
          <p:nvSpPr>
            <p:cNvPr id="355" name="Google Shape;355;p17"/>
            <p:cNvSpPr/>
            <p:nvPr/>
          </p:nvSpPr>
          <p:spPr>
            <a:xfrm>
              <a:off x="3157188" y="909150"/>
              <a:ext cx="470400" cy="4704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56" name="Google Shape;356;p17"/>
            <p:cNvSpPr/>
            <p:nvPr/>
          </p:nvSpPr>
          <p:spPr>
            <a:xfrm>
              <a:off x="3243138" y="995100"/>
              <a:ext cx="298500" cy="298500"/>
            </a:xfrm>
            <a:prstGeom prst="mathPlus">
              <a:avLst>
                <a:gd name="adj1" fmla="val 9900"/>
              </a:avLst>
            </a:prstGeom>
            <a:solidFill>
              <a:srgbClr val="307BF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57" name="Google Shape;357;p17"/>
          <p:cNvGrpSpPr/>
          <p:nvPr/>
        </p:nvGrpSpPr>
        <p:grpSpPr>
          <a:xfrm>
            <a:off x="6519414" y="3299219"/>
            <a:ext cx="347155" cy="347155"/>
            <a:chOff x="3157188" y="909150"/>
            <a:chExt cx="470400" cy="470400"/>
          </a:xfrm>
        </p:grpSpPr>
        <p:sp>
          <p:nvSpPr>
            <p:cNvPr id="358" name="Google Shape;358;p17"/>
            <p:cNvSpPr/>
            <p:nvPr/>
          </p:nvSpPr>
          <p:spPr>
            <a:xfrm>
              <a:off x="3157188" y="909150"/>
              <a:ext cx="470400" cy="4704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59" name="Google Shape;359;p17"/>
            <p:cNvSpPr/>
            <p:nvPr/>
          </p:nvSpPr>
          <p:spPr>
            <a:xfrm>
              <a:off x="3243138" y="995100"/>
              <a:ext cx="298500" cy="298500"/>
            </a:xfrm>
            <a:prstGeom prst="mathPlus">
              <a:avLst>
                <a:gd name="adj1" fmla="val 9900"/>
              </a:avLst>
            </a:prstGeom>
            <a:solidFill>
              <a:srgbClr val="307BF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60" name="Google Shape;360;p17"/>
          <p:cNvGrpSpPr/>
          <p:nvPr/>
        </p:nvGrpSpPr>
        <p:grpSpPr>
          <a:xfrm>
            <a:off x="4095926" y="2382625"/>
            <a:ext cx="2592735" cy="2092748"/>
            <a:chOff x="3071457" y="2013875"/>
            <a:chExt cx="1944600" cy="1569600"/>
          </a:xfrm>
        </p:grpSpPr>
        <p:sp>
          <p:nvSpPr>
            <p:cNvPr id="361" name="Google Shape;361;p17"/>
            <p:cNvSpPr/>
            <p:nvPr/>
          </p:nvSpPr>
          <p:spPr>
            <a:xfrm rot="10800000" flipH="1">
              <a:off x="3071457" y="2013875"/>
              <a:ext cx="1944600" cy="1569600"/>
            </a:xfrm>
            <a:prstGeom prst="round2DiagRect">
              <a:avLst>
                <a:gd name="adj1" fmla="val 0"/>
                <a:gd name="adj2" fmla="val 17764"/>
              </a:avLst>
            </a:prstGeom>
            <a:solidFill>
              <a:srgbClr val="B02C2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62" name="Google Shape;362;p17"/>
            <p:cNvSpPr txBox="1"/>
            <p:nvPr/>
          </p:nvSpPr>
          <p:spPr>
            <a:xfrm>
              <a:off x="3321887" y="2568730"/>
              <a:ext cx="1451700" cy="459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t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lang="es-MX" sz="1700" b="1" dirty="0">
                  <a:solidFill>
                    <a:schemeClr val="lt1"/>
                  </a:solidFill>
                  <a:latin typeface="Source Sans Pro"/>
                  <a:ea typeface="Source Sans Pro"/>
                  <a:cs typeface="Source Sans Pro"/>
                  <a:sym typeface="Source Sans Pro"/>
                </a:rPr>
                <a:t>Producción de contenido propio</a:t>
              </a:r>
              <a:endParaRPr sz="1500" dirty="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363" name="Google Shape;363;p17"/>
          <p:cNvGrpSpPr/>
          <p:nvPr/>
        </p:nvGrpSpPr>
        <p:grpSpPr>
          <a:xfrm>
            <a:off x="1506373" y="2382625"/>
            <a:ext cx="2592735" cy="2092748"/>
            <a:chOff x="1126863" y="2013875"/>
            <a:chExt cx="1944600" cy="1569600"/>
          </a:xfrm>
        </p:grpSpPr>
        <p:sp>
          <p:nvSpPr>
            <p:cNvPr id="364" name="Google Shape;364;p17"/>
            <p:cNvSpPr/>
            <p:nvPr/>
          </p:nvSpPr>
          <p:spPr>
            <a:xfrm>
              <a:off x="1126863" y="2013875"/>
              <a:ext cx="1944600" cy="1569600"/>
            </a:xfrm>
            <a:prstGeom prst="round2DiagRect">
              <a:avLst>
                <a:gd name="adj1" fmla="val 0"/>
                <a:gd name="adj2" fmla="val 17764"/>
              </a:avLst>
            </a:prstGeom>
            <a:solidFill>
              <a:srgbClr val="D8382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65" name="Google Shape;365;p17"/>
            <p:cNvSpPr txBox="1"/>
            <p:nvPr/>
          </p:nvSpPr>
          <p:spPr>
            <a:xfrm>
              <a:off x="1308764" y="2568721"/>
              <a:ext cx="1451700" cy="459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t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lang="es-MX" sz="1700" b="1" dirty="0">
                  <a:solidFill>
                    <a:schemeClr val="lt1"/>
                  </a:solidFill>
                  <a:latin typeface="Source Sans Pro"/>
                  <a:ea typeface="Source Sans Pro"/>
                  <a:cs typeface="Source Sans Pro"/>
                  <a:sym typeface="Source Sans Pro"/>
                </a:rPr>
                <a:t>Autoproducción en pareja</a:t>
              </a:r>
              <a:endParaRPr sz="1500" dirty="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366" name="Google Shape;366;p17"/>
          <p:cNvGrpSpPr/>
          <p:nvPr/>
        </p:nvGrpSpPr>
        <p:grpSpPr>
          <a:xfrm>
            <a:off x="6685327" y="2382625"/>
            <a:ext cx="4001500" cy="2092748"/>
            <a:chOff x="5015938" y="2013875"/>
            <a:chExt cx="3001200" cy="1569600"/>
          </a:xfrm>
        </p:grpSpPr>
        <p:sp>
          <p:nvSpPr>
            <p:cNvPr id="367" name="Google Shape;367;p17"/>
            <p:cNvSpPr/>
            <p:nvPr/>
          </p:nvSpPr>
          <p:spPr>
            <a:xfrm>
              <a:off x="5015938" y="2013875"/>
              <a:ext cx="3001200" cy="1569600"/>
            </a:xfrm>
            <a:prstGeom prst="round2DiagRect">
              <a:avLst>
                <a:gd name="adj1" fmla="val 0"/>
                <a:gd name="adj2" fmla="val 17764"/>
              </a:avLst>
            </a:prstGeom>
            <a:solidFill>
              <a:srgbClr val="80201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00" dirty="0"/>
            </a:p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00" dirty="0"/>
            </a:p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00" dirty="0"/>
            </a:p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00" dirty="0"/>
            </a:p>
          </p:txBody>
        </p:sp>
        <p:sp>
          <p:nvSpPr>
            <p:cNvPr id="368" name="Google Shape;368;p17"/>
            <p:cNvSpPr txBox="1"/>
            <p:nvPr/>
          </p:nvSpPr>
          <p:spPr>
            <a:xfrm>
              <a:off x="5307987" y="2601573"/>
              <a:ext cx="2417100" cy="459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t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lang="es-MX" sz="1700" b="1" dirty="0">
                  <a:solidFill>
                    <a:schemeClr val="lt1"/>
                  </a:solidFill>
                  <a:latin typeface="Source Sans Pro"/>
                  <a:ea typeface="Source Sans Pro"/>
                  <a:cs typeface="Source Sans Pro"/>
                  <a:sym typeface="Source Sans Pro"/>
                </a:rPr>
                <a:t>Sexting o phishing</a:t>
              </a:r>
              <a:endParaRPr sz="1500" dirty="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369" name="Google Shape;369;p17"/>
          <p:cNvGrpSpPr/>
          <p:nvPr/>
        </p:nvGrpSpPr>
        <p:grpSpPr>
          <a:xfrm>
            <a:off x="3928614" y="3299219"/>
            <a:ext cx="347155" cy="347155"/>
            <a:chOff x="3157188" y="909150"/>
            <a:chExt cx="470400" cy="470400"/>
          </a:xfrm>
        </p:grpSpPr>
        <p:sp>
          <p:nvSpPr>
            <p:cNvPr id="370" name="Google Shape;370;p17"/>
            <p:cNvSpPr/>
            <p:nvPr/>
          </p:nvSpPr>
          <p:spPr>
            <a:xfrm>
              <a:off x="3157188" y="909150"/>
              <a:ext cx="470400" cy="4704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71" name="Google Shape;371;p17"/>
            <p:cNvSpPr/>
            <p:nvPr/>
          </p:nvSpPr>
          <p:spPr>
            <a:xfrm>
              <a:off x="3243138" y="995100"/>
              <a:ext cx="298500" cy="298500"/>
            </a:xfrm>
            <a:prstGeom prst="mathPlus">
              <a:avLst>
                <a:gd name="adj1" fmla="val 9900"/>
              </a:avLst>
            </a:prstGeom>
            <a:solidFill>
              <a:srgbClr val="D8382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72" name="Google Shape;372;p17"/>
          <p:cNvGrpSpPr/>
          <p:nvPr/>
        </p:nvGrpSpPr>
        <p:grpSpPr>
          <a:xfrm>
            <a:off x="6519414" y="3255419"/>
            <a:ext cx="347155" cy="347155"/>
            <a:chOff x="3157188" y="909150"/>
            <a:chExt cx="470400" cy="470400"/>
          </a:xfrm>
        </p:grpSpPr>
        <p:sp>
          <p:nvSpPr>
            <p:cNvPr id="373" name="Google Shape;373;p17"/>
            <p:cNvSpPr/>
            <p:nvPr/>
          </p:nvSpPr>
          <p:spPr>
            <a:xfrm>
              <a:off x="3157188" y="909150"/>
              <a:ext cx="470400" cy="4704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74" name="Google Shape;374;p17"/>
            <p:cNvSpPr/>
            <p:nvPr/>
          </p:nvSpPr>
          <p:spPr>
            <a:xfrm>
              <a:off x="3243138" y="995100"/>
              <a:ext cx="298500" cy="298500"/>
            </a:xfrm>
            <a:prstGeom prst="mathPlus">
              <a:avLst>
                <a:gd name="adj1" fmla="val 9900"/>
              </a:avLst>
            </a:prstGeom>
            <a:solidFill>
              <a:srgbClr val="D8382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375" name="Google Shape;375;p17"/>
          <p:cNvSpPr txBox="1">
            <a:spLocks noGrp="1"/>
          </p:cNvSpPr>
          <p:nvPr>
            <p:ph type="body" idx="1"/>
          </p:nvPr>
        </p:nvSpPr>
        <p:spPr>
          <a:xfrm>
            <a:off x="4280975" y="5111963"/>
            <a:ext cx="3597300" cy="68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17850" tIns="58900" rIns="117850" bIns="58900" anchor="t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235B4E"/>
              </a:buClr>
              <a:buSzPts val="3100"/>
              <a:buNone/>
            </a:pPr>
            <a:r>
              <a:rPr lang="es-MX" sz="3200" b="1" dirty="0">
                <a:solidFill>
                  <a:srgbClr val="AE9054"/>
                </a:solidFill>
              </a:rPr>
              <a:t>CONSENTIMIENTO</a:t>
            </a:r>
            <a:endParaRPr sz="3200" dirty="0">
              <a:solidFill>
                <a:srgbClr val="888888"/>
              </a:solidFill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0" name="Google Shape;380;p18"/>
          <p:cNvSpPr/>
          <p:nvPr/>
        </p:nvSpPr>
        <p:spPr>
          <a:xfrm>
            <a:off x="1954943" y="877095"/>
            <a:ext cx="8283300" cy="52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17850" tIns="58900" rIns="117850" bIns="589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3600" b="1" dirty="0">
                <a:solidFill>
                  <a:srgbClr val="9F224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Manifestaciones de violencia digital</a:t>
            </a:r>
            <a:endParaRPr sz="3600" b="1" dirty="0">
              <a:solidFill>
                <a:srgbClr val="9F224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pic>
        <p:nvPicPr>
          <p:cNvPr id="381" name="Google Shape;381;p18" descr="Atención y prevención de la ciberviolencia contra mujeres y niñas"/>
          <p:cNvPicPr preferRelativeResize="0"/>
          <p:nvPr/>
        </p:nvPicPr>
        <p:blipFill rotWithShape="1">
          <a:blip r:embed="rId3">
            <a:alphaModFix/>
          </a:blip>
          <a:srcRect t="15547" b="10039"/>
          <a:stretch/>
        </p:blipFill>
        <p:spPr>
          <a:xfrm>
            <a:off x="2336849" y="1937075"/>
            <a:ext cx="7485551" cy="4177275"/>
          </a:xfrm>
          <a:prstGeom prst="rect">
            <a:avLst/>
          </a:prstGeom>
          <a:noFill/>
          <a:ln>
            <a:noFill/>
          </a:ln>
        </p:spPr>
      </p:pic>
      <p:sp>
        <p:nvSpPr>
          <p:cNvPr id="382" name="Google Shape;382;p18"/>
          <p:cNvSpPr txBox="1"/>
          <p:nvPr/>
        </p:nvSpPr>
        <p:spPr>
          <a:xfrm>
            <a:off x="9091743" y="329638"/>
            <a:ext cx="3003600" cy="33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17850" tIns="58900" rIns="117850" bIns="589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i="0" u="none" strike="noStrike" cap="none" dirty="0">
                <a:solidFill>
                  <a:srgbClr val="AE9054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Violencia de Género Digital - IPN</a:t>
            </a:r>
            <a:endParaRPr dirty="0">
              <a:solidFill>
                <a:srgbClr val="AE9054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pic>
        <p:nvPicPr>
          <p:cNvPr id="383" name="Google Shape;383;p18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37779" y="93095"/>
            <a:ext cx="2374917" cy="807570"/>
          </a:xfrm>
          <a:prstGeom prst="rect">
            <a:avLst/>
          </a:prstGeom>
          <a:noFill/>
          <a:ln>
            <a:noFill/>
          </a:ln>
        </p:spPr>
      </p:pic>
      <p:sp>
        <p:nvSpPr>
          <p:cNvPr id="384" name="Google Shape;384;p18"/>
          <p:cNvSpPr/>
          <p:nvPr/>
        </p:nvSpPr>
        <p:spPr>
          <a:xfrm>
            <a:off x="-7536" y="809287"/>
            <a:ext cx="12192000" cy="147600"/>
          </a:xfrm>
          <a:prstGeom prst="rect">
            <a:avLst/>
          </a:prstGeom>
          <a:solidFill>
            <a:srgbClr val="10312B"/>
          </a:solidFill>
          <a:ln w="9525" cap="flat" cmpd="sng">
            <a:solidFill>
              <a:srgbClr val="AE905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67"/>
              <a:buFont typeface="Calibri"/>
              <a:buNone/>
            </a:pPr>
            <a:endParaRPr sz="1867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385" name="Google Shape;385;p18"/>
          <p:cNvCxnSpPr/>
          <p:nvPr/>
        </p:nvCxnSpPr>
        <p:spPr>
          <a:xfrm>
            <a:off x="130629" y="6433457"/>
            <a:ext cx="11898000" cy="0"/>
          </a:xfrm>
          <a:prstGeom prst="straightConnector1">
            <a:avLst/>
          </a:prstGeom>
          <a:noFill/>
          <a:ln w="19050" cap="flat" cmpd="sng">
            <a:solidFill>
              <a:srgbClr val="B18E59"/>
            </a:solidFill>
            <a:prstDash val="solid"/>
            <a:miter lim="800000"/>
            <a:headEnd type="none" w="sm" len="sm"/>
            <a:tailEnd type="none" w="sm" len="sm"/>
          </a:ln>
        </p:spPr>
      </p:cxn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0" name="Google Shape;390;p1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842625" y="1666041"/>
            <a:ext cx="3120674" cy="4679185"/>
          </a:xfrm>
          <a:prstGeom prst="rect">
            <a:avLst/>
          </a:prstGeom>
          <a:solidFill>
            <a:srgbClr val="98989A"/>
          </a:solidFill>
          <a:ln>
            <a:noFill/>
          </a:ln>
        </p:spPr>
      </p:pic>
      <p:sp>
        <p:nvSpPr>
          <p:cNvPr id="391" name="Google Shape;391;p19"/>
          <p:cNvSpPr/>
          <p:nvPr/>
        </p:nvSpPr>
        <p:spPr>
          <a:xfrm>
            <a:off x="295276" y="900679"/>
            <a:ext cx="5569200" cy="52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17850" tIns="58900" rIns="117850" bIns="589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3600" b="1" dirty="0">
                <a:solidFill>
                  <a:srgbClr val="9F2241"/>
                </a:solidFill>
                <a:latin typeface="Calibri"/>
                <a:ea typeface="Calibri"/>
                <a:cs typeface="Calibri"/>
                <a:sym typeface="Calibri"/>
              </a:rPr>
              <a:t>Algunos ejemplos…</a:t>
            </a:r>
            <a:endParaRPr sz="3600" b="1" dirty="0">
              <a:solidFill>
                <a:srgbClr val="9F224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92" name="Google Shape;392;p19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776750" y="1651000"/>
            <a:ext cx="3120674" cy="4711400"/>
          </a:xfrm>
          <a:prstGeom prst="rect">
            <a:avLst/>
          </a:prstGeom>
          <a:solidFill>
            <a:srgbClr val="98989A"/>
          </a:solidFill>
          <a:ln>
            <a:noFill/>
          </a:ln>
        </p:spPr>
      </p:pic>
      <p:sp>
        <p:nvSpPr>
          <p:cNvPr id="393" name="Google Shape;393;p19"/>
          <p:cNvSpPr txBox="1"/>
          <p:nvPr/>
        </p:nvSpPr>
        <p:spPr>
          <a:xfrm>
            <a:off x="9091743" y="329638"/>
            <a:ext cx="3003600" cy="33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17850" tIns="58900" rIns="117850" bIns="589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i="0" u="none" strike="noStrike" cap="none" dirty="0">
                <a:solidFill>
                  <a:srgbClr val="AE9054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Violencia de Género Digital - IPN</a:t>
            </a:r>
            <a:endParaRPr dirty="0">
              <a:solidFill>
                <a:srgbClr val="AE9054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pic>
        <p:nvPicPr>
          <p:cNvPr id="394" name="Google Shape;394;p19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237779" y="93095"/>
            <a:ext cx="2374917" cy="807570"/>
          </a:xfrm>
          <a:prstGeom prst="rect">
            <a:avLst/>
          </a:prstGeom>
          <a:noFill/>
          <a:ln>
            <a:noFill/>
          </a:ln>
        </p:spPr>
      </p:pic>
      <p:sp>
        <p:nvSpPr>
          <p:cNvPr id="395" name="Google Shape;395;p19"/>
          <p:cNvSpPr/>
          <p:nvPr/>
        </p:nvSpPr>
        <p:spPr>
          <a:xfrm>
            <a:off x="-7536" y="809287"/>
            <a:ext cx="12192000" cy="147600"/>
          </a:xfrm>
          <a:prstGeom prst="rect">
            <a:avLst/>
          </a:prstGeom>
          <a:solidFill>
            <a:srgbClr val="10312B"/>
          </a:solidFill>
          <a:ln w="9525" cap="flat" cmpd="sng">
            <a:solidFill>
              <a:srgbClr val="AE905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67"/>
              <a:buFont typeface="Calibri"/>
              <a:buNone/>
            </a:pPr>
            <a:endParaRPr sz="1867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396" name="Google Shape;396;p19"/>
          <p:cNvCxnSpPr/>
          <p:nvPr/>
        </p:nvCxnSpPr>
        <p:spPr>
          <a:xfrm>
            <a:off x="130629" y="6433457"/>
            <a:ext cx="11898000" cy="0"/>
          </a:xfrm>
          <a:prstGeom prst="straightConnector1">
            <a:avLst/>
          </a:prstGeom>
          <a:noFill/>
          <a:ln w="19050" cap="flat" cmpd="sng">
            <a:solidFill>
              <a:srgbClr val="B18E59"/>
            </a:solidFill>
            <a:prstDash val="solid"/>
            <a:miter lim="800000"/>
            <a:headEnd type="none" w="sm" len="sm"/>
            <a:tailEnd type="none" w="sm" len="sm"/>
          </a:ln>
        </p:spPr>
      </p:cxn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1" name="Google Shape;401;p20"/>
          <p:cNvSpPr/>
          <p:nvPr/>
        </p:nvSpPr>
        <p:spPr>
          <a:xfrm>
            <a:off x="413053" y="896633"/>
            <a:ext cx="8393100" cy="46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17850" tIns="58900" rIns="117850" bIns="58900" anchor="t" anchorCtr="0">
            <a:sp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3100" b="1" dirty="0">
                <a:solidFill>
                  <a:srgbClr val="9F2241"/>
                </a:solidFill>
                <a:latin typeface="Calibri"/>
                <a:ea typeface="Calibri"/>
                <a:cs typeface="Calibri"/>
                <a:sym typeface="Calibri"/>
              </a:rPr>
              <a:t>Algunas experiencias de violencia digital…</a:t>
            </a:r>
            <a:endParaRPr sz="1800" dirty="0">
              <a:solidFill>
                <a:srgbClr val="9F2241"/>
              </a:solidFill>
            </a:endParaRPr>
          </a:p>
        </p:txBody>
      </p:sp>
      <p:sp>
        <p:nvSpPr>
          <p:cNvPr id="402" name="Google Shape;402;p20"/>
          <p:cNvSpPr txBox="1"/>
          <p:nvPr/>
        </p:nvSpPr>
        <p:spPr>
          <a:xfrm>
            <a:off x="450894" y="1700808"/>
            <a:ext cx="10004700" cy="238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17850" tIns="58900" rIns="117850" bIns="58900" anchor="t" anchorCtr="0">
            <a:sp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2100" b="1" dirty="0">
                <a:solidFill>
                  <a:srgbClr val="AE9054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Gloria Ruiz García</a:t>
            </a:r>
            <a:r>
              <a:rPr lang="es-MX" sz="2100" dirty="0">
                <a:solidFill>
                  <a:srgbClr val="AE9054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:</a:t>
            </a:r>
            <a:endParaRPr sz="2100" dirty="0">
              <a:solidFill>
                <a:srgbClr val="AE9054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sz="2100" i="1" dirty="0">
              <a:solidFill>
                <a:srgbClr val="888888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2100" i="1" dirty="0">
                <a:solidFill>
                  <a:srgbClr val="888888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Siento una gran impotencia como mujer periodista, coraje, porque cuando se tiene esta profesión y se trabaja reportando la verdad, pareciera que se comete un delito y que las autoridades </a:t>
            </a:r>
            <a:r>
              <a:rPr lang="es-MX" sz="2100" b="1" i="1" dirty="0">
                <a:solidFill>
                  <a:srgbClr val="AE9054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lejos de proteger nuestros derechos</a:t>
            </a:r>
            <a:r>
              <a:rPr lang="es-MX" sz="2100" i="1" dirty="0">
                <a:solidFill>
                  <a:srgbClr val="888888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, hasta se burlan de las agresiones que sufrimos; </a:t>
            </a:r>
            <a:r>
              <a:rPr lang="es-MX" sz="2100" b="1" i="1" dirty="0">
                <a:solidFill>
                  <a:srgbClr val="AE9054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no hay garantías</a:t>
            </a:r>
            <a:r>
              <a:rPr lang="es-MX" sz="2100" i="1" dirty="0">
                <a:solidFill>
                  <a:srgbClr val="888888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 para realizar nuestro trabajo libremente en Coahuila y veo que el resto del país está en la misma situación.</a:t>
            </a:r>
            <a:endParaRPr sz="2100" i="1" dirty="0">
              <a:solidFill>
                <a:srgbClr val="888888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403" name="Google Shape;403;p20"/>
          <p:cNvSpPr txBox="1"/>
          <p:nvPr/>
        </p:nvSpPr>
        <p:spPr>
          <a:xfrm>
            <a:off x="654114" y="4293096"/>
            <a:ext cx="10004700" cy="173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17850" tIns="58900" rIns="117850" bIns="58900" anchor="t" anchorCtr="0">
            <a:sp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2100" b="1" dirty="0">
                <a:solidFill>
                  <a:srgbClr val="AE9054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Olimpia Coral Melo</a:t>
            </a:r>
            <a:r>
              <a:rPr lang="es-MX" sz="2100" dirty="0">
                <a:solidFill>
                  <a:srgbClr val="AE9054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:</a:t>
            </a:r>
            <a:endParaRPr sz="2100" dirty="0">
              <a:solidFill>
                <a:srgbClr val="AE9054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marL="24130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sz="2100" dirty="0">
              <a:solidFill>
                <a:srgbClr val="888888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2100" i="1" dirty="0">
                <a:solidFill>
                  <a:srgbClr val="888888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Cada día me llegaban a mis redes sociales solicitudes de hombres que me pedían sexo.</a:t>
            </a:r>
            <a:endParaRPr sz="1800" dirty="0">
              <a:solidFill>
                <a:srgbClr val="888888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2100" i="1" dirty="0">
                <a:solidFill>
                  <a:srgbClr val="888888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Me empezaron a llamar “la gordibuena de Huauchinango”. Y después, cuando el escándalo se hizo más grande, “la gordibuena de Puebla”.</a:t>
            </a:r>
            <a:endParaRPr sz="2100" i="1" dirty="0">
              <a:solidFill>
                <a:srgbClr val="888888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404" name="Google Shape;404;p20"/>
          <p:cNvSpPr txBox="1"/>
          <p:nvPr/>
        </p:nvSpPr>
        <p:spPr>
          <a:xfrm>
            <a:off x="9091743" y="329638"/>
            <a:ext cx="3003600" cy="33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17850" tIns="58900" rIns="117850" bIns="589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i="0" u="none" strike="noStrike" cap="none" dirty="0">
                <a:solidFill>
                  <a:srgbClr val="AE9054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Violencia de Género Digital - IPN</a:t>
            </a:r>
            <a:endParaRPr dirty="0">
              <a:solidFill>
                <a:srgbClr val="AE9054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pic>
        <p:nvPicPr>
          <p:cNvPr id="405" name="Google Shape;405;p2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37779" y="93095"/>
            <a:ext cx="2374917" cy="807570"/>
          </a:xfrm>
          <a:prstGeom prst="rect">
            <a:avLst/>
          </a:prstGeom>
          <a:noFill/>
          <a:ln>
            <a:noFill/>
          </a:ln>
        </p:spPr>
      </p:pic>
      <p:sp>
        <p:nvSpPr>
          <p:cNvPr id="406" name="Google Shape;406;p20"/>
          <p:cNvSpPr/>
          <p:nvPr/>
        </p:nvSpPr>
        <p:spPr>
          <a:xfrm>
            <a:off x="-7536" y="809287"/>
            <a:ext cx="12192000" cy="147600"/>
          </a:xfrm>
          <a:prstGeom prst="rect">
            <a:avLst/>
          </a:prstGeom>
          <a:solidFill>
            <a:srgbClr val="10312B"/>
          </a:solidFill>
          <a:ln w="9525" cap="flat" cmpd="sng">
            <a:solidFill>
              <a:srgbClr val="AE905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67"/>
              <a:buFont typeface="Calibri"/>
              <a:buNone/>
            </a:pPr>
            <a:endParaRPr sz="1867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407" name="Google Shape;407;p20"/>
          <p:cNvCxnSpPr/>
          <p:nvPr/>
        </p:nvCxnSpPr>
        <p:spPr>
          <a:xfrm>
            <a:off x="130629" y="6433457"/>
            <a:ext cx="11898000" cy="0"/>
          </a:xfrm>
          <a:prstGeom prst="straightConnector1">
            <a:avLst/>
          </a:prstGeom>
          <a:noFill/>
          <a:ln w="19050" cap="flat" cmpd="sng">
            <a:solidFill>
              <a:srgbClr val="B18E59"/>
            </a:solidFill>
            <a:prstDash val="solid"/>
            <a:miter lim="800000"/>
            <a:headEnd type="none" w="sm" len="sm"/>
            <a:tailEnd type="none" w="sm" len="sm"/>
          </a:ln>
        </p:spPr>
      </p:cxn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2" name="Google Shape;412;p21"/>
          <p:cNvSpPr/>
          <p:nvPr/>
        </p:nvSpPr>
        <p:spPr>
          <a:xfrm>
            <a:off x="2095310" y="935732"/>
            <a:ext cx="8128800" cy="70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17850" tIns="58900" rIns="117850" bIns="589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2600" b="1" dirty="0">
                <a:solidFill>
                  <a:srgbClr val="9F2241"/>
                </a:solidFill>
                <a:latin typeface="Calibri"/>
                <a:ea typeface="Calibri"/>
                <a:cs typeface="Calibri"/>
                <a:sym typeface="Calibri"/>
              </a:rPr>
              <a:t>¿Hay un impacto diferenciado de la violencia digital entre mujeres y hombres?</a:t>
            </a:r>
            <a:endParaRPr sz="1800" dirty="0">
              <a:solidFill>
                <a:srgbClr val="9F2241"/>
              </a:solidFill>
            </a:endParaRPr>
          </a:p>
        </p:txBody>
      </p:sp>
      <p:grpSp>
        <p:nvGrpSpPr>
          <p:cNvPr id="413" name="Google Shape;413;p21"/>
          <p:cNvGrpSpPr/>
          <p:nvPr/>
        </p:nvGrpSpPr>
        <p:grpSpPr>
          <a:xfrm>
            <a:off x="1550745" y="1916832"/>
            <a:ext cx="9216239" cy="4320480"/>
            <a:chOff x="0" y="0"/>
            <a:chExt cx="6911315" cy="4320480"/>
          </a:xfrm>
        </p:grpSpPr>
        <p:sp>
          <p:nvSpPr>
            <p:cNvPr id="414" name="Google Shape;414;p21"/>
            <p:cNvSpPr/>
            <p:nvPr/>
          </p:nvSpPr>
          <p:spPr>
            <a:xfrm>
              <a:off x="0" y="0"/>
              <a:ext cx="2258125" cy="4320480"/>
            </a:xfrm>
            <a:prstGeom prst="roundRect">
              <a:avLst>
                <a:gd name="adj" fmla="val 10000"/>
              </a:avLst>
            </a:prstGeom>
            <a:solidFill>
              <a:srgbClr val="9F2241"/>
            </a:solidFill>
            <a:ln>
              <a:noFill/>
            </a:ln>
          </p:spPr>
          <p:txBody>
            <a:bodyPr spcFirstLastPara="1" wrap="square" lIns="117850" tIns="117850" rIns="117850" bIns="11785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15" name="Google Shape;415;p21"/>
            <p:cNvSpPr txBox="1"/>
            <p:nvPr/>
          </p:nvSpPr>
          <p:spPr>
            <a:xfrm>
              <a:off x="0" y="1728192"/>
              <a:ext cx="2258125" cy="172819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92500" tIns="192500" rIns="192500" bIns="19250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s-MX" sz="2700" b="1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Empoderamiento digital</a:t>
              </a:r>
              <a:endParaRPr sz="2700" b="1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6" name="Google Shape;416;p21"/>
            <p:cNvSpPr/>
            <p:nvPr/>
          </p:nvSpPr>
          <p:spPr>
            <a:xfrm>
              <a:off x="411154" y="259228"/>
              <a:ext cx="1438719" cy="1438719"/>
            </a:xfrm>
            <a:prstGeom prst="ellipse">
              <a:avLst/>
            </a:prstGeom>
            <a:blipFill rotWithShape="1">
              <a:blip r:embed="rId3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 spcFirstLastPara="1" wrap="square" lIns="117850" tIns="117850" rIns="117850" bIns="11785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17" name="Google Shape;417;p21"/>
            <p:cNvSpPr/>
            <p:nvPr/>
          </p:nvSpPr>
          <p:spPr>
            <a:xfrm>
              <a:off x="2327321" y="0"/>
              <a:ext cx="2258125" cy="4320480"/>
            </a:xfrm>
            <a:prstGeom prst="roundRect">
              <a:avLst>
                <a:gd name="adj" fmla="val 10000"/>
              </a:avLst>
            </a:prstGeom>
            <a:solidFill>
              <a:srgbClr val="9F2241"/>
            </a:solidFill>
            <a:ln>
              <a:noFill/>
            </a:ln>
          </p:spPr>
          <p:txBody>
            <a:bodyPr spcFirstLastPara="1" wrap="square" lIns="117850" tIns="117850" rIns="117850" bIns="11785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18" name="Google Shape;418;p21"/>
            <p:cNvSpPr txBox="1"/>
            <p:nvPr/>
          </p:nvSpPr>
          <p:spPr>
            <a:xfrm>
              <a:off x="2327321" y="1728192"/>
              <a:ext cx="2258125" cy="172819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92500" tIns="192500" rIns="192500" bIns="19250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s-MX" sz="2700" b="1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Desarrollo digital</a:t>
              </a:r>
              <a:endParaRPr sz="2700" b="1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9" name="Google Shape;419;p21"/>
            <p:cNvSpPr/>
            <p:nvPr/>
          </p:nvSpPr>
          <p:spPr>
            <a:xfrm>
              <a:off x="2737024" y="259228"/>
              <a:ext cx="1438719" cy="1438719"/>
            </a:xfrm>
            <a:prstGeom prst="ellipse">
              <a:avLst/>
            </a:prstGeom>
            <a:blipFill rotWithShape="1">
              <a:blip r:embed="rId4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 spcFirstLastPara="1" wrap="square" lIns="117850" tIns="117850" rIns="117850" bIns="11785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20" name="Google Shape;420;p21"/>
            <p:cNvSpPr/>
            <p:nvPr/>
          </p:nvSpPr>
          <p:spPr>
            <a:xfrm>
              <a:off x="4653190" y="0"/>
              <a:ext cx="2258125" cy="4320480"/>
            </a:xfrm>
            <a:prstGeom prst="roundRect">
              <a:avLst>
                <a:gd name="adj" fmla="val 10000"/>
              </a:avLst>
            </a:prstGeom>
            <a:solidFill>
              <a:srgbClr val="9F2241"/>
            </a:solidFill>
            <a:ln>
              <a:noFill/>
            </a:ln>
          </p:spPr>
          <p:txBody>
            <a:bodyPr spcFirstLastPara="1" wrap="square" lIns="117850" tIns="117850" rIns="117850" bIns="11785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21" name="Google Shape;421;p21"/>
            <p:cNvSpPr txBox="1"/>
            <p:nvPr/>
          </p:nvSpPr>
          <p:spPr>
            <a:xfrm>
              <a:off x="4653190" y="1728192"/>
              <a:ext cx="2258125" cy="172819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92500" tIns="192500" rIns="192500" bIns="19250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s-MX" sz="2700" b="1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Derechos digitales</a:t>
              </a:r>
              <a:endParaRPr sz="2700" b="1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22" name="Google Shape;422;p21"/>
            <p:cNvSpPr/>
            <p:nvPr/>
          </p:nvSpPr>
          <p:spPr>
            <a:xfrm>
              <a:off x="5062893" y="259228"/>
              <a:ext cx="1438719" cy="1438719"/>
            </a:xfrm>
            <a:prstGeom prst="ellipse">
              <a:avLst/>
            </a:prstGeom>
            <a:blipFill rotWithShape="1">
              <a:blip r:embed="rId5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 spcFirstLastPara="1" wrap="square" lIns="117850" tIns="117850" rIns="117850" bIns="11785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23" name="Google Shape;423;p21"/>
            <p:cNvSpPr/>
            <p:nvPr/>
          </p:nvSpPr>
          <p:spPr>
            <a:xfrm>
              <a:off x="276510" y="3456384"/>
              <a:ext cx="6359746" cy="648072"/>
            </a:xfrm>
            <a:prstGeom prst="leftRightArrow">
              <a:avLst>
                <a:gd name="adj1" fmla="val 50000"/>
                <a:gd name="adj2" fmla="val 50000"/>
              </a:avLst>
            </a:prstGeom>
            <a:solidFill>
              <a:srgbClr val="98989A"/>
            </a:solidFill>
            <a:ln>
              <a:noFill/>
            </a:ln>
          </p:spPr>
          <p:txBody>
            <a:bodyPr spcFirstLastPara="1" wrap="square" lIns="117850" tIns="117850" rIns="117850" bIns="11785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424" name="Google Shape;424;p21"/>
          <p:cNvSpPr txBox="1"/>
          <p:nvPr/>
        </p:nvSpPr>
        <p:spPr>
          <a:xfrm>
            <a:off x="9091743" y="329638"/>
            <a:ext cx="3003600" cy="33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17850" tIns="58900" rIns="117850" bIns="589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i="0" u="none" strike="noStrike" cap="none" dirty="0">
                <a:solidFill>
                  <a:srgbClr val="AE9054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Violencia de Género Digital - IPN</a:t>
            </a:r>
            <a:endParaRPr dirty="0">
              <a:solidFill>
                <a:srgbClr val="AE9054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pic>
        <p:nvPicPr>
          <p:cNvPr id="425" name="Google Shape;425;p21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237779" y="93095"/>
            <a:ext cx="2374917" cy="807570"/>
          </a:xfrm>
          <a:prstGeom prst="rect">
            <a:avLst/>
          </a:prstGeom>
          <a:noFill/>
          <a:ln>
            <a:noFill/>
          </a:ln>
        </p:spPr>
      </p:pic>
      <p:sp>
        <p:nvSpPr>
          <p:cNvPr id="426" name="Google Shape;426;p21"/>
          <p:cNvSpPr/>
          <p:nvPr/>
        </p:nvSpPr>
        <p:spPr>
          <a:xfrm>
            <a:off x="-7536" y="809287"/>
            <a:ext cx="12192000" cy="147600"/>
          </a:xfrm>
          <a:prstGeom prst="rect">
            <a:avLst/>
          </a:prstGeom>
          <a:solidFill>
            <a:srgbClr val="10312B"/>
          </a:solidFill>
          <a:ln w="9525" cap="flat" cmpd="sng">
            <a:solidFill>
              <a:srgbClr val="AE905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67"/>
              <a:buFont typeface="Calibri"/>
              <a:buNone/>
            </a:pPr>
            <a:endParaRPr sz="1867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427" name="Google Shape;427;p21"/>
          <p:cNvCxnSpPr/>
          <p:nvPr/>
        </p:nvCxnSpPr>
        <p:spPr>
          <a:xfrm>
            <a:off x="130629" y="6433457"/>
            <a:ext cx="11898000" cy="0"/>
          </a:xfrm>
          <a:prstGeom prst="straightConnector1">
            <a:avLst/>
          </a:prstGeom>
          <a:noFill/>
          <a:ln w="19050" cap="flat" cmpd="sng">
            <a:solidFill>
              <a:srgbClr val="B18E59"/>
            </a:solidFill>
            <a:prstDash val="solid"/>
            <a:miter lim="800000"/>
            <a:headEnd type="none" w="sm" len="sm"/>
            <a:tailEnd type="none" w="sm" len="sm"/>
          </a:ln>
        </p:spPr>
      </p:cxn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2" name="Google Shape;412;p21"/>
          <p:cNvSpPr/>
          <p:nvPr/>
        </p:nvSpPr>
        <p:spPr>
          <a:xfrm>
            <a:off x="2099019" y="1109526"/>
            <a:ext cx="8128800" cy="5190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17850" tIns="58900" rIns="117850" bIns="58900" anchor="t" anchorCtr="0">
            <a:spAutoFit/>
          </a:bodyPr>
          <a:lstStyle/>
          <a:p>
            <a:pPr algn="ctr">
              <a:buSzPts val="3100"/>
            </a:pPr>
            <a:r>
              <a:rPr lang="es-MX" sz="2600" b="1" dirty="0">
                <a:solidFill>
                  <a:srgbClr val="9F2241"/>
                </a:solidFill>
                <a:latin typeface="Calibri"/>
                <a:ea typeface="Calibri"/>
                <a:cs typeface="Calibri"/>
                <a:sym typeface="Source Sans Pro"/>
              </a:rPr>
              <a:t>3. Consecuencias de la violencia digital de género</a:t>
            </a:r>
          </a:p>
        </p:txBody>
      </p:sp>
      <p:sp>
        <p:nvSpPr>
          <p:cNvPr id="424" name="Google Shape;424;p21"/>
          <p:cNvSpPr txBox="1"/>
          <p:nvPr/>
        </p:nvSpPr>
        <p:spPr>
          <a:xfrm>
            <a:off x="9091743" y="329638"/>
            <a:ext cx="3003600" cy="33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17850" tIns="58900" rIns="117850" bIns="589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i="0" u="none" strike="noStrike" cap="none" dirty="0">
                <a:solidFill>
                  <a:srgbClr val="AE9054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Violencia de Género Digital - IPN</a:t>
            </a:r>
            <a:endParaRPr dirty="0">
              <a:solidFill>
                <a:srgbClr val="AE9054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pic>
        <p:nvPicPr>
          <p:cNvPr id="425" name="Google Shape;425;p2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37779" y="93095"/>
            <a:ext cx="2374917" cy="807570"/>
          </a:xfrm>
          <a:prstGeom prst="rect">
            <a:avLst/>
          </a:prstGeom>
          <a:noFill/>
          <a:ln>
            <a:noFill/>
          </a:ln>
        </p:spPr>
      </p:pic>
      <p:sp>
        <p:nvSpPr>
          <p:cNvPr id="426" name="Google Shape;426;p21"/>
          <p:cNvSpPr/>
          <p:nvPr/>
        </p:nvSpPr>
        <p:spPr>
          <a:xfrm>
            <a:off x="-7536" y="809287"/>
            <a:ext cx="12192000" cy="147600"/>
          </a:xfrm>
          <a:prstGeom prst="rect">
            <a:avLst/>
          </a:prstGeom>
          <a:solidFill>
            <a:srgbClr val="10312B"/>
          </a:solidFill>
          <a:ln w="9525" cap="flat" cmpd="sng">
            <a:solidFill>
              <a:srgbClr val="AE905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67"/>
              <a:buFont typeface="Calibri"/>
              <a:buNone/>
            </a:pPr>
            <a:endParaRPr sz="1867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427" name="Google Shape;427;p21"/>
          <p:cNvCxnSpPr/>
          <p:nvPr/>
        </p:nvCxnSpPr>
        <p:spPr>
          <a:xfrm>
            <a:off x="130629" y="6433457"/>
            <a:ext cx="11898000" cy="0"/>
          </a:xfrm>
          <a:prstGeom prst="straightConnector1">
            <a:avLst/>
          </a:prstGeom>
          <a:noFill/>
          <a:ln w="19050" cap="flat" cmpd="sng">
            <a:solidFill>
              <a:srgbClr val="B18E59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3076" name="Picture 4" descr="La Violencia Digital es Real – TEDIC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60920" y="2137778"/>
            <a:ext cx="6604997" cy="37864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6910327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2" name="Google Shape;432;g12bfc8c69ef_1_1093"/>
          <p:cNvSpPr txBox="1">
            <a:spLocks noGrp="1"/>
          </p:cNvSpPr>
          <p:nvPr>
            <p:ph type="title"/>
          </p:nvPr>
        </p:nvSpPr>
        <p:spPr>
          <a:xfrm>
            <a:off x="288550" y="2634425"/>
            <a:ext cx="3070500" cy="182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17850" tIns="58900" rIns="117850" bIns="58900" anchor="ctr" anchorCtr="0">
            <a:normAutofit fontScale="90000"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235B4E"/>
              </a:buClr>
              <a:buSzPct val="100000"/>
              <a:buFont typeface="Calibri"/>
              <a:buNone/>
            </a:pPr>
            <a:r>
              <a:rPr lang="es-MX" sz="3600" b="1" dirty="0">
                <a:solidFill>
                  <a:srgbClr val="9F2241"/>
                </a:solidFill>
              </a:rPr>
              <a:t>¿Qué impactos tienen los tipos de violencia digital?</a:t>
            </a:r>
            <a:endParaRPr sz="3600" b="1" dirty="0">
              <a:solidFill>
                <a:srgbClr val="9F2241"/>
              </a:solidFill>
            </a:endParaRPr>
          </a:p>
        </p:txBody>
      </p:sp>
      <p:sp>
        <p:nvSpPr>
          <p:cNvPr id="433" name="Google Shape;433;g12bfc8c69ef_1_1093"/>
          <p:cNvSpPr txBox="1"/>
          <p:nvPr/>
        </p:nvSpPr>
        <p:spPr>
          <a:xfrm>
            <a:off x="9091743" y="329638"/>
            <a:ext cx="3003600" cy="33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17850" tIns="58900" rIns="117850" bIns="589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i="0" u="none" strike="noStrike" cap="none" dirty="0">
                <a:solidFill>
                  <a:srgbClr val="AE9054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Violencia de Género Digital - IPN</a:t>
            </a:r>
            <a:endParaRPr dirty="0">
              <a:solidFill>
                <a:srgbClr val="AE9054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pic>
        <p:nvPicPr>
          <p:cNvPr id="434" name="Google Shape;434;g12bfc8c69ef_1_109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37779" y="93095"/>
            <a:ext cx="2374917" cy="807570"/>
          </a:xfrm>
          <a:prstGeom prst="rect">
            <a:avLst/>
          </a:prstGeom>
          <a:noFill/>
          <a:ln>
            <a:noFill/>
          </a:ln>
        </p:spPr>
      </p:pic>
      <p:sp>
        <p:nvSpPr>
          <p:cNvPr id="435" name="Google Shape;435;g12bfc8c69ef_1_1093"/>
          <p:cNvSpPr/>
          <p:nvPr/>
        </p:nvSpPr>
        <p:spPr>
          <a:xfrm>
            <a:off x="-7536" y="809287"/>
            <a:ext cx="12192000" cy="147600"/>
          </a:xfrm>
          <a:prstGeom prst="rect">
            <a:avLst/>
          </a:prstGeom>
          <a:solidFill>
            <a:srgbClr val="10312B"/>
          </a:solidFill>
          <a:ln w="9525" cap="flat" cmpd="sng">
            <a:solidFill>
              <a:srgbClr val="AE905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67"/>
              <a:buFont typeface="Calibri"/>
              <a:buNone/>
            </a:pPr>
            <a:endParaRPr sz="1867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436" name="Google Shape;436;g12bfc8c69ef_1_1093"/>
          <p:cNvCxnSpPr/>
          <p:nvPr/>
        </p:nvCxnSpPr>
        <p:spPr>
          <a:xfrm>
            <a:off x="130629" y="6433457"/>
            <a:ext cx="11898000" cy="0"/>
          </a:xfrm>
          <a:prstGeom prst="straightConnector1">
            <a:avLst/>
          </a:prstGeom>
          <a:noFill/>
          <a:ln w="19050" cap="flat" cmpd="sng">
            <a:solidFill>
              <a:srgbClr val="B18E59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437" name="Google Shape;437;g12bfc8c69ef_1_1093"/>
          <p:cNvCxnSpPr>
            <a:stCxn id="438" idx="2"/>
            <a:endCxn id="439" idx="1"/>
          </p:cNvCxnSpPr>
          <p:nvPr/>
        </p:nvCxnSpPr>
        <p:spPr>
          <a:xfrm>
            <a:off x="4591100" y="3548813"/>
            <a:ext cx="812700" cy="1231500"/>
          </a:xfrm>
          <a:prstGeom prst="bentConnector3">
            <a:avLst>
              <a:gd name="adj1" fmla="val 50000"/>
            </a:avLst>
          </a:prstGeom>
          <a:noFill/>
          <a:ln w="9525" cap="flat" cmpd="sng">
            <a:solidFill>
              <a:srgbClr val="C2C2C2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440" name="Google Shape;440;g12bfc8c69ef_1_1093"/>
          <p:cNvCxnSpPr>
            <a:stCxn id="438" idx="2"/>
            <a:endCxn id="441" idx="1"/>
          </p:cNvCxnSpPr>
          <p:nvPr/>
        </p:nvCxnSpPr>
        <p:spPr>
          <a:xfrm rot="10800000" flipH="1">
            <a:off x="4591100" y="2354213"/>
            <a:ext cx="812700" cy="1194600"/>
          </a:xfrm>
          <a:prstGeom prst="bentConnector3">
            <a:avLst>
              <a:gd name="adj1" fmla="val 50000"/>
            </a:avLst>
          </a:prstGeom>
          <a:noFill/>
          <a:ln w="9525" cap="flat" cmpd="sng">
            <a:solidFill>
              <a:srgbClr val="C2C2C2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438" name="Google Shape;438;g12bfc8c69ef_1_1093"/>
          <p:cNvSpPr/>
          <p:nvPr/>
        </p:nvSpPr>
        <p:spPr>
          <a:xfrm rot="-5400000">
            <a:off x="2080100" y="3198563"/>
            <a:ext cx="4321500" cy="700500"/>
          </a:xfrm>
          <a:prstGeom prst="roundRect">
            <a:avLst>
              <a:gd name="adj" fmla="val 16667"/>
            </a:avLst>
          </a:prstGeom>
          <a:solidFill>
            <a:srgbClr val="840D35"/>
          </a:solidFill>
          <a:ln w="9525" cap="flat" cmpd="sng">
            <a:solidFill>
              <a:srgbClr val="840D3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2400" dirty="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Impactos</a:t>
            </a:r>
            <a:endParaRPr sz="2400" dirty="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441" name="Google Shape;441;g12bfc8c69ef_1_1093"/>
          <p:cNvSpPr/>
          <p:nvPr/>
        </p:nvSpPr>
        <p:spPr>
          <a:xfrm>
            <a:off x="5403800" y="2003994"/>
            <a:ext cx="2694000" cy="700500"/>
          </a:xfrm>
          <a:prstGeom prst="roundRect">
            <a:avLst>
              <a:gd name="adj" fmla="val 16667"/>
            </a:avLst>
          </a:prstGeom>
          <a:solidFill>
            <a:srgbClr val="235B4E"/>
          </a:solidFill>
          <a:ln w="9525" cap="flat" cmpd="sng">
            <a:solidFill>
              <a:srgbClr val="B6124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2400" dirty="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Físicos</a:t>
            </a:r>
            <a:endParaRPr sz="2400" dirty="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439" name="Google Shape;439;g12bfc8c69ef_1_1093"/>
          <p:cNvSpPr/>
          <p:nvPr/>
        </p:nvSpPr>
        <p:spPr>
          <a:xfrm>
            <a:off x="5403800" y="4430127"/>
            <a:ext cx="2694000" cy="700500"/>
          </a:xfrm>
          <a:prstGeom prst="roundRect">
            <a:avLst>
              <a:gd name="adj" fmla="val 16667"/>
            </a:avLst>
          </a:prstGeom>
          <a:solidFill>
            <a:srgbClr val="235B4E"/>
          </a:solidFill>
          <a:ln w="9525" cap="flat" cmpd="sng">
            <a:solidFill>
              <a:srgbClr val="B6124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2400" dirty="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Emocionales</a:t>
            </a:r>
            <a:endParaRPr sz="2400" dirty="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442" name="Google Shape;442;g12bfc8c69ef_1_1093"/>
          <p:cNvSpPr/>
          <p:nvPr/>
        </p:nvSpPr>
        <p:spPr>
          <a:xfrm>
            <a:off x="8809000" y="1386679"/>
            <a:ext cx="2694000" cy="700500"/>
          </a:xfrm>
          <a:prstGeom prst="roundRect">
            <a:avLst>
              <a:gd name="adj" fmla="val 16667"/>
            </a:avLst>
          </a:prstGeom>
          <a:solidFill>
            <a:srgbClr val="AE9054"/>
          </a:solidFill>
          <a:ln w="9525" cap="flat" cmpd="sng">
            <a:solidFill>
              <a:srgbClr val="E1165A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500" dirty="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Sudoración</a:t>
            </a:r>
            <a:endParaRPr sz="1500" dirty="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443" name="Google Shape;443;g12bfc8c69ef_1_1093"/>
          <p:cNvSpPr/>
          <p:nvPr/>
        </p:nvSpPr>
        <p:spPr>
          <a:xfrm>
            <a:off x="8809000" y="2595079"/>
            <a:ext cx="2694000" cy="700500"/>
          </a:xfrm>
          <a:prstGeom prst="roundRect">
            <a:avLst>
              <a:gd name="adj" fmla="val 16667"/>
            </a:avLst>
          </a:prstGeom>
          <a:solidFill>
            <a:srgbClr val="AE9054"/>
          </a:solidFill>
          <a:ln w="9525" cap="flat" cmpd="sng">
            <a:solidFill>
              <a:srgbClr val="E1165A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500" dirty="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Náuseas</a:t>
            </a:r>
            <a:endParaRPr sz="1500" dirty="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444" name="Google Shape;444;g12bfc8c69ef_1_1093"/>
          <p:cNvSpPr/>
          <p:nvPr/>
        </p:nvSpPr>
        <p:spPr>
          <a:xfrm>
            <a:off x="8809000" y="3802013"/>
            <a:ext cx="2694000" cy="700500"/>
          </a:xfrm>
          <a:prstGeom prst="roundRect">
            <a:avLst>
              <a:gd name="adj" fmla="val 16667"/>
            </a:avLst>
          </a:prstGeom>
          <a:solidFill>
            <a:srgbClr val="AE9054"/>
          </a:solidFill>
          <a:ln w="9525" cap="flat" cmpd="sng">
            <a:solidFill>
              <a:srgbClr val="E1165A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500" dirty="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Estrés</a:t>
            </a:r>
            <a:endParaRPr sz="1500" dirty="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445" name="Google Shape;445;g12bfc8c69ef_1_1093"/>
          <p:cNvSpPr/>
          <p:nvPr/>
        </p:nvSpPr>
        <p:spPr>
          <a:xfrm>
            <a:off x="8809000" y="5010413"/>
            <a:ext cx="2694000" cy="700500"/>
          </a:xfrm>
          <a:prstGeom prst="roundRect">
            <a:avLst>
              <a:gd name="adj" fmla="val 16667"/>
            </a:avLst>
          </a:prstGeom>
          <a:solidFill>
            <a:srgbClr val="AE9054"/>
          </a:solidFill>
          <a:ln w="9525" cap="flat" cmpd="sng">
            <a:solidFill>
              <a:srgbClr val="E1165A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500" dirty="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Ira</a:t>
            </a:r>
            <a:endParaRPr sz="1500" dirty="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cxnSp>
        <p:nvCxnSpPr>
          <p:cNvPr id="446" name="Google Shape;446;g12bfc8c69ef_1_1093"/>
          <p:cNvCxnSpPr>
            <a:stCxn id="441" idx="3"/>
            <a:endCxn id="442" idx="1"/>
          </p:cNvCxnSpPr>
          <p:nvPr/>
        </p:nvCxnSpPr>
        <p:spPr>
          <a:xfrm rot="10800000" flipH="1">
            <a:off x="8097800" y="1736844"/>
            <a:ext cx="711300" cy="617400"/>
          </a:xfrm>
          <a:prstGeom prst="bentConnector3">
            <a:avLst>
              <a:gd name="adj1" fmla="val 50000"/>
            </a:avLst>
          </a:prstGeom>
          <a:noFill/>
          <a:ln w="9525" cap="flat" cmpd="sng">
            <a:solidFill>
              <a:srgbClr val="C2C2C2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447" name="Google Shape;447;g12bfc8c69ef_1_1093"/>
          <p:cNvCxnSpPr>
            <a:stCxn id="441" idx="3"/>
            <a:endCxn id="443" idx="1"/>
          </p:cNvCxnSpPr>
          <p:nvPr/>
        </p:nvCxnSpPr>
        <p:spPr>
          <a:xfrm>
            <a:off x="8097800" y="2354244"/>
            <a:ext cx="711300" cy="591000"/>
          </a:xfrm>
          <a:prstGeom prst="bentConnector3">
            <a:avLst>
              <a:gd name="adj1" fmla="val 50000"/>
            </a:avLst>
          </a:prstGeom>
          <a:noFill/>
          <a:ln w="9525" cap="flat" cmpd="sng">
            <a:solidFill>
              <a:srgbClr val="C2C2C2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448" name="Google Shape;448;g12bfc8c69ef_1_1093"/>
          <p:cNvCxnSpPr>
            <a:stCxn id="444" idx="1"/>
            <a:endCxn id="439" idx="3"/>
          </p:cNvCxnSpPr>
          <p:nvPr/>
        </p:nvCxnSpPr>
        <p:spPr>
          <a:xfrm flipH="1">
            <a:off x="8097700" y="4152263"/>
            <a:ext cx="711300" cy="628200"/>
          </a:xfrm>
          <a:prstGeom prst="bentConnector3">
            <a:avLst>
              <a:gd name="adj1" fmla="val 50000"/>
            </a:avLst>
          </a:prstGeom>
          <a:noFill/>
          <a:ln w="9525" cap="flat" cmpd="sng">
            <a:solidFill>
              <a:srgbClr val="C2C2C2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449" name="Google Shape;449;g12bfc8c69ef_1_1093"/>
          <p:cNvCxnSpPr>
            <a:stCxn id="445" idx="1"/>
            <a:endCxn id="439" idx="3"/>
          </p:cNvCxnSpPr>
          <p:nvPr/>
        </p:nvCxnSpPr>
        <p:spPr>
          <a:xfrm rot="10800000">
            <a:off x="8097700" y="4780463"/>
            <a:ext cx="711300" cy="580200"/>
          </a:xfrm>
          <a:prstGeom prst="bentConnector3">
            <a:avLst>
              <a:gd name="adj1" fmla="val 50000"/>
            </a:avLst>
          </a:prstGeom>
          <a:noFill/>
          <a:ln w="9525" cap="flat" cmpd="sng">
            <a:solidFill>
              <a:srgbClr val="C2C2C2"/>
            </a:solidFill>
            <a:prstDash val="solid"/>
            <a:round/>
            <a:headEnd type="none" w="sm" len="sm"/>
            <a:tailEnd type="none" w="sm" len="sm"/>
          </a:ln>
        </p:spPr>
      </p:cxn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2" name="Google Shape;412;p21"/>
          <p:cNvSpPr/>
          <p:nvPr/>
        </p:nvSpPr>
        <p:spPr>
          <a:xfrm>
            <a:off x="2099019" y="1109526"/>
            <a:ext cx="8128800" cy="5190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17850" tIns="58900" rIns="117850" bIns="58900" anchor="t" anchorCtr="0">
            <a:spAutoFit/>
          </a:bodyPr>
          <a:lstStyle/>
          <a:p>
            <a:pPr algn="ctr">
              <a:buSzPts val="3100"/>
            </a:pPr>
            <a:r>
              <a:rPr lang="es-MX" sz="2600" b="1" dirty="0">
                <a:solidFill>
                  <a:srgbClr val="9F2241"/>
                </a:solidFill>
                <a:latin typeface="Calibri"/>
                <a:ea typeface="Calibri"/>
                <a:cs typeface="Calibri"/>
                <a:sym typeface="Source Sans Pro"/>
              </a:rPr>
              <a:t>3. </a:t>
            </a:r>
            <a:r>
              <a:rPr lang="es-MX" sz="2600" b="1" dirty="0" smtClean="0">
                <a:solidFill>
                  <a:srgbClr val="9F2241"/>
                </a:solidFill>
                <a:latin typeface="Calibri"/>
                <a:ea typeface="Calibri"/>
                <a:cs typeface="Calibri"/>
                <a:sym typeface="Source Sans Pro"/>
              </a:rPr>
              <a:t>Derechos digitales</a:t>
            </a:r>
            <a:endParaRPr lang="es-MX" sz="2600" b="1" dirty="0">
              <a:solidFill>
                <a:srgbClr val="9F2241"/>
              </a:solidFill>
              <a:latin typeface="Calibri"/>
              <a:ea typeface="Calibri"/>
              <a:cs typeface="Calibri"/>
              <a:sym typeface="Source Sans Pro"/>
            </a:endParaRPr>
          </a:p>
        </p:txBody>
      </p:sp>
      <p:sp>
        <p:nvSpPr>
          <p:cNvPr id="424" name="Google Shape;424;p21"/>
          <p:cNvSpPr txBox="1"/>
          <p:nvPr/>
        </p:nvSpPr>
        <p:spPr>
          <a:xfrm>
            <a:off x="9091743" y="329638"/>
            <a:ext cx="3003600" cy="33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17850" tIns="58900" rIns="117850" bIns="589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i="0" u="none" strike="noStrike" cap="none" dirty="0">
                <a:solidFill>
                  <a:srgbClr val="AE9054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Violencia de Género Digital - IPN</a:t>
            </a:r>
            <a:endParaRPr dirty="0">
              <a:solidFill>
                <a:srgbClr val="AE9054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pic>
        <p:nvPicPr>
          <p:cNvPr id="425" name="Google Shape;425;p2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37779" y="93095"/>
            <a:ext cx="2374917" cy="807570"/>
          </a:xfrm>
          <a:prstGeom prst="rect">
            <a:avLst/>
          </a:prstGeom>
          <a:noFill/>
          <a:ln>
            <a:noFill/>
          </a:ln>
        </p:spPr>
      </p:pic>
      <p:sp>
        <p:nvSpPr>
          <p:cNvPr id="426" name="Google Shape;426;p21"/>
          <p:cNvSpPr/>
          <p:nvPr/>
        </p:nvSpPr>
        <p:spPr>
          <a:xfrm>
            <a:off x="-7536" y="809287"/>
            <a:ext cx="12192000" cy="147600"/>
          </a:xfrm>
          <a:prstGeom prst="rect">
            <a:avLst/>
          </a:prstGeom>
          <a:solidFill>
            <a:srgbClr val="10312B"/>
          </a:solidFill>
          <a:ln w="9525" cap="flat" cmpd="sng">
            <a:solidFill>
              <a:srgbClr val="AE905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67"/>
              <a:buFont typeface="Calibri"/>
              <a:buNone/>
            </a:pPr>
            <a:endParaRPr sz="1867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427" name="Google Shape;427;p21"/>
          <p:cNvCxnSpPr/>
          <p:nvPr/>
        </p:nvCxnSpPr>
        <p:spPr>
          <a:xfrm>
            <a:off x="130629" y="6433457"/>
            <a:ext cx="11898000" cy="0"/>
          </a:xfrm>
          <a:prstGeom prst="straightConnector1">
            <a:avLst/>
          </a:prstGeom>
          <a:noFill/>
          <a:ln w="19050" cap="flat" cmpd="sng">
            <a:solidFill>
              <a:srgbClr val="B18E59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4098" name="Picture 2" descr="DERECHOS DIGITALES EN LA NUEVA LEY DE PROTECCION DE DATOS - Datagestion :  Datagestion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5202" y="2017775"/>
            <a:ext cx="6279193" cy="42175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3341366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54" name="Google Shape;454;p23"/>
          <p:cNvGrpSpPr/>
          <p:nvPr/>
        </p:nvGrpSpPr>
        <p:grpSpPr>
          <a:xfrm>
            <a:off x="426971" y="1923507"/>
            <a:ext cx="5504848" cy="4106880"/>
            <a:chOff x="0" y="6675"/>
            <a:chExt cx="4128120" cy="4106880"/>
          </a:xfrm>
        </p:grpSpPr>
        <p:sp>
          <p:nvSpPr>
            <p:cNvPr id="455" name="Google Shape;455;p23"/>
            <p:cNvSpPr/>
            <p:nvPr/>
          </p:nvSpPr>
          <p:spPr>
            <a:xfrm>
              <a:off x="0" y="6675"/>
              <a:ext cx="4128120" cy="861120"/>
            </a:xfrm>
            <a:prstGeom prst="roundRect">
              <a:avLst>
                <a:gd name="adj" fmla="val 16667"/>
              </a:avLst>
            </a:prstGeom>
            <a:solidFill>
              <a:srgbClr val="98989A"/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4901"/>
                </a:srgbClr>
              </a:outerShdw>
            </a:effectLst>
          </p:spPr>
          <p:txBody>
            <a:bodyPr spcFirstLastPara="1" wrap="square" lIns="117850" tIns="117850" rIns="117850" bIns="11785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Source Sans Pro"/>
                <a:ea typeface="Source Sans Pro"/>
                <a:cs typeface="Source Sans Pro"/>
                <a:sym typeface="Source Sans Pro"/>
              </a:endParaRPr>
            </a:p>
          </p:txBody>
        </p:sp>
        <p:sp>
          <p:nvSpPr>
            <p:cNvPr id="456" name="Google Shape;456;p23"/>
            <p:cNvSpPr txBox="1"/>
            <p:nvPr/>
          </p:nvSpPr>
          <p:spPr>
            <a:xfrm>
              <a:off x="42036" y="48711"/>
              <a:ext cx="4044048" cy="77704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17850" tIns="117850" rIns="117850" bIns="117850" anchor="ctr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s-MX" sz="3100" dirty="0">
                  <a:solidFill>
                    <a:schemeClr val="lt1"/>
                  </a:solidFill>
                  <a:latin typeface="Source Sans Pro"/>
                  <a:ea typeface="Source Sans Pro"/>
                  <a:cs typeface="Source Sans Pro"/>
                  <a:sym typeface="Source Sans Pro"/>
                </a:rPr>
                <a:t>La intimidad</a:t>
              </a:r>
              <a:endParaRPr sz="3100" dirty="0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endParaRPr>
            </a:p>
          </p:txBody>
        </p:sp>
        <p:sp>
          <p:nvSpPr>
            <p:cNvPr id="457" name="Google Shape;457;p23"/>
            <p:cNvSpPr/>
            <p:nvPr/>
          </p:nvSpPr>
          <p:spPr>
            <a:xfrm>
              <a:off x="0" y="867796"/>
              <a:ext cx="4128120" cy="761760"/>
            </a:xfrm>
            <a:prstGeom prst="rect">
              <a:avLst/>
            </a:prstGeom>
            <a:solidFill>
              <a:srgbClr val="235B4E"/>
            </a:solidFill>
            <a:ln w="9525" cap="flat" cmpd="sng">
              <a:solidFill>
                <a:schemeClr val="dk1">
                  <a:alpha val="0"/>
                </a:schemeClr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17850" tIns="117850" rIns="117850" bIns="11785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Source Sans Pro"/>
                <a:ea typeface="Source Sans Pro"/>
                <a:cs typeface="Source Sans Pro"/>
                <a:sym typeface="Source Sans Pro"/>
              </a:endParaRPr>
            </a:p>
          </p:txBody>
        </p:sp>
        <p:sp>
          <p:nvSpPr>
            <p:cNvPr id="458" name="Google Shape;458;p23"/>
            <p:cNvSpPr txBox="1"/>
            <p:nvPr/>
          </p:nvSpPr>
          <p:spPr>
            <a:xfrm>
              <a:off x="0" y="867796"/>
              <a:ext cx="4128120" cy="76176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68925" tIns="39275" rIns="220000" bIns="39275" anchor="t" anchorCtr="0">
              <a:noAutofit/>
            </a:bodyPr>
            <a:lstStyle/>
            <a:p>
              <a:pPr marL="292100" marR="0" lvl="1" indent="-29845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3100"/>
                <a:buFont typeface="Source Sans Pro"/>
                <a:buChar char="•"/>
              </a:pPr>
              <a:r>
                <a:rPr lang="es-MX" sz="3100" i="0" u="none" strike="noStrike" cap="none" dirty="0">
                  <a:solidFill>
                    <a:schemeClr val="lt1"/>
                  </a:solidFill>
                  <a:latin typeface="Source Sans Pro"/>
                  <a:ea typeface="Source Sans Pro"/>
                  <a:cs typeface="Source Sans Pro"/>
                  <a:sym typeface="Source Sans Pro"/>
                </a:rPr>
                <a:t>Neutralidad del internet</a:t>
              </a:r>
              <a:endParaRPr sz="3100" i="0" u="none" strike="noStrike" cap="none" dirty="0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endParaRPr>
            </a:p>
          </p:txBody>
        </p:sp>
        <p:sp>
          <p:nvSpPr>
            <p:cNvPr id="459" name="Google Shape;459;p23"/>
            <p:cNvSpPr/>
            <p:nvPr/>
          </p:nvSpPr>
          <p:spPr>
            <a:xfrm>
              <a:off x="0" y="1629555"/>
              <a:ext cx="4128120" cy="861120"/>
            </a:xfrm>
            <a:prstGeom prst="roundRect">
              <a:avLst>
                <a:gd name="adj" fmla="val 16667"/>
              </a:avLst>
            </a:prstGeom>
            <a:solidFill>
              <a:srgbClr val="98989A"/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4901"/>
                </a:srgbClr>
              </a:outerShdw>
            </a:effectLst>
          </p:spPr>
          <p:txBody>
            <a:bodyPr spcFirstLastPara="1" wrap="square" lIns="117850" tIns="117850" rIns="117850" bIns="11785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Source Sans Pro"/>
                <a:ea typeface="Source Sans Pro"/>
                <a:cs typeface="Source Sans Pro"/>
                <a:sym typeface="Source Sans Pro"/>
              </a:endParaRPr>
            </a:p>
          </p:txBody>
        </p:sp>
        <p:sp>
          <p:nvSpPr>
            <p:cNvPr id="460" name="Google Shape;460;p23"/>
            <p:cNvSpPr txBox="1"/>
            <p:nvPr/>
          </p:nvSpPr>
          <p:spPr>
            <a:xfrm>
              <a:off x="42036" y="1671591"/>
              <a:ext cx="4044048" cy="77704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17850" tIns="117850" rIns="117850" bIns="117850" anchor="ctr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s-MX" sz="3100" dirty="0">
                  <a:solidFill>
                    <a:schemeClr val="lt1"/>
                  </a:solidFill>
                  <a:latin typeface="Source Sans Pro"/>
                  <a:ea typeface="Source Sans Pro"/>
                  <a:cs typeface="Source Sans Pro"/>
                  <a:sym typeface="Source Sans Pro"/>
                </a:rPr>
                <a:t>Seguridad digital</a:t>
              </a:r>
              <a:endParaRPr sz="3100" dirty="0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endParaRPr>
            </a:p>
          </p:txBody>
        </p:sp>
        <p:sp>
          <p:nvSpPr>
            <p:cNvPr id="461" name="Google Shape;461;p23"/>
            <p:cNvSpPr/>
            <p:nvPr/>
          </p:nvSpPr>
          <p:spPr>
            <a:xfrm>
              <a:off x="0" y="2490676"/>
              <a:ext cx="4128120" cy="761760"/>
            </a:xfrm>
            <a:prstGeom prst="rect">
              <a:avLst/>
            </a:prstGeom>
            <a:solidFill>
              <a:srgbClr val="235B4E"/>
            </a:solidFill>
            <a:ln w="9525" cap="flat" cmpd="sng">
              <a:solidFill>
                <a:schemeClr val="dk1">
                  <a:alpha val="0"/>
                </a:schemeClr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17850" tIns="117850" rIns="117850" bIns="11785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Source Sans Pro"/>
                <a:ea typeface="Source Sans Pro"/>
                <a:cs typeface="Source Sans Pro"/>
                <a:sym typeface="Source Sans Pro"/>
              </a:endParaRPr>
            </a:p>
          </p:txBody>
        </p:sp>
        <p:sp>
          <p:nvSpPr>
            <p:cNvPr id="462" name="Google Shape;462;p23"/>
            <p:cNvSpPr txBox="1"/>
            <p:nvPr/>
          </p:nvSpPr>
          <p:spPr>
            <a:xfrm>
              <a:off x="0" y="2490676"/>
              <a:ext cx="4128120" cy="76176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68925" tIns="39275" rIns="220000" bIns="39275" anchor="t" anchorCtr="0">
              <a:noAutofit/>
            </a:bodyPr>
            <a:lstStyle/>
            <a:p>
              <a:pPr marL="292100" marR="0" lvl="1" indent="-29845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3100"/>
                <a:buFont typeface="Source Sans Pro"/>
                <a:buChar char="•"/>
              </a:pPr>
              <a:r>
                <a:rPr lang="es-MX" sz="3100" i="0" u="none" strike="noStrike" cap="none" dirty="0">
                  <a:solidFill>
                    <a:schemeClr val="lt1"/>
                  </a:solidFill>
                  <a:latin typeface="Source Sans Pro"/>
                  <a:ea typeface="Source Sans Pro"/>
                  <a:cs typeface="Source Sans Pro"/>
                  <a:sym typeface="Source Sans Pro"/>
                </a:rPr>
                <a:t>Al olvido en la búsqueda</a:t>
              </a:r>
              <a:endParaRPr sz="3100" i="0" u="none" strike="noStrike" cap="none" dirty="0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endParaRPr>
            </a:p>
          </p:txBody>
        </p:sp>
        <p:sp>
          <p:nvSpPr>
            <p:cNvPr id="463" name="Google Shape;463;p23"/>
            <p:cNvSpPr/>
            <p:nvPr/>
          </p:nvSpPr>
          <p:spPr>
            <a:xfrm>
              <a:off x="0" y="3252435"/>
              <a:ext cx="4128120" cy="861120"/>
            </a:xfrm>
            <a:prstGeom prst="roundRect">
              <a:avLst>
                <a:gd name="adj" fmla="val 16667"/>
              </a:avLst>
            </a:prstGeom>
            <a:solidFill>
              <a:srgbClr val="98989A"/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4901"/>
                </a:srgbClr>
              </a:outerShdw>
            </a:effectLst>
          </p:spPr>
          <p:txBody>
            <a:bodyPr spcFirstLastPara="1" wrap="square" lIns="117850" tIns="117850" rIns="117850" bIns="11785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Source Sans Pro"/>
                <a:ea typeface="Source Sans Pro"/>
                <a:cs typeface="Source Sans Pro"/>
                <a:sym typeface="Source Sans Pro"/>
              </a:endParaRPr>
            </a:p>
          </p:txBody>
        </p:sp>
        <p:sp>
          <p:nvSpPr>
            <p:cNvPr id="464" name="Google Shape;464;p23"/>
            <p:cNvSpPr txBox="1"/>
            <p:nvPr/>
          </p:nvSpPr>
          <p:spPr>
            <a:xfrm>
              <a:off x="42036" y="3294471"/>
              <a:ext cx="4044048" cy="77704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17850" tIns="117850" rIns="117850" bIns="117850" anchor="ctr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s-MX" sz="3100" dirty="0">
                  <a:solidFill>
                    <a:schemeClr val="lt1"/>
                  </a:solidFill>
                  <a:latin typeface="Source Sans Pro"/>
                  <a:ea typeface="Source Sans Pro"/>
                  <a:cs typeface="Source Sans Pro"/>
                  <a:sym typeface="Source Sans Pro"/>
                </a:rPr>
                <a:t>A la libertad de expresión</a:t>
              </a:r>
              <a:endParaRPr sz="3100" dirty="0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endParaRPr>
            </a:p>
          </p:txBody>
        </p:sp>
      </p:grpSp>
      <p:grpSp>
        <p:nvGrpSpPr>
          <p:cNvPr id="465" name="Google Shape;465;p23"/>
          <p:cNvGrpSpPr/>
          <p:nvPr/>
        </p:nvGrpSpPr>
        <p:grpSpPr>
          <a:xfrm>
            <a:off x="6673351" y="1916832"/>
            <a:ext cx="5504848" cy="4101405"/>
            <a:chOff x="0" y="0"/>
            <a:chExt cx="4128120" cy="4101405"/>
          </a:xfrm>
        </p:grpSpPr>
        <p:sp>
          <p:nvSpPr>
            <p:cNvPr id="466" name="Google Shape;466;p23"/>
            <p:cNvSpPr/>
            <p:nvPr/>
          </p:nvSpPr>
          <p:spPr>
            <a:xfrm>
              <a:off x="0" y="0"/>
              <a:ext cx="4128120" cy="952380"/>
            </a:xfrm>
            <a:prstGeom prst="roundRect">
              <a:avLst>
                <a:gd name="adj" fmla="val 16667"/>
              </a:avLst>
            </a:prstGeom>
            <a:solidFill>
              <a:srgbClr val="98989A"/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4901"/>
                </a:srgbClr>
              </a:outerShdw>
            </a:effectLst>
          </p:spPr>
          <p:txBody>
            <a:bodyPr spcFirstLastPara="1" wrap="square" lIns="117850" tIns="117850" rIns="117850" bIns="11785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67" name="Google Shape;467;p23"/>
            <p:cNvSpPr txBox="1"/>
            <p:nvPr/>
          </p:nvSpPr>
          <p:spPr>
            <a:xfrm>
              <a:off x="46491" y="46491"/>
              <a:ext cx="4035138" cy="85939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17850" tIns="117850" rIns="117850" bIns="117850" anchor="ctr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s-MX" sz="3100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La portabilidad</a:t>
              </a:r>
              <a:endParaRPr sz="31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68" name="Google Shape;468;p23"/>
            <p:cNvSpPr/>
            <p:nvPr/>
          </p:nvSpPr>
          <p:spPr>
            <a:xfrm>
              <a:off x="0" y="971206"/>
              <a:ext cx="4128120" cy="612720"/>
            </a:xfrm>
            <a:prstGeom prst="rect">
              <a:avLst/>
            </a:prstGeom>
            <a:solidFill>
              <a:srgbClr val="235B4E"/>
            </a:solidFill>
            <a:ln w="9525" cap="flat" cmpd="sng">
              <a:solidFill>
                <a:schemeClr val="dk1">
                  <a:alpha val="0"/>
                </a:schemeClr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17850" tIns="117850" rIns="117850" bIns="11785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69" name="Google Shape;469;p23"/>
            <p:cNvSpPr txBox="1"/>
            <p:nvPr/>
          </p:nvSpPr>
          <p:spPr>
            <a:xfrm>
              <a:off x="0" y="971206"/>
              <a:ext cx="4128120" cy="61272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68925" tIns="39275" rIns="220000" bIns="39275" anchor="t" anchorCtr="0">
              <a:noAutofit/>
            </a:bodyPr>
            <a:lstStyle/>
            <a:p>
              <a:pPr marL="292100" marR="0" lvl="1" indent="-29845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3100"/>
                <a:buFont typeface="Calibri"/>
                <a:buChar char="•"/>
              </a:pPr>
              <a:r>
                <a:rPr lang="es-MX" sz="3100" i="0" u="none" strike="noStrike" cap="none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La negociación colectiva</a:t>
              </a:r>
              <a:endParaRPr sz="310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70" name="Google Shape;470;p23"/>
            <p:cNvSpPr/>
            <p:nvPr/>
          </p:nvSpPr>
          <p:spPr>
            <a:xfrm>
              <a:off x="0" y="1583926"/>
              <a:ext cx="4128120" cy="952380"/>
            </a:xfrm>
            <a:prstGeom prst="roundRect">
              <a:avLst>
                <a:gd name="adj" fmla="val 16667"/>
              </a:avLst>
            </a:prstGeom>
            <a:solidFill>
              <a:srgbClr val="98989A"/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4901"/>
                </a:srgbClr>
              </a:outerShdw>
            </a:effectLst>
          </p:spPr>
          <p:txBody>
            <a:bodyPr spcFirstLastPara="1" wrap="square" lIns="117850" tIns="117850" rIns="117850" bIns="11785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71" name="Google Shape;471;p23"/>
            <p:cNvSpPr txBox="1"/>
            <p:nvPr/>
          </p:nvSpPr>
          <p:spPr>
            <a:xfrm>
              <a:off x="46491" y="1630417"/>
              <a:ext cx="4035138" cy="85939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17850" tIns="117850" rIns="117850" bIns="117850" anchor="ctr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s-MX" sz="3100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A la protección de datos</a:t>
              </a:r>
              <a:endParaRPr sz="31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72" name="Google Shape;472;p23"/>
            <p:cNvSpPr/>
            <p:nvPr/>
          </p:nvSpPr>
          <p:spPr>
            <a:xfrm>
              <a:off x="0" y="2536306"/>
              <a:ext cx="4128120" cy="612720"/>
            </a:xfrm>
            <a:prstGeom prst="rect">
              <a:avLst/>
            </a:prstGeom>
            <a:solidFill>
              <a:srgbClr val="235B4E"/>
            </a:solidFill>
            <a:ln w="9525" cap="flat" cmpd="sng">
              <a:solidFill>
                <a:schemeClr val="dk1">
                  <a:alpha val="0"/>
                </a:schemeClr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17850" tIns="117850" rIns="117850" bIns="11785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73" name="Google Shape;473;p23"/>
            <p:cNvSpPr txBox="1"/>
            <p:nvPr/>
          </p:nvSpPr>
          <p:spPr>
            <a:xfrm>
              <a:off x="0" y="2536306"/>
              <a:ext cx="4128120" cy="61272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68925" tIns="39275" rIns="220000" bIns="39275" anchor="t" anchorCtr="0">
              <a:noAutofit/>
            </a:bodyPr>
            <a:lstStyle/>
            <a:p>
              <a:pPr marL="292100" marR="0" lvl="1" indent="-29845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3100"/>
                <a:buFont typeface="Calibri"/>
                <a:buChar char="•"/>
              </a:pPr>
              <a:r>
                <a:rPr lang="es-MX" sz="3100" i="0" u="none" strike="noStrike" cap="none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A la rectificación en internet</a:t>
              </a:r>
              <a:endParaRPr sz="310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74" name="Google Shape;474;p23"/>
            <p:cNvSpPr/>
            <p:nvPr/>
          </p:nvSpPr>
          <p:spPr>
            <a:xfrm>
              <a:off x="0" y="3149025"/>
              <a:ext cx="4128120" cy="952380"/>
            </a:xfrm>
            <a:prstGeom prst="roundRect">
              <a:avLst>
                <a:gd name="adj" fmla="val 16667"/>
              </a:avLst>
            </a:prstGeom>
            <a:solidFill>
              <a:srgbClr val="98989A"/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4901"/>
                </a:srgbClr>
              </a:outerShdw>
            </a:effectLst>
          </p:spPr>
          <p:txBody>
            <a:bodyPr spcFirstLastPara="1" wrap="square" lIns="117850" tIns="117850" rIns="117850" bIns="11785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75" name="Google Shape;475;p23"/>
            <p:cNvSpPr txBox="1"/>
            <p:nvPr/>
          </p:nvSpPr>
          <p:spPr>
            <a:xfrm>
              <a:off x="46491" y="3195516"/>
              <a:ext cx="4035138" cy="85939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17850" tIns="117850" rIns="117850" bIns="117850" anchor="ctr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s-MX" sz="3100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A la actualización de la información</a:t>
              </a:r>
              <a:endParaRPr sz="31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476" name="Google Shape;476;p23"/>
          <p:cNvSpPr/>
          <p:nvPr/>
        </p:nvSpPr>
        <p:spPr>
          <a:xfrm>
            <a:off x="604913" y="980728"/>
            <a:ext cx="6186900" cy="52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17850" tIns="58900" rIns="117850" bIns="58900" anchor="t" anchorCtr="0">
            <a:sp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3600" b="1" dirty="0">
                <a:solidFill>
                  <a:srgbClr val="9F2241"/>
                </a:solidFill>
                <a:latin typeface="Calibri"/>
                <a:ea typeface="Calibri"/>
                <a:cs typeface="Calibri"/>
                <a:sym typeface="Calibri"/>
              </a:rPr>
              <a:t>Las mujeres tienen derecho…</a:t>
            </a:r>
            <a:endParaRPr sz="3600" b="1" dirty="0">
              <a:solidFill>
                <a:srgbClr val="9F224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77" name="Google Shape;477;p23"/>
          <p:cNvSpPr txBox="1"/>
          <p:nvPr/>
        </p:nvSpPr>
        <p:spPr>
          <a:xfrm>
            <a:off x="9091743" y="329638"/>
            <a:ext cx="3003600" cy="33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17850" tIns="58900" rIns="117850" bIns="589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i="0" u="none" strike="noStrike" cap="none" dirty="0">
                <a:solidFill>
                  <a:srgbClr val="AE9054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Violencia de Género Digital - IPN</a:t>
            </a:r>
            <a:endParaRPr dirty="0">
              <a:solidFill>
                <a:srgbClr val="AE9054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pic>
        <p:nvPicPr>
          <p:cNvPr id="478" name="Google Shape;478;p2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37779" y="93095"/>
            <a:ext cx="2374917" cy="807570"/>
          </a:xfrm>
          <a:prstGeom prst="rect">
            <a:avLst/>
          </a:prstGeom>
          <a:noFill/>
          <a:ln>
            <a:noFill/>
          </a:ln>
        </p:spPr>
      </p:pic>
      <p:sp>
        <p:nvSpPr>
          <p:cNvPr id="479" name="Google Shape;479;p23"/>
          <p:cNvSpPr/>
          <p:nvPr/>
        </p:nvSpPr>
        <p:spPr>
          <a:xfrm>
            <a:off x="-7536" y="809287"/>
            <a:ext cx="12192000" cy="147600"/>
          </a:xfrm>
          <a:prstGeom prst="rect">
            <a:avLst/>
          </a:prstGeom>
          <a:solidFill>
            <a:srgbClr val="10312B"/>
          </a:solidFill>
          <a:ln w="9525" cap="flat" cmpd="sng">
            <a:solidFill>
              <a:srgbClr val="AE905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67"/>
              <a:buFont typeface="Calibri"/>
              <a:buNone/>
            </a:pPr>
            <a:endParaRPr sz="1867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480" name="Google Shape;480;p23"/>
          <p:cNvCxnSpPr/>
          <p:nvPr/>
        </p:nvCxnSpPr>
        <p:spPr>
          <a:xfrm>
            <a:off x="130629" y="6433457"/>
            <a:ext cx="11898000" cy="0"/>
          </a:xfrm>
          <a:prstGeom prst="straightConnector1">
            <a:avLst/>
          </a:prstGeom>
          <a:noFill/>
          <a:ln w="19050" cap="flat" cmpd="sng">
            <a:solidFill>
              <a:srgbClr val="B18E59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481" name="Google Shape;481;p23"/>
          <p:cNvSpPr/>
          <p:nvPr/>
        </p:nvSpPr>
        <p:spPr>
          <a:xfrm>
            <a:off x="3568700" y="6561350"/>
            <a:ext cx="8616000" cy="27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17850" tIns="58900" rIns="117850" bIns="5890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s-MX" sz="1200" dirty="0">
                <a:solidFill>
                  <a:srgbClr val="888888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Comisión de Derechos Humanos de la Ciudad de México, Informe Violencia digital contra las mujeres en la Ciudad de México, 2021.</a:t>
            </a:r>
            <a:endParaRPr sz="1200" dirty="0">
              <a:solidFill>
                <a:srgbClr val="888888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endParaRPr sz="1200" dirty="0">
              <a:solidFill>
                <a:srgbClr val="888888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86" name="Google Shape;486;p24"/>
          <p:cNvGrpSpPr/>
          <p:nvPr/>
        </p:nvGrpSpPr>
        <p:grpSpPr>
          <a:xfrm>
            <a:off x="591225" y="1558794"/>
            <a:ext cx="10954880" cy="2026760"/>
            <a:chOff x="7233" y="246759"/>
            <a:chExt cx="8215133" cy="2026760"/>
          </a:xfrm>
        </p:grpSpPr>
        <p:sp>
          <p:nvSpPr>
            <p:cNvPr id="487" name="Google Shape;487;p24"/>
            <p:cNvSpPr/>
            <p:nvPr/>
          </p:nvSpPr>
          <p:spPr>
            <a:xfrm>
              <a:off x="7233" y="246759"/>
              <a:ext cx="2161877" cy="2026760"/>
            </a:xfrm>
            <a:prstGeom prst="roundRect">
              <a:avLst>
                <a:gd name="adj" fmla="val 10000"/>
              </a:avLst>
            </a:prstGeom>
            <a:solidFill>
              <a:srgbClr val="9F2241"/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4901"/>
                </a:srgbClr>
              </a:outerShdw>
            </a:effectLst>
          </p:spPr>
          <p:txBody>
            <a:bodyPr spcFirstLastPara="1" wrap="square" lIns="117850" tIns="117850" rIns="117850" bIns="11785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88" name="Google Shape;488;p24"/>
            <p:cNvSpPr txBox="1"/>
            <p:nvPr/>
          </p:nvSpPr>
          <p:spPr>
            <a:xfrm>
              <a:off x="66595" y="306121"/>
              <a:ext cx="2043153" cy="190803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17850" tIns="117850" rIns="117850" bIns="11785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s-MX" sz="3100" b="1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Ley Olimpia</a:t>
              </a:r>
              <a:endParaRPr sz="31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89" name="Google Shape;489;p24"/>
            <p:cNvSpPr/>
            <p:nvPr/>
          </p:nvSpPr>
          <p:spPr>
            <a:xfrm>
              <a:off x="2385298" y="992067"/>
              <a:ext cx="458317" cy="536145"/>
            </a:xfrm>
            <a:prstGeom prst="rightArrow">
              <a:avLst>
                <a:gd name="adj1" fmla="val 60000"/>
                <a:gd name="adj2" fmla="val 50000"/>
              </a:avLst>
            </a:prstGeom>
            <a:gradFill>
              <a:gsLst>
                <a:gs pos="0">
                  <a:srgbClr val="7D8CA2"/>
                </a:gs>
                <a:gs pos="80000">
                  <a:srgbClr val="A5B7D5"/>
                </a:gs>
                <a:gs pos="100000">
                  <a:srgbClr val="A5B8D7"/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4901"/>
                </a:srgbClr>
              </a:outerShdw>
            </a:effectLst>
          </p:spPr>
          <p:txBody>
            <a:bodyPr spcFirstLastPara="1" wrap="square" lIns="117850" tIns="117850" rIns="117850" bIns="11785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90" name="Google Shape;490;p24"/>
            <p:cNvSpPr txBox="1"/>
            <p:nvPr/>
          </p:nvSpPr>
          <p:spPr>
            <a:xfrm>
              <a:off x="2385298" y="1099296"/>
              <a:ext cx="320822" cy="32168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30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91" name="Google Shape;491;p24"/>
            <p:cNvSpPr/>
            <p:nvPr/>
          </p:nvSpPr>
          <p:spPr>
            <a:xfrm>
              <a:off x="3033861" y="246759"/>
              <a:ext cx="2161877" cy="2026760"/>
            </a:xfrm>
            <a:prstGeom prst="roundRect">
              <a:avLst>
                <a:gd name="adj" fmla="val 10000"/>
              </a:avLst>
            </a:prstGeom>
            <a:solidFill>
              <a:srgbClr val="235B4E"/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4901"/>
                </a:srgbClr>
              </a:outerShdw>
            </a:effectLst>
          </p:spPr>
          <p:txBody>
            <a:bodyPr spcFirstLastPara="1" wrap="square" lIns="117850" tIns="117850" rIns="117850" bIns="11785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92" name="Google Shape;492;p24"/>
            <p:cNvSpPr txBox="1"/>
            <p:nvPr/>
          </p:nvSpPr>
          <p:spPr>
            <a:xfrm>
              <a:off x="3093223" y="306121"/>
              <a:ext cx="2043153" cy="190803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17850" tIns="117850" rIns="117850" bIns="11785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s-MX" sz="3100" b="0" i="0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Reformas al </a:t>
              </a:r>
              <a:r>
                <a:rPr lang="es-MX" sz="3100" b="1" i="0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Código penal federal </a:t>
              </a:r>
              <a:endParaRPr sz="31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93" name="Google Shape;493;p24"/>
            <p:cNvSpPr/>
            <p:nvPr/>
          </p:nvSpPr>
          <p:spPr>
            <a:xfrm>
              <a:off x="5411926" y="992067"/>
              <a:ext cx="458317" cy="536145"/>
            </a:xfrm>
            <a:prstGeom prst="rightArrow">
              <a:avLst>
                <a:gd name="adj1" fmla="val 60000"/>
                <a:gd name="adj2" fmla="val 50000"/>
              </a:avLst>
            </a:prstGeom>
            <a:gradFill>
              <a:gsLst>
                <a:gs pos="0">
                  <a:srgbClr val="7D8CA2"/>
                </a:gs>
                <a:gs pos="80000">
                  <a:srgbClr val="A5B7D5"/>
                </a:gs>
                <a:gs pos="100000">
                  <a:srgbClr val="A5B8D7"/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4901"/>
                </a:srgbClr>
              </a:outerShdw>
            </a:effectLst>
          </p:spPr>
          <p:txBody>
            <a:bodyPr spcFirstLastPara="1" wrap="square" lIns="117850" tIns="117850" rIns="117850" bIns="11785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94" name="Google Shape;494;p24"/>
            <p:cNvSpPr txBox="1"/>
            <p:nvPr/>
          </p:nvSpPr>
          <p:spPr>
            <a:xfrm>
              <a:off x="5411926" y="1099296"/>
              <a:ext cx="320822" cy="32168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30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95" name="Google Shape;495;p24"/>
            <p:cNvSpPr/>
            <p:nvPr/>
          </p:nvSpPr>
          <p:spPr>
            <a:xfrm>
              <a:off x="6060489" y="246759"/>
              <a:ext cx="2161877" cy="2026760"/>
            </a:xfrm>
            <a:prstGeom prst="roundRect">
              <a:avLst>
                <a:gd name="adj" fmla="val 10000"/>
              </a:avLst>
            </a:prstGeom>
            <a:solidFill>
              <a:srgbClr val="98989A"/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4901"/>
                </a:srgbClr>
              </a:outerShdw>
            </a:effectLst>
          </p:spPr>
          <p:txBody>
            <a:bodyPr spcFirstLastPara="1" wrap="square" lIns="117850" tIns="117850" rIns="117850" bIns="11785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96" name="Google Shape;496;p24"/>
            <p:cNvSpPr txBox="1"/>
            <p:nvPr/>
          </p:nvSpPr>
          <p:spPr>
            <a:xfrm>
              <a:off x="6119851" y="306121"/>
              <a:ext cx="2043153" cy="190803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17850" tIns="117850" rIns="117850" bIns="11785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s-MX" sz="3100" b="1" i="0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Ley General de Acceso de las Mujeres a una Vida Libre de Violencia</a:t>
              </a:r>
              <a:endParaRPr sz="31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497" name="Google Shape;497;p24"/>
          <p:cNvSpPr txBox="1"/>
          <p:nvPr/>
        </p:nvSpPr>
        <p:spPr>
          <a:xfrm>
            <a:off x="62666" y="3897422"/>
            <a:ext cx="11699100" cy="219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17850" tIns="58900" rIns="117850" bIns="58900" anchor="t" anchorCtr="0">
            <a:spAutoFit/>
          </a:bodyPr>
          <a:lstStyle/>
          <a:p>
            <a:pPr marL="368300" marR="0" lvl="0" indent="-349250" algn="just" rtl="0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700"/>
              <a:buFont typeface="Arial"/>
              <a:buChar char="•"/>
            </a:pPr>
            <a:r>
              <a:rPr lang="es-MX" sz="2700" dirty="0">
                <a:solidFill>
                  <a:srgbClr val="888888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Concientizar sobre derechos sexuales y </a:t>
            </a:r>
            <a:r>
              <a:rPr lang="es-MX" sz="2700" b="1" dirty="0">
                <a:solidFill>
                  <a:srgbClr val="AE9054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violencia digital</a:t>
            </a:r>
            <a:r>
              <a:rPr lang="es-MX" sz="2700" dirty="0">
                <a:solidFill>
                  <a:srgbClr val="888888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 a través de la Ley General de Acceso de las Mujeres a una Vida Libre de Violencia.</a:t>
            </a:r>
            <a:endParaRPr sz="2700" dirty="0">
              <a:solidFill>
                <a:srgbClr val="888888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marL="368300" marR="0" lvl="0" indent="-349250" algn="just" rtl="0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700"/>
              <a:buFont typeface="Arial"/>
              <a:buChar char="•"/>
            </a:pPr>
            <a:r>
              <a:rPr lang="es-MX" sz="2700" dirty="0">
                <a:solidFill>
                  <a:srgbClr val="888888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Proteger el derecho a la </a:t>
            </a:r>
            <a:r>
              <a:rPr lang="es-MX" sz="2700" b="1" dirty="0">
                <a:solidFill>
                  <a:srgbClr val="AE9054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intimidad</a:t>
            </a:r>
            <a:r>
              <a:rPr lang="es-MX" sz="2700" dirty="0">
                <a:solidFill>
                  <a:srgbClr val="888888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 personal, así como el ejercicio libre y protegido de los derechos sexuales.</a:t>
            </a:r>
            <a:endParaRPr sz="2700" dirty="0">
              <a:solidFill>
                <a:srgbClr val="888888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marL="368300" marR="0" lvl="0" indent="-349250" algn="just" rtl="0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700"/>
              <a:buFont typeface="Arial"/>
              <a:buChar char="•"/>
            </a:pPr>
            <a:r>
              <a:rPr lang="es-MX" sz="2700" dirty="0">
                <a:solidFill>
                  <a:srgbClr val="888888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Sancionar como </a:t>
            </a:r>
            <a:r>
              <a:rPr lang="es-MX" sz="2700" b="1" dirty="0">
                <a:solidFill>
                  <a:srgbClr val="AE9054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delito</a:t>
            </a:r>
            <a:r>
              <a:rPr lang="es-MX" sz="2700" dirty="0">
                <a:solidFill>
                  <a:srgbClr val="888888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 la violencia sexual 	que se genera través de internet.</a:t>
            </a:r>
            <a:endParaRPr sz="2700" dirty="0">
              <a:solidFill>
                <a:srgbClr val="888888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498" name="Google Shape;498;p24"/>
          <p:cNvSpPr/>
          <p:nvPr/>
        </p:nvSpPr>
        <p:spPr>
          <a:xfrm>
            <a:off x="581580" y="868293"/>
            <a:ext cx="4842900" cy="52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17850" tIns="58900" rIns="117850" bIns="589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3600" b="1" dirty="0">
                <a:solidFill>
                  <a:srgbClr val="9F2241"/>
                </a:solidFill>
                <a:latin typeface="Calibri"/>
                <a:ea typeface="Calibri"/>
                <a:cs typeface="Calibri"/>
                <a:sym typeface="Calibri"/>
              </a:rPr>
              <a:t>A nivel legislativo…</a:t>
            </a:r>
            <a:endParaRPr sz="1800" dirty="0">
              <a:solidFill>
                <a:srgbClr val="9F2241"/>
              </a:solidFill>
            </a:endParaRPr>
          </a:p>
        </p:txBody>
      </p:sp>
      <p:sp>
        <p:nvSpPr>
          <p:cNvPr id="499" name="Google Shape;499;p24"/>
          <p:cNvSpPr txBox="1"/>
          <p:nvPr/>
        </p:nvSpPr>
        <p:spPr>
          <a:xfrm>
            <a:off x="9091743" y="329638"/>
            <a:ext cx="3003600" cy="33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17850" tIns="58900" rIns="117850" bIns="589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i="0" u="none" strike="noStrike" cap="none" dirty="0">
                <a:solidFill>
                  <a:srgbClr val="AE9054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Violencia de Género Digital - IPN</a:t>
            </a:r>
            <a:endParaRPr dirty="0">
              <a:solidFill>
                <a:srgbClr val="AE9054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pic>
        <p:nvPicPr>
          <p:cNvPr id="500" name="Google Shape;500;p2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37779" y="93095"/>
            <a:ext cx="2374917" cy="807570"/>
          </a:xfrm>
          <a:prstGeom prst="rect">
            <a:avLst/>
          </a:prstGeom>
          <a:noFill/>
          <a:ln>
            <a:noFill/>
          </a:ln>
        </p:spPr>
      </p:pic>
      <p:sp>
        <p:nvSpPr>
          <p:cNvPr id="501" name="Google Shape;501;p24"/>
          <p:cNvSpPr/>
          <p:nvPr/>
        </p:nvSpPr>
        <p:spPr>
          <a:xfrm>
            <a:off x="-7536" y="809287"/>
            <a:ext cx="12192000" cy="147600"/>
          </a:xfrm>
          <a:prstGeom prst="rect">
            <a:avLst/>
          </a:prstGeom>
          <a:solidFill>
            <a:srgbClr val="10312B"/>
          </a:solidFill>
          <a:ln w="9525" cap="flat" cmpd="sng">
            <a:solidFill>
              <a:srgbClr val="AE905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67"/>
              <a:buFont typeface="Calibri"/>
              <a:buNone/>
            </a:pPr>
            <a:endParaRPr sz="1867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502" name="Google Shape;502;p24"/>
          <p:cNvCxnSpPr/>
          <p:nvPr/>
        </p:nvCxnSpPr>
        <p:spPr>
          <a:xfrm>
            <a:off x="130629" y="6433457"/>
            <a:ext cx="11898000" cy="0"/>
          </a:xfrm>
          <a:prstGeom prst="straightConnector1">
            <a:avLst/>
          </a:prstGeom>
          <a:noFill/>
          <a:ln w="19050" cap="flat" cmpd="sng">
            <a:solidFill>
              <a:srgbClr val="B18E59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503" name="Google Shape;503;p24"/>
          <p:cNvSpPr/>
          <p:nvPr/>
        </p:nvSpPr>
        <p:spPr>
          <a:xfrm>
            <a:off x="6096612" y="6530856"/>
            <a:ext cx="5994900" cy="27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17850" tIns="58900" rIns="117850" bIns="5890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500" b="1" dirty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Código penal </a:t>
            </a:r>
            <a:r>
              <a:rPr lang="es-MX" sz="1500" b="1" dirty="0" smtClean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federal, adicionado </a:t>
            </a:r>
            <a:r>
              <a:rPr lang="es-MX" sz="1500" b="1" dirty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en 2020.</a:t>
            </a:r>
            <a:endParaRPr sz="1500" b="1" dirty="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g12bfc8c69ef_0_0"/>
          <p:cNvSpPr txBox="1"/>
          <p:nvPr/>
        </p:nvSpPr>
        <p:spPr>
          <a:xfrm>
            <a:off x="1180691" y="1565850"/>
            <a:ext cx="10108200" cy="60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57125" tIns="157125" rIns="157125" bIns="15712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3400" b="1" i="0" u="none" strike="noStrike" cap="none" dirty="0">
                <a:solidFill>
                  <a:srgbClr val="AE9054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Secretaría de las Mujeres de la Ciudad de México</a:t>
            </a:r>
            <a:endParaRPr sz="3400" b="1" i="0" u="none" strike="noStrike" cap="none" dirty="0">
              <a:solidFill>
                <a:srgbClr val="AE9054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103" name="Google Shape;103;g12bfc8c69ef_0_0"/>
          <p:cNvSpPr txBox="1"/>
          <p:nvPr/>
        </p:nvSpPr>
        <p:spPr>
          <a:xfrm>
            <a:off x="705463" y="2778141"/>
            <a:ext cx="10156500" cy="347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57125" tIns="157125" rIns="157125" bIns="157125" anchor="t" anchorCtr="0">
            <a:noAutofit/>
          </a:bodyPr>
          <a:lstStyle/>
          <a:p>
            <a:pPr marL="152400" marR="0" lvl="3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3100" i="0" u="none" strike="noStrike" cap="none" dirty="0">
                <a:solidFill>
                  <a:srgbClr val="7F7F7F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Dirección Ejecutiva de Igualdad Sustantiva</a:t>
            </a:r>
            <a:endParaRPr sz="3100" i="0" u="none" strike="noStrike" cap="none" dirty="0">
              <a:solidFill>
                <a:srgbClr val="7F7F7F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marL="152400" marR="0" lvl="3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100" i="0" u="none" strike="noStrike" cap="none" dirty="0">
              <a:solidFill>
                <a:srgbClr val="7F7F7F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marL="152400" marR="0" lvl="3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3100" i="0" u="none" strike="noStrike" cap="none" dirty="0">
                <a:solidFill>
                  <a:srgbClr val="7F7F7F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Dirección de Capacitación, Investigación y Documentación</a:t>
            </a:r>
            <a:r>
              <a:rPr lang="es-MX" sz="3100" i="0" u="none" strike="noStrike" cap="none" dirty="0">
                <a:solidFill>
                  <a:srgbClr val="58181D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 </a:t>
            </a:r>
            <a:endParaRPr sz="3100" i="0" u="none" strike="noStrike" cap="none" dirty="0">
              <a:solidFill>
                <a:srgbClr val="58181D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marL="152400" marR="0" lvl="3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100" i="0" u="none" strike="noStrike" cap="none" dirty="0">
              <a:solidFill>
                <a:srgbClr val="434343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marL="152400" marR="0" lvl="3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3100" b="1" i="0" u="none" strike="noStrike" cap="none" dirty="0">
                <a:solidFill>
                  <a:srgbClr val="9F224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“Violencia de Género Digital”</a:t>
            </a:r>
            <a:endParaRPr sz="3100" b="1" i="0" u="none" strike="noStrike" cap="none" dirty="0">
              <a:solidFill>
                <a:srgbClr val="9F224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marL="152400" marR="0" lvl="3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100" b="1" i="0" u="none" strike="noStrike" cap="none" dirty="0">
              <a:solidFill>
                <a:srgbClr val="CCAA6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marL="152400" marR="0" lvl="3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100" b="1" i="0" u="none" strike="noStrike" cap="none" dirty="0">
              <a:solidFill>
                <a:srgbClr val="CCAA6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104" name="Google Shape;104;g12bfc8c69ef_0_0"/>
          <p:cNvSpPr txBox="1"/>
          <p:nvPr/>
        </p:nvSpPr>
        <p:spPr>
          <a:xfrm>
            <a:off x="9091743" y="329638"/>
            <a:ext cx="3003600" cy="33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17850" tIns="58900" rIns="117850" bIns="589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i="0" u="none" strike="noStrike" cap="none" dirty="0">
                <a:solidFill>
                  <a:srgbClr val="AE9054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Violencia de Género Digital - IPN</a:t>
            </a:r>
            <a:endParaRPr dirty="0">
              <a:solidFill>
                <a:srgbClr val="AE9054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pic>
        <p:nvPicPr>
          <p:cNvPr id="105" name="Google Shape;105;g12bfc8c69ef_0_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37779" y="93095"/>
            <a:ext cx="2374917" cy="807570"/>
          </a:xfrm>
          <a:prstGeom prst="rect">
            <a:avLst/>
          </a:prstGeom>
          <a:noFill/>
          <a:ln>
            <a:noFill/>
          </a:ln>
        </p:spPr>
      </p:pic>
      <p:sp>
        <p:nvSpPr>
          <p:cNvPr id="106" name="Google Shape;106;g12bfc8c69ef_0_0"/>
          <p:cNvSpPr/>
          <p:nvPr/>
        </p:nvSpPr>
        <p:spPr>
          <a:xfrm>
            <a:off x="-7536" y="809287"/>
            <a:ext cx="12192000" cy="147600"/>
          </a:xfrm>
          <a:prstGeom prst="rect">
            <a:avLst/>
          </a:prstGeom>
          <a:solidFill>
            <a:srgbClr val="10312B"/>
          </a:solidFill>
          <a:ln w="9525" cap="flat" cmpd="sng">
            <a:solidFill>
              <a:srgbClr val="AE905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67"/>
              <a:buFont typeface="Calibri"/>
              <a:buNone/>
            </a:pPr>
            <a:endParaRPr sz="1867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07" name="Google Shape;107;g12bfc8c69ef_0_0"/>
          <p:cNvCxnSpPr/>
          <p:nvPr/>
        </p:nvCxnSpPr>
        <p:spPr>
          <a:xfrm>
            <a:off x="130629" y="6433457"/>
            <a:ext cx="11898000" cy="0"/>
          </a:xfrm>
          <a:prstGeom prst="straightConnector1">
            <a:avLst/>
          </a:prstGeom>
          <a:noFill/>
          <a:ln w="19050" cap="flat" cmpd="sng">
            <a:solidFill>
              <a:srgbClr val="B18E59"/>
            </a:solidFill>
            <a:prstDash val="solid"/>
            <a:miter lim="800000"/>
            <a:headEnd type="none" w="sm" len="sm"/>
            <a:tailEnd type="none" w="sm" len="sm"/>
          </a:ln>
        </p:spPr>
      </p:cxn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8" name="Google Shape;508;p25"/>
          <p:cNvSpPr/>
          <p:nvPr/>
        </p:nvSpPr>
        <p:spPr>
          <a:xfrm>
            <a:off x="581580" y="868293"/>
            <a:ext cx="4842900" cy="52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17850" tIns="58900" rIns="117850" bIns="589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3600" b="1" dirty="0">
                <a:solidFill>
                  <a:srgbClr val="9F2241"/>
                </a:solidFill>
                <a:latin typeface="Calibri"/>
                <a:ea typeface="Calibri"/>
                <a:cs typeface="Calibri"/>
                <a:sym typeface="Calibri"/>
              </a:rPr>
              <a:t>¿Qué se modificó?…</a:t>
            </a:r>
            <a:endParaRPr sz="1800" dirty="0">
              <a:solidFill>
                <a:srgbClr val="9F2241"/>
              </a:solidFill>
            </a:endParaRPr>
          </a:p>
        </p:txBody>
      </p:sp>
      <p:sp>
        <p:nvSpPr>
          <p:cNvPr id="509" name="Google Shape;509;p25"/>
          <p:cNvSpPr/>
          <p:nvPr/>
        </p:nvSpPr>
        <p:spPr>
          <a:xfrm>
            <a:off x="581575" y="1772826"/>
            <a:ext cx="5514900" cy="502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17850" tIns="58900" rIns="117850" bIns="58900" anchor="t" anchorCtr="0">
            <a:sp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2700" b="1" dirty="0">
                <a:solidFill>
                  <a:srgbClr val="888888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Se tipifican como delitos en su modalidad digital:</a:t>
            </a:r>
            <a:endParaRPr sz="2700" dirty="0">
              <a:solidFill>
                <a:srgbClr val="888888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marL="660400" marR="0" lvl="0" indent="-64135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700"/>
              <a:buFont typeface="Source Sans Pro"/>
              <a:buAutoNum type="arabicPeriod"/>
            </a:pPr>
            <a:r>
              <a:rPr lang="es-MX" sz="2700" dirty="0">
                <a:solidFill>
                  <a:srgbClr val="888888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Acoso sexual agravado a menores (artículo 179 bis).</a:t>
            </a:r>
            <a:endParaRPr sz="2700" dirty="0">
              <a:solidFill>
                <a:srgbClr val="888888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marL="660400" marR="0" lvl="0" indent="-64135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700"/>
              <a:buFont typeface="Source Sans Pro"/>
              <a:buAutoNum type="arabicPeriod"/>
            </a:pPr>
            <a:r>
              <a:rPr lang="es-MX" sz="2700" dirty="0">
                <a:solidFill>
                  <a:srgbClr val="888888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Delitos contra la intimidad sexual (artículo 181 quintus).</a:t>
            </a:r>
            <a:endParaRPr sz="2700" dirty="0">
              <a:solidFill>
                <a:srgbClr val="888888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marL="660400" marR="0" lvl="0" indent="-64135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700"/>
              <a:buFont typeface="Source Sans Pro"/>
              <a:buAutoNum type="arabicPeriod"/>
            </a:pPr>
            <a:r>
              <a:rPr lang="es-MX" sz="2700" dirty="0">
                <a:solidFill>
                  <a:srgbClr val="888888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Amenazas (artículo 209).</a:t>
            </a:r>
            <a:endParaRPr sz="2700" dirty="0">
              <a:solidFill>
                <a:srgbClr val="888888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marL="660400" marR="0" lvl="0" indent="-64135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700"/>
              <a:buFont typeface="Source Sans Pro"/>
              <a:buAutoNum type="arabicPeriod"/>
            </a:pPr>
            <a:r>
              <a:rPr lang="es-MX" sz="2700" dirty="0">
                <a:solidFill>
                  <a:srgbClr val="888888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Extorsión (artículo 236).</a:t>
            </a:r>
            <a:endParaRPr sz="2700" dirty="0">
              <a:solidFill>
                <a:srgbClr val="888888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pic>
        <p:nvPicPr>
          <p:cNvPr id="510" name="Google Shape;510;p25" descr="Campaña #DateCuenta – Igualda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792072" y="1772816"/>
            <a:ext cx="4568042" cy="4536505"/>
          </a:xfrm>
          <a:prstGeom prst="rect">
            <a:avLst/>
          </a:prstGeom>
          <a:noFill/>
          <a:ln>
            <a:noFill/>
          </a:ln>
        </p:spPr>
      </p:pic>
      <p:sp>
        <p:nvSpPr>
          <p:cNvPr id="511" name="Google Shape;511;p25"/>
          <p:cNvSpPr/>
          <p:nvPr/>
        </p:nvSpPr>
        <p:spPr>
          <a:xfrm>
            <a:off x="5424455" y="6456358"/>
            <a:ext cx="6768600" cy="39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17850" tIns="58900" rIns="117850" bIns="5890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300" dirty="0">
                <a:solidFill>
                  <a:srgbClr val="888888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Guía de atención y denuncia de la violencia sexual en el espacio digital dirigida a mujeres adolescentes, jóvenes y adultas de la Ciudad de México</a:t>
            </a:r>
            <a:endParaRPr sz="1300" dirty="0">
              <a:solidFill>
                <a:srgbClr val="888888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512" name="Google Shape;512;p25"/>
          <p:cNvSpPr txBox="1"/>
          <p:nvPr/>
        </p:nvSpPr>
        <p:spPr>
          <a:xfrm>
            <a:off x="9091743" y="329638"/>
            <a:ext cx="3003600" cy="33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17850" tIns="58900" rIns="117850" bIns="589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i="0" u="none" strike="noStrike" cap="none" dirty="0">
                <a:solidFill>
                  <a:srgbClr val="AE9054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Violencia de Género Digital - IPN</a:t>
            </a:r>
            <a:endParaRPr dirty="0">
              <a:solidFill>
                <a:srgbClr val="AE9054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pic>
        <p:nvPicPr>
          <p:cNvPr id="513" name="Google Shape;513;p2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37779" y="93095"/>
            <a:ext cx="2374917" cy="807570"/>
          </a:xfrm>
          <a:prstGeom prst="rect">
            <a:avLst/>
          </a:prstGeom>
          <a:noFill/>
          <a:ln>
            <a:noFill/>
          </a:ln>
        </p:spPr>
      </p:pic>
      <p:sp>
        <p:nvSpPr>
          <p:cNvPr id="514" name="Google Shape;514;p25"/>
          <p:cNvSpPr/>
          <p:nvPr/>
        </p:nvSpPr>
        <p:spPr>
          <a:xfrm>
            <a:off x="-7536" y="809287"/>
            <a:ext cx="12192000" cy="147600"/>
          </a:xfrm>
          <a:prstGeom prst="rect">
            <a:avLst/>
          </a:prstGeom>
          <a:solidFill>
            <a:srgbClr val="10312B"/>
          </a:solidFill>
          <a:ln w="9525" cap="flat" cmpd="sng">
            <a:solidFill>
              <a:srgbClr val="AE905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67"/>
              <a:buFont typeface="Calibri"/>
              <a:buNone/>
            </a:pPr>
            <a:endParaRPr sz="1867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515" name="Google Shape;515;p25"/>
          <p:cNvCxnSpPr/>
          <p:nvPr/>
        </p:nvCxnSpPr>
        <p:spPr>
          <a:xfrm>
            <a:off x="130629" y="6433457"/>
            <a:ext cx="11898000" cy="0"/>
          </a:xfrm>
          <a:prstGeom prst="straightConnector1">
            <a:avLst/>
          </a:prstGeom>
          <a:noFill/>
          <a:ln w="19050" cap="flat" cmpd="sng">
            <a:solidFill>
              <a:srgbClr val="B18E59"/>
            </a:solidFill>
            <a:prstDash val="solid"/>
            <a:miter lim="800000"/>
            <a:headEnd type="none" w="sm" len="sm"/>
            <a:tailEnd type="none" w="sm" len="sm"/>
          </a:ln>
        </p:spPr>
      </p:cxn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20" name="Google Shape;520;p26"/>
          <p:cNvGrpSpPr/>
          <p:nvPr/>
        </p:nvGrpSpPr>
        <p:grpSpPr>
          <a:xfrm>
            <a:off x="1533239" y="1751139"/>
            <a:ext cx="9110450" cy="4595430"/>
            <a:chOff x="821952" y="922912"/>
            <a:chExt cx="6831984" cy="4595430"/>
          </a:xfrm>
        </p:grpSpPr>
        <p:sp>
          <p:nvSpPr>
            <p:cNvPr id="521" name="Google Shape;521;p26"/>
            <p:cNvSpPr/>
            <p:nvPr/>
          </p:nvSpPr>
          <p:spPr>
            <a:xfrm rot="16200000">
              <a:off x="225924" y="1544312"/>
              <a:ext cx="4570056" cy="3378000"/>
            </a:xfrm>
            <a:prstGeom prst="round2SameRect">
              <a:avLst>
                <a:gd name="adj1" fmla="val 16670"/>
                <a:gd name="adj2" fmla="val 0"/>
              </a:avLst>
            </a:prstGeom>
            <a:solidFill>
              <a:srgbClr val="888888"/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4901"/>
                </a:srgbClr>
              </a:outerShdw>
            </a:effectLst>
          </p:spPr>
          <p:txBody>
            <a:bodyPr spcFirstLastPara="1" wrap="square" lIns="117850" tIns="117850" rIns="117850" bIns="11785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22" name="Google Shape;522;p26"/>
            <p:cNvSpPr txBox="1"/>
            <p:nvPr/>
          </p:nvSpPr>
          <p:spPr>
            <a:xfrm>
              <a:off x="986871" y="1113134"/>
              <a:ext cx="3212935" cy="4109789"/>
            </a:xfrm>
            <a:prstGeom prst="rect">
              <a:avLst/>
            </a:prstGeom>
            <a:solidFill>
              <a:srgbClr val="888888"/>
            </a:solidFill>
            <a:ln>
              <a:noFill/>
            </a:ln>
          </p:spPr>
          <p:txBody>
            <a:bodyPr spcFirstLastPara="1" wrap="square" lIns="108025" tIns="180075" rIns="162050" bIns="180075" anchor="t" anchorCtr="0">
              <a:noAutofit/>
            </a:bodyPr>
            <a:lstStyle/>
            <a:p>
              <a:pPr marL="0" marR="0" lvl="0" indent="0" algn="just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s-MX" sz="2800" b="0" i="0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1. Comercializar, exhibir, distribuir, intercambiar, ofertar, reproducir, transmitir, compartir, exponer y difundir...</a:t>
              </a:r>
              <a:endParaRPr sz="1800" dirty="0"/>
            </a:p>
            <a:p>
              <a:pPr marL="0" marR="0" lvl="0" indent="0" algn="just" rtl="0">
                <a:lnSpc>
                  <a:spcPct val="90000"/>
                </a:lnSpc>
                <a:spcBef>
                  <a:spcPts val="1000"/>
                </a:spcBef>
                <a:spcAft>
                  <a:spcPts val="0"/>
                </a:spcAft>
                <a:buNone/>
              </a:pPr>
              <a:r>
                <a:rPr lang="es-MX" sz="2800" b="0" i="0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2. Audiograbar , fotografiar, videograbar o elaborar videos reales o simulados de contenido sexual íntimo…</a:t>
              </a:r>
              <a:endParaRPr sz="28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23" name="Google Shape;523;p26"/>
            <p:cNvSpPr/>
            <p:nvPr/>
          </p:nvSpPr>
          <p:spPr>
            <a:xfrm rot="5400000">
              <a:off x="3725421" y="1589827"/>
              <a:ext cx="4595430" cy="3261600"/>
            </a:xfrm>
            <a:prstGeom prst="round2SameRect">
              <a:avLst>
                <a:gd name="adj1" fmla="val 16670"/>
                <a:gd name="adj2" fmla="val 0"/>
              </a:avLst>
            </a:prstGeom>
            <a:solidFill>
              <a:srgbClr val="AE9054"/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4901"/>
                </a:srgbClr>
              </a:outerShdw>
            </a:effectLst>
          </p:spPr>
          <p:txBody>
            <a:bodyPr spcFirstLastPara="1" wrap="square" lIns="117850" tIns="117850" rIns="117850" bIns="11785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24" name="Google Shape;524;p26"/>
            <p:cNvSpPr txBox="1"/>
            <p:nvPr/>
          </p:nvSpPr>
          <p:spPr>
            <a:xfrm>
              <a:off x="4392481" y="1082136"/>
              <a:ext cx="2982000" cy="3678600"/>
            </a:xfrm>
            <a:prstGeom prst="rect">
              <a:avLst/>
            </a:prstGeom>
            <a:solidFill>
              <a:srgbClr val="AE9054"/>
            </a:solidFill>
            <a:ln>
              <a:noFill/>
            </a:ln>
          </p:spPr>
          <p:txBody>
            <a:bodyPr spcFirstLastPara="1" wrap="square" lIns="162050" tIns="180075" rIns="108025" bIns="180075" anchor="t" anchorCtr="0">
              <a:noAutofit/>
            </a:bodyPr>
            <a:lstStyle/>
            <a:p>
              <a:pPr marL="0" marR="0" lvl="0" indent="0" algn="just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s-MX" sz="2800" b="0" i="0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1. </a:t>
              </a:r>
              <a:r>
                <a:rPr lang="es-MX" sz="2800" b="1" i="0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Tres a seis años </a:t>
              </a:r>
              <a:r>
                <a:rPr lang="es-MX" sz="2800" b="0" i="0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de prisión y una multa de </a:t>
              </a:r>
              <a:r>
                <a:rPr lang="es-MX" sz="2800" b="1" i="0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500 a mil </a:t>
              </a:r>
              <a:r>
                <a:rPr lang="es-MX" sz="2800" b="0" i="0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unidades de medida y actualización (UMA), equivalente a un monto de entre 44 mil 810 pesos y 89 mil 620 pesos.</a:t>
              </a:r>
              <a:endParaRPr sz="28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25" name="Google Shape;525;p26"/>
            <p:cNvSpPr/>
            <p:nvPr/>
          </p:nvSpPr>
          <p:spPr>
            <a:xfrm>
              <a:off x="4066650" y="1008110"/>
              <a:ext cx="393600" cy="2094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2992" y="60000"/>
                  </a:moveTo>
                  <a:lnTo>
                    <a:pt x="2992" y="60000"/>
                  </a:lnTo>
                  <a:cubicBezTo>
                    <a:pt x="2992" y="37614"/>
                    <a:pt x="18406" y="17690"/>
                    <a:pt x="41382" y="10379"/>
                  </a:cubicBezTo>
                  <a:cubicBezTo>
                    <a:pt x="64358" y="3068"/>
                    <a:pt x="89840" y="9978"/>
                    <a:pt x="104847" y="27589"/>
                  </a:cubicBezTo>
                  <a:lnTo>
                    <a:pt x="104847" y="27589"/>
                  </a:lnTo>
                  <a:lnTo>
                    <a:pt x="114016" y="60000"/>
                  </a:lnTo>
                  <a:lnTo>
                    <a:pt x="85664" y="27589"/>
                  </a:lnTo>
                  <a:lnTo>
                    <a:pt x="85664" y="27589"/>
                  </a:lnTo>
                  <a:lnTo>
                    <a:pt x="85664" y="27589"/>
                  </a:lnTo>
                  <a:cubicBezTo>
                    <a:pt x="69881" y="20839"/>
                    <a:pt x="50394" y="20802"/>
                    <a:pt x="34564" y="27492"/>
                  </a:cubicBezTo>
                  <a:cubicBezTo>
                    <a:pt x="18735" y="34182"/>
                    <a:pt x="8977" y="46579"/>
                    <a:pt x="8977" y="60000"/>
                  </a:cubicBezTo>
                  <a:close/>
                </a:path>
              </a:pathLst>
            </a:custGeom>
            <a:solidFill>
              <a:srgbClr val="888888"/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17850" tIns="117850" rIns="117850" bIns="11785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26" name="Google Shape;526;p26"/>
            <p:cNvSpPr/>
            <p:nvPr/>
          </p:nvSpPr>
          <p:spPr>
            <a:xfrm rot="10800000">
              <a:off x="4066647" y="4515580"/>
              <a:ext cx="441900" cy="798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1016" y="60000"/>
                  </a:moveTo>
                  <a:lnTo>
                    <a:pt x="1016" y="60000"/>
                  </a:lnTo>
                  <a:cubicBezTo>
                    <a:pt x="1016" y="41619"/>
                    <a:pt x="11816" y="24576"/>
                    <a:pt x="29490" y="15069"/>
                  </a:cubicBezTo>
                  <a:cubicBezTo>
                    <a:pt x="47165" y="5561"/>
                    <a:pt x="69138" y="4973"/>
                    <a:pt x="87422" y="13519"/>
                  </a:cubicBezTo>
                  <a:lnTo>
                    <a:pt x="87422" y="13519"/>
                  </a:lnTo>
                  <a:lnTo>
                    <a:pt x="113442" y="42568"/>
                  </a:lnTo>
                  <a:lnTo>
                    <a:pt x="59888" y="22500"/>
                  </a:lnTo>
                  <a:lnTo>
                    <a:pt x="59888" y="22500"/>
                  </a:lnTo>
                  <a:lnTo>
                    <a:pt x="59888" y="22500"/>
                  </a:lnTo>
                  <a:cubicBezTo>
                    <a:pt x="28477" y="22541"/>
                    <a:pt x="3047" y="39318"/>
                    <a:pt x="3047" y="60000"/>
                  </a:cubicBezTo>
                  <a:close/>
                </a:path>
              </a:pathLst>
            </a:custGeom>
            <a:solidFill>
              <a:srgbClr val="888888"/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17850" tIns="117850" rIns="117850" bIns="11785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7" name="Google Shape;527;p26"/>
          <p:cNvSpPr/>
          <p:nvPr/>
        </p:nvSpPr>
        <p:spPr>
          <a:xfrm>
            <a:off x="581580" y="868293"/>
            <a:ext cx="5994900" cy="52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17850" tIns="58900" rIns="117850" bIns="589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3600" b="1" dirty="0">
                <a:solidFill>
                  <a:srgbClr val="9F2241"/>
                </a:solidFill>
                <a:latin typeface="Calibri"/>
                <a:ea typeface="Calibri"/>
                <a:cs typeface="Calibri"/>
                <a:sym typeface="Calibri"/>
              </a:rPr>
              <a:t>¿Qué y cómo se castiga?</a:t>
            </a:r>
            <a:endParaRPr sz="1800" dirty="0">
              <a:solidFill>
                <a:srgbClr val="9F2241"/>
              </a:solidFill>
            </a:endParaRPr>
          </a:p>
        </p:txBody>
      </p:sp>
      <p:sp>
        <p:nvSpPr>
          <p:cNvPr id="528" name="Google Shape;528;p26"/>
          <p:cNvSpPr/>
          <p:nvPr/>
        </p:nvSpPr>
        <p:spPr>
          <a:xfrm>
            <a:off x="6096612" y="6530856"/>
            <a:ext cx="5994900" cy="3497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17850" tIns="58900" rIns="117850" bIns="5890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500" b="1" dirty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Código penal </a:t>
            </a:r>
            <a:r>
              <a:rPr lang="es-MX" sz="1500" b="1" dirty="0" smtClean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federal, adicionado </a:t>
            </a:r>
            <a:r>
              <a:rPr lang="es-MX" sz="1500" b="1" dirty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en 2020.</a:t>
            </a:r>
            <a:endParaRPr sz="1500" b="1" dirty="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29" name="Google Shape;529;p26"/>
          <p:cNvSpPr txBox="1"/>
          <p:nvPr/>
        </p:nvSpPr>
        <p:spPr>
          <a:xfrm>
            <a:off x="9091743" y="329638"/>
            <a:ext cx="3003600" cy="33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17850" tIns="58900" rIns="117850" bIns="589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i="0" u="none" strike="noStrike" cap="none" dirty="0">
                <a:solidFill>
                  <a:srgbClr val="AE9054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Violencia de Género Digital - IPN</a:t>
            </a:r>
            <a:endParaRPr dirty="0">
              <a:solidFill>
                <a:srgbClr val="AE9054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pic>
        <p:nvPicPr>
          <p:cNvPr id="530" name="Google Shape;530;p2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37779" y="93095"/>
            <a:ext cx="2374917" cy="807570"/>
          </a:xfrm>
          <a:prstGeom prst="rect">
            <a:avLst/>
          </a:prstGeom>
          <a:noFill/>
          <a:ln>
            <a:noFill/>
          </a:ln>
        </p:spPr>
      </p:pic>
      <p:sp>
        <p:nvSpPr>
          <p:cNvPr id="531" name="Google Shape;531;p26"/>
          <p:cNvSpPr/>
          <p:nvPr/>
        </p:nvSpPr>
        <p:spPr>
          <a:xfrm>
            <a:off x="-7536" y="809287"/>
            <a:ext cx="12192000" cy="147600"/>
          </a:xfrm>
          <a:prstGeom prst="rect">
            <a:avLst/>
          </a:prstGeom>
          <a:solidFill>
            <a:srgbClr val="10312B"/>
          </a:solidFill>
          <a:ln w="9525" cap="flat" cmpd="sng">
            <a:solidFill>
              <a:srgbClr val="AE905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67"/>
              <a:buFont typeface="Calibri"/>
              <a:buNone/>
            </a:pPr>
            <a:endParaRPr sz="1867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532" name="Google Shape;532;p26"/>
          <p:cNvCxnSpPr/>
          <p:nvPr/>
        </p:nvCxnSpPr>
        <p:spPr>
          <a:xfrm>
            <a:off x="130629" y="6433457"/>
            <a:ext cx="11898000" cy="0"/>
          </a:xfrm>
          <a:prstGeom prst="straightConnector1">
            <a:avLst/>
          </a:prstGeom>
          <a:noFill/>
          <a:ln w="19050" cap="flat" cmpd="sng">
            <a:solidFill>
              <a:srgbClr val="B18E59"/>
            </a:solidFill>
            <a:prstDash val="solid"/>
            <a:miter lim="800000"/>
            <a:headEnd type="none" w="sm" len="sm"/>
            <a:tailEnd type="none" w="sm" len="sm"/>
          </a:ln>
        </p:spPr>
      </p:cxn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7" name="Google Shape;537;p27"/>
          <p:cNvPicPr preferRelativeResize="0"/>
          <p:nvPr/>
        </p:nvPicPr>
        <p:blipFill rotWithShape="1">
          <a:blip r:embed="rId3">
            <a:alphaModFix/>
          </a:blip>
          <a:srcRect l="8229" t="19748" r="8570" b="12593"/>
          <a:stretch/>
        </p:blipFill>
        <p:spPr>
          <a:xfrm>
            <a:off x="2283083" y="1660779"/>
            <a:ext cx="7593083" cy="2894057"/>
          </a:xfrm>
          <a:prstGeom prst="rect">
            <a:avLst/>
          </a:prstGeom>
          <a:noFill/>
          <a:ln>
            <a:noFill/>
          </a:ln>
        </p:spPr>
      </p:pic>
      <p:sp>
        <p:nvSpPr>
          <p:cNvPr id="538" name="Google Shape;538;p27"/>
          <p:cNvSpPr txBox="1"/>
          <p:nvPr/>
        </p:nvSpPr>
        <p:spPr>
          <a:xfrm>
            <a:off x="9091743" y="329638"/>
            <a:ext cx="3003600" cy="33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17850" tIns="58900" rIns="117850" bIns="589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i="0" u="none" strike="noStrike" cap="none" dirty="0">
                <a:solidFill>
                  <a:srgbClr val="AE9054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Violencia de Género Digital - IPN</a:t>
            </a:r>
            <a:endParaRPr dirty="0">
              <a:solidFill>
                <a:srgbClr val="AE9054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pic>
        <p:nvPicPr>
          <p:cNvPr id="539" name="Google Shape;539;p2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37779" y="93095"/>
            <a:ext cx="2374917" cy="807570"/>
          </a:xfrm>
          <a:prstGeom prst="rect">
            <a:avLst/>
          </a:prstGeom>
          <a:noFill/>
          <a:ln>
            <a:noFill/>
          </a:ln>
        </p:spPr>
      </p:pic>
      <p:sp>
        <p:nvSpPr>
          <p:cNvPr id="540" name="Google Shape;540;p27"/>
          <p:cNvSpPr/>
          <p:nvPr/>
        </p:nvSpPr>
        <p:spPr>
          <a:xfrm>
            <a:off x="-7536" y="809287"/>
            <a:ext cx="12192000" cy="147600"/>
          </a:xfrm>
          <a:prstGeom prst="rect">
            <a:avLst/>
          </a:prstGeom>
          <a:solidFill>
            <a:srgbClr val="10312B"/>
          </a:solidFill>
          <a:ln w="9525" cap="flat" cmpd="sng">
            <a:solidFill>
              <a:srgbClr val="AE905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67"/>
              <a:buFont typeface="Calibri"/>
              <a:buNone/>
            </a:pPr>
            <a:endParaRPr sz="1867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541" name="Google Shape;541;p27"/>
          <p:cNvCxnSpPr/>
          <p:nvPr/>
        </p:nvCxnSpPr>
        <p:spPr>
          <a:xfrm>
            <a:off x="130629" y="6433457"/>
            <a:ext cx="11898000" cy="0"/>
          </a:xfrm>
          <a:prstGeom prst="straightConnector1">
            <a:avLst/>
          </a:prstGeom>
          <a:noFill/>
          <a:ln w="19050" cap="flat" cmpd="sng">
            <a:solidFill>
              <a:srgbClr val="B18E59"/>
            </a:solidFill>
            <a:prstDash val="solid"/>
            <a:miter lim="800000"/>
            <a:headEnd type="none" w="sm" len="sm"/>
            <a:tailEnd type="none" w="sm" len="sm"/>
          </a:ln>
        </p:spPr>
      </p:cxn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6" name="Google Shape;546;p28"/>
          <p:cNvSpPr txBox="1">
            <a:spLocks noGrp="1"/>
          </p:cNvSpPr>
          <p:nvPr>
            <p:ph type="title"/>
          </p:nvPr>
        </p:nvSpPr>
        <p:spPr>
          <a:xfrm>
            <a:off x="592635" y="900685"/>
            <a:ext cx="10974000" cy="56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17850" tIns="58900" rIns="117850" bIns="58900" anchor="ctr" anchorCtr="0">
            <a:normAutofit fontScale="90000"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235B4E"/>
              </a:buClr>
              <a:buSzPct val="100000"/>
              <a:buFont typeface="Calibri"/>
              <a:buNone/>
            </a:pPr>
            <a:r>
              <a:rPr lang="es-MX" sz="3600" b="1" dirty="0">
                <a:solidFill>
                  <a:srgbClr val="9F224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Medidas de ciberseguridad</a:t>
            </a:r>
            <a:endParaRPr sz="3600" b="1" dirty="0">
              <a:solidFill>
                <a:srgbClr val="9F224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pic>
        <p:nvPicPr>
          <p:cNvPr id="547" name="Google Shape;547;p28"/>
          <p:cNvPicPr preferRelativeResize="0"/>
          <p:nvPr/>
        </p:nvPicPr>
        <p:blipFill rotWithShape="1">
          <a:blip r:embed="rId3">
            <a:alphaModFix/>
          </a:blip>
          <a:srcRect l="41504" t="22847" r="15788" b="19638"/>
          <a:stretch/>
        </p:blipFill>
        <p:spPr>
          <a:xfrm>
            <a:off x="311050" y="1522050"/>
            <a:ext cx="7886802" cy="4911401"/>
          </a:xfrm>
          <a:prstGeom prst="rect">
            <a:avLst/>
          </a:prstGeom>
          <a:noFill/>
          <a:ln>
            <a:noFill/>
          </a:ln>
        </p:spPr>
      </p:pic>
      <p:sp>
        <p:nvSpPr>
          <p:cNvPr id="548" name="Google Shape;548;p28"/>
          <p:cNvSpPr/>
          <p:nvPr/>
        </p:nvSpPr>
        <p:spPr>
          <a:xfrm>
            <a:off x="1683575" y="6380150"/>
            <a:ext cx="10500900" cy="33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17850" tIns="58900" rIns="117850" bIns="5890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dirty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Secretaría de las Mujeres de la Ciudad de México, Guía de atención y denuncia de la violencia sexual en el espacio digital dirigida a mujeres adolescentes, jóvenes y adultas de la Ciudad de México</a:t>
            </a:r>
            <a:endParaRPr sz="1200" dirty="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49" name="Google Shape;549;p28"/>
          <p:cNvSpPr txBox="1"/>
          <p:nvPr/>
        </p:nvSpPr>
        <p:spPr>
          <a:xfrm>
            <a:off x="9091743" y="329638"/>
            <a:ext cx="3003600" cy="33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17850" tIns="58900" rIns="117850" bIns="589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i="0" u="none" strike="noStrike" cap="none" dirty="0">
                <a:solidFill>
                  <a:srgbClr val="AE9054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Violencia de Género Digital - IPN</a:t>
            </a:r>
            <a:endParaRPr dirty="0">
              <a:solidFill>
                <a:srgbClr val="AE9054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pic>
        <p:nvPicPr>
          <p:cNvPr id="550" name="Google Shape;550;p28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37779" y="93095"/>
            <a:ext cx="2374917" cy="807570"/>
          </a:xfrm>
          <a:prstGeom prst="rect">
            <a:avLst/>
          </a:prstGeom>
          <a:noFill/>
          <a:ln>
            <a:noFill/>
          </a:ln>
        </p:spPr>
      </p:pic>
      <p:sp>
        <p:nvSpPr>
          <p:cNvPr id="551" name="Google Shape;551;p28"/>
          <p:cNvSpPr/>
          <p:nvPr/>
        </p:nvSpPr>
        <p:spPr>
          <a:xfrm>
            <a:off x="-7536" y="809287"/>
            <a:ext cx="12192000" cy="147600"/>
          </a:xfrm>
          <a:prstGeom prst="rect">
            <a:avLst/>
          </a:prstGeom>
          <a:solidFill>
            <a:srgbClr val="10312B"/>
          </a:solidFill>
          <a:ln w="9525" cap="flat" cmpd="sng">
            <a:solidFill>
              <a:srgbClr val="AE905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67"/>
              <a:buFont typeface="Calibri"/>
              <a:buNone/>
            </a:pPr>
            <a:endParaRPr sz="1867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552" name="Google Shape;552;p28"/>
          <p:cNvCxnSpPr/>
          <p:nvPr/>
        </p:nvCxnSpPr>
        <p:spPr>
          <a:xfrm>
            <a:off x="130629" y="6319157"/>
            <a:ext cx="11898000" cy="0"/>
          </a:xfrm>
          <a:prstGeom prst="straightConnector1">
            <a:avLst/>
          </a:prstGeom>
          <a:noFill/>
          <a:ln w="19050" cap="flat" cmpd="sng">
            <a:solidFill>
              <a:srgbClr val="B18E59"/>
            </a:solidFill>
            <a:prstDash val="solid"/>
            <a:miter lim="800000"/>
            <a:headEnd type="none" w="sm" len="sm"/>
            <a:tailEnd type="none" w="sm" len="sm"/>
          </a:ln>
        </p:spPr>
      </p:cxn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7" name="Google Shape;557;p29"/>
          <p:cNvSpPr txBox="1"/>
          <p:nvPr/>
        </p:nvSpPr>
        <p:spPr>
          <a:xfrm>
            <a:off x="270909" y="1057909"/>
            <a:ext cx="8007600" cy="107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17850" tIns="58900" rIns="117850" bIns="589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3100" b="1" dirty="0">
                <a:solidFill>
                  <a:srgbClr val="9F224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Medidas ante la difusión de contenidos íntimos sin consentimiento</a:t>
            </a:r>
            <a:endParaRPr sz="3100" b="1" dirty="0">
              <a:solidFill>
                <a:srgbClr val="9F224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558" name="Google Shape;558;p29"/>
          <p:cNvSpPr txBox="1"/>
          <p:nvPr/>
        </p:nvSpPr>
        <p:spPr>
          <a:xfrm>
            <a:off x="270909" y="2314779"/>
            <a:ext cx="7686900" cy="44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17850" tIns="58900" rIns="117850" bIns="58900" anchor="t" anchorCtr="0">
            <a:spAutoFit/>
          </a:bodyPr>
          <a:lstStyle/>
          <a:p>
            <a:pPr marL="444500" marR="0" lvl="0" indent="-431800" algn="just" rtl="0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800"/>
              <a:buFont typeface="Source Sans Pro"/>
              <a:buChar char="•"/>
            </a:pPr>
            <a:r>
              <a:rPr lang="es-MX" sz="2800" dirty="0">
                <a:solidFill>
                  <a:srgbClr val="888888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Desindexación de Google</a:t>
            </a:r>
            <a:endParaRPr sz="2800" dirty="0">
              <a:solidFill>
                <a:srgbClr val="888888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marL="444500" marR="0" lvl="0" indent="-431800" algn="just" rtl="0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800"/>
              <a:buFont typeface="Arial"/>
              <a:buChar char="•"/>
            </a:pPr>
            <a:r>
              <a:rPr lang="es-MX" sz="2800" dirty="0">
                <a:solidFill>
                  <a:srgbClr val="888888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Programa </a:t>
            </a:r>
            <a:r>
              <a:rPr lang="es-MX" sz="2800" b="1" dirty="0">
                <a:solidFill>
                  <a:srgbClr val="AE9054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“Nunca sin consentimiento”</a:t>
            </a:r>
            <a:endParaRPr sz="2800" dirty="0">
              <a:solidFill>
                <a:srgbClr val="AE9054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marL="444500" marR="0" lvl="0" indent="-25400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100"/>
              <a:buFont typeface="Arial"/>
              <a:buNone/>
            </a:pPr>
            <a:endParaRPr sz="2800" dirty="0">
              <a:solidFill>
                <a:srgbClr val="888888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marL="584200" marR="0" lvl="1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2800" i="0" u="sng" strike="noStrike" cap="none" dirty="0">
                <a:solidFill>
                  <a:srgbClr val="AE9054"/>
                </a:solidFill>
                <a:latin typeface="Source Sans Pro"/>
                <a:ea typeface="Source Sans Pro"/>
                <a:cs typeface="Source Sans Pro"/>
                <a:sym typeface="Source Sans Pro"/>
                <a:hlinkClick r:id="rId3">
                  <a:extLst>
                    <a:ext uri="{A12FA001-AC4F-418D-AE19-62706E023703}">
                      <ahyp:hlinkClr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val="tx"/>
                    </a:ext>
                  </a:extLst>
                </a:hlinkClick>
              </a:rPr>
              <a:t>helpline@luchadoras.org</a:t>
            </a:r>
            <a:endParaRPr sz="2800" i="0" u="none" strike="noStrike" cap="none" dirty="0">
              <a:solidFill>
                <a:srgbClr val="AE9054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marL="444500" marR="0" lvl="0" indent="-25400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100"/>
              <a:buFont typeface="Arial"/>
              <a:buNone/>
            </a:pPr>
            <a:endParaRPr sz="2800" dirty="0">
              <a:solidFill>
                <a:srgbClr val="888888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marL="444500" marR="0" lvl="0" indent="-431800" algn="just" rtl="0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800"/>
              <a:buFont typeface="Source Sans Pro"/>
              <a:buChar char="•"/>
            </a:pPr>
            <a:r>
              <a:rPr lang="es-MX" sz="2800" dirty="0">
                <a:solidFill>
                  <a:srgbClr val="888888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Reportar contenidos abusivos/ilícitos  (Google, Xvideos, XNXX, Twitter, etcétera)</a:t>
            </a:r>
            <a:endParaRPr sz="2800" dirty="0">
              <a:solidFill>
                <a:srgbClr val="888888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marL="444500" marR="0" lvl="0" indent="-25400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100"/>
              <a:buFont typeface="Arial"/>
              <a:buNone/>
            </a:pPr>
            <a:endParaRPr sz="2800" dirty="0">
              <a:solidFill>
                <a:srgbClr val="888888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marL="444500" marR="0" lvl="0" indent="-431800" algn="just" rtl="0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800"/>
              <a:buFont typeface="Source Sans Pro"/>
              <a:buChar char="•"/>
            </a:pPr>
            <a:r>
              <a:rPr lang="es-MX" sz="2800" dirty="0">
                <a:solidFill>
                  <a:srgbClr val="888888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Denunciar videos en plataformas como </a:t>
            </a:r>
            <a:r>
              <a:rPr lang="es-MX" sz="2800" dirty="0" smtClean="0">
                <a:solidFill>
                  <a:srgbClr val="888888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YouTube.</a:t>
            </a:r>
            <a:endParaRPr sz="2800" dirty="0">
              <a:solidFill>
                <a:srgbClr val="888888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pic>
        <p:nvPicPr>
          <p:cNvPr id="559" name="Google Shape;559;p29"/>
          <p:cNvPicPr preferRelativeResize="0"/>
          <p:nvPr/>
        </p:nvPicPr>
        <p:blipFill rotWithShape="1">
          <a:blip r:embed="rId4">
            <a:alphaModFix/>
          </a:blip>
          <a:srcRect l="25418" t="16659" r="52506" b="15315"/>
          <a:stretch/>
        </p:blipFill>
        <p:spPr>
          <a:xfrm>
            <a:off x="8785163" y="1196752"/>
            <a:ext cx="2880605" cy="5400599"/>
          </a:xfrm>
          <a:prstGeom prst="rect">
            <a:avLst/>
          </a:prstGeom>
          <a:noFill/>
          <a:ln>
            <a:noFill/>
          </a:ln>
        </p:spPr>
      </p:pic>
      <p:sp>
        <p:nvSpPr>
          <p:cNvPr id="560" name="Google Shape;560;p29"/>
          <p:cNvSpPr txBox="1"/>
          <p:nvPr/>
        </p:nvSpPr>
        <p:spPr>
          <a:xfrm>
            <a:off x="9091743" y="329638"/>
            <a:ext cx="3003600" cy="33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17850" tIns="58900" rIns="117850" bIns="589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i="0" u="none" strike="noStrike" cap="none" dirty="0">
                <a:solidFill>
                  <a:srgbClr val="AE9054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Violencia de Género Digital - IPN</a:t>
            </a:r>
            <a:endParaRPr dirty="0">
              <a:solidFill>
                <a:srgbClr val="AE9054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pic>
        <p:nvPicPr>
          <p:cNvPr id="561" name="Google Shape;561;p29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237779" y="93095"/>
            <a:ext cx="2374917" cy="807570"/>
          </a:xfrm>
          <a:prstGeom prst="rect">
            <a:avLst/>
          </a:prstGeom>
          <a:noFill/>
          <a:ln>
            <a:noFill/>
          </a:ln>
        </p:spPr>
      </p:pic>
      <p:sp>
        <p:nvSpPr>
          <p:cNvPr id="562" name="Google Shape;562;p29"/>
          <p:cNvSpPr/>
          <p:nvPr/>
        </p:nvSpPr>
        <p:spPr>
          <a:xfrm>
            <a:off x="-7536" y="809287"/>
            <a:ext cx="12192000" cy="147600"/>
          </a:xfrm>
          <a:prstGeom prst="rect">
            <a:avLst/>
          </a:prstGeom>
          <a:solidFill>
            <a:srgbClr val="10312B"/>
          </a:solidFill>
          <a:ln w="9525" cap="flat" cmpd="sng">
            <a:solidFill>
              <a:srgbClr val="AE905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67"/>
              <a:buFont typeface="Calibri"/>
              <a:buNone/>
            </a:pPr>
            <a:endParaRPr sz="1867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563" name="Google Shape;563;p29"/>
          <p:cNvCxnSpPr/>
          <p:nvPr/>
        </p:nvCxnSpPr>
        <p:spPr>
          <a:xfrm>
            <a:off x="130629" y="6433457"/>
            <a:ext cx="11898000" cy="0"/>
          </a:xfrm>
          <a:prstGeom prst="straightConnector1">
            <a:avLst/>
          </a:prstGeom>
          <a:noFill/>
          <a:ln w="19050" cap="flat" cmpd="sng">
            <a:solidFill>
              <a:srgbClr val="B18E59"/>
            </a:solidFill>
            <a:prstDash val="solid"/>
            <a:miter lim="800000"/>
            <a:headEnd type="none" w="sm" len="sm"/>
            <a:tailEnd type="none" w="sm" len="sm"/>
          </a:ln>
        </p:spPr>
      </p:cxn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8" name="Google Shape;568;p30" descr="Violencia digital contra las mujeres y la Ley Olimpia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962525" y="1783713"/>
            <a:ext cx="6251900" cy="4377475"/>
          </a:xfrm>
          <a:prstGeom prst="rect">
            <a:avLst/>
          </a:prstGeom>
          <a:noFill/>
          <a:ln>
            <a:noFill/>
          </a:ln>
        </p:spPr>
      </p:pic>
      <p:sp>
        <p:nvSpPr>
          <p:cNvPr id="569" name="Google Shape;569;p30"/>
          <p:cNvSpPr txBox="1"/>
          <p:nvPr/>
        </p:nvSpPr>
        <p:spPr>
          <a:xfrm>
            <a:off x="9091743" y="329638"/>
            <a:ext cx="3003600" cy="33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17850" tIns="58900" rIns="117850" bIns="589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i="0" u="none" strike="noStrike" cap="none" dirty="0">
                <a:solidFill>
                  <a:srgbClr val="AE9054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Violencia de Género Digital - IPN</a:t>
            </a:r>
            <a:endParaRPr dirty="0">
              <a:solidFill>
                <a:srgbClr val="AE9054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pic>
        <p:nvPicPr>
          <p:cNvPr id="570" name="Google Shape;570;p3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37779" y="93095"/>
            <a:ext cx="2374917" cy="807570"/>
          </a:xfrm>
          <a:prstGeom prst="rect">
            <a:avLst/>
          </a:prstGeom>
          <a:noFill/>
          <a:ln>
            <a:noFill/>
          </a:ln>
        </p:spPr>
      </p:pic>
      <p:sp>
        <p:nvSpPr>
          <p:cNvPr id="571" name="Google Shape;571;p30"/>
          <p:cNvSpPr/>
          <p:nvPr/>
        </p:nvSpPr>
        <p:spPr>
          <a:xfrm>
            <a:off x="-7536" y="809287"/>
            <a:ext cx="12192000" cy="147600"/>
          </a:xfrm>
          <a:prstGeom prst="rect">
            <a:avLst/>
          </a:prstGeom>
          <a:solidFill>
            <a:srgbClr val="10312B"/>
          </a:solidFill>
          <a:ln w="9525" cap="flat" cmpd="sng">
            <a:solidFill>
              <a:srgbClr val="AE905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67"/>
              <a:buFont typeface="Calibri"/>
              <a:buNone/>
            </a:pPr>
            <a:endParaRPr sz="1867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572" name="Google Shape;572;p30"/>
          <p:cNvCxnSpPr/>
          <p:nvPr/>
        </p:nvCxnSpPr>
        <p:spPr>
          <a:xfrm>
            <a:off x="130629" y="6433457"/>
            <a:ext cx="11898000" cy="0"/>
          </a:xfrm>
          <a:prstGeom prst="straightConnector1">
            <a:avLst/>
          </a:prstGeom>
          <a:noFill/>
          <a:ln w="19050" cap="flat" cmpd="sng">
            <a:solidFill>
              <a:srgbClr val="B18E59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573" name="Google Shape;573;p30"/>
          <p:cNvSpPr/>
          <p:nvPr/>
        </p:nvSpPr>
        <p:spPr>
          <a:xfrm>
            <a:off x="1683575" y="6380150"/>
            <a:ext cx="10500900" cy="33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17850" tIns="58900" rIns="117850" bIns="5890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dirty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Secretaría de las Mujeres de la Ciudad de México, Guía de atención y denuncia de la violencia sexual en el espacio digital dirigida a mujeres adolescentes, jóvenes y adultas de la Ciudad de México</a:t>
            </a:r>
            <a:endParaRPr sz="1200" dirty="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74" name="Google Shape;574;p30"/>
          <p:cNvSpPr txBox="1"/>
          <p:nvPr/>
        </p:nvSpPr>
        <p:spPr>
          <a:xfrm>
            <a:off x="2092797" y="925897"/>
            <a:ext cx="8007600" cy="59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17850" tIns="58900" rIns="117850" bIns="589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3100" b="1" dirty="0">
                <a:solidFill>
                  <a:srgbClr val="9F224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Recursos digitales</a:t>
            </a:r>
            <a:endParaRPr sz="3100" b="1" dirty="0">
              <a:solidFill>
                <a:srgbClr val="9F224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9" name="Google Shape;579;p31"/>
          <p:cNvSpPr txBox="1"/>
          <p:nvPr/>
        </p:nvSpPr>
        <p:spPr>
          <a:xfrm>
            <a:off x="450910" y="1725057"/>
            <a:ext cx="5184000" cy="455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17850" tIns="58900" rIns="117850" bIns="58900" anchor="t" anchorCtr="0">
            <a:spAutoFit/>
          </a:bodyPr>
          <a:lstStyle/>
          <a:p>
            <a:pPr marL="444500" marR="0" lvl="0" indent="-431800" algn="just" rtl="0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Arial"/>
              <a:buChar char="•"/>
            </a:pPr>
            <a:r>
              <a:rPr lang="es-MX" sz="2400" dirty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Llamada telefónica:</a:t>
            </a:r>
            <a:endParaRPr sz="2400" dirty="0">
              <a:solidFill>
                <a:srgbClr val="888888"/>
              </a:solidFill>
            </a:endParaRPr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2400" dirty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Fiscalía General de la Ciudad de 	México 555200900</a:t>
            </a:r>
            <a:endParaRPr sz="2400" dirty="0">
              <a:solidFill>
                <a:srgbClr val="888888"/>
              </a:solidFill>
            </a:endParaRPr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sz="2400" dirty="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44500" marR="0" lvl="0" indent="-431800" algn="just" rtl="0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Arial"/>
              <a:buChar char="•"/>
            </a:pPr>
            <a:r>
              <a:rPr lang="es-MX" sz="2400" dirty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Correo electrónico:</a:t>
            </a:r>
            <a:endParaRPr sz="2400" dirty="0">
              <a:solidFill>
                <a:srgbClr val="888888"/>
              </a:solidFill>
            </a:endParaRPr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2400" u="sng" dirty="0">
                <a:solidFill>
                  <a:srgbClr val="AE9054"/>
                </a:solidFill>
                <a:latin typeface="Calibri"/>
                <a:ea typeface="Calibri"/>
                <a:cs typeface="Calibri"/>
                <a:sym typeface="Calibri"/>
                <a:hlinkClick r:id="rId3">
                  <a:extLst>
                    <a:ext uri="{A12FA001-AC4F-418D-AE19-62706E023703}">
                      <ahyp:hlinkClr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val="tx"/>
                    </a:ext>
                  </a:extLst>
                </a:hlinkClick>
              </a:rPr>
              <a:t>gestion_fiscal@fgjcdmx.Gob.mx</a:t>
            </a:r>
            <a:endParaRPr sz="2400" dirty="0">
              <a:solidFill>
                <a:srgbClr val="AE9054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sz="2400" dirty="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44500" marR="0" lvl="0" indent="-431800" algn="just" rtl="0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Arial"/>
              <a:buChar char="•"/>
            </a:pPr>
            <a:r>
              <a:rPr lang="es-MX" sz="2400" dirty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De manera presencial:</a:t>
            </a:r>
            <a:endParaRPr sz="2400" dirty="0">
              <a:solidFill>
                <a:srgbClr val="888888"/>
              </a:solidFill>
            </a:endParaRPr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sz="2400" dirty="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2400" dirty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Calle Gral. Gabriel Hernández No. 	56, Colonia Doctores, 	Alcaldía Cuauhtémoc, C. P. 	06720</a:t>
            </a:r>
            <a:endParaRPr sz="2400" dirty="0">
              <a:solidFill>
                <a:srgbClr val="888888"/>
              </a:solidFill>
            </a:endParaRPr>
          </a:p>
        </p:txBody>
      </p:sp>
      <p:sp>
        <p:nvSpPr>
          <p:cNvPr id="580" name="Google Shape;580;p31"/>
          <p:cNvSpPr txBox="1"/>
          <p:nvPr/>
        </p:nvSpPr>
        <p:spPr>
          <a:xfrm>
            <a:off x="450910" y="1012188"/>
            <a:ext cx="6234900" cy="59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17850" tIns="58900" rIns="117850" bIns="589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3100" b="1" dirty="0">
                <a:solidFill>
                  <a:srgbClr val="9F224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En caso de violencia digital…</a:t>
            </a:r>
            <a:endParaRPr sz="3100" b="1" dirty="0">
              <a:solidFill>
                <a:srgbClr val="9F224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581" name="Google Shape;581;p31"/>
          <p:cNvSpPr txBox="1"/>
          <p:nvPr/>
        </p:nvSpPr>
        <p:spPr>
          <a:xfrm>
            <a:off x="5893635" y="1491807"/>
            <a:ext cx="6135000" cy="492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17850" tIns="58900" rIns="117850" bIns="58900" anchor="t" anchorCtr="0">
            <a:spAutoFit/>
          </a:bodyPr>
          <a:lstStyle/>
          <a:p>
            <a:pPr marL="444500" marR="0" lvl="0" indent="-431800" algn="just" rtl="0">
              <a:spcBef>
                <a:spcPts val="0"/>
              </a:spcBef>
              <a:spcAft>
                <a:spcPts val="0"/>
              </a:spcAft>
              <a:buClr>
                <a:srgbClr val="AE9054"/>
              </a:buClr>
              <a:buSzPts val="2400"/>
              <a:buFont typeface="Source Sans Pro"/>
              <a:buChar char="•"/>
            </a:pPr>
            <a:r>
              <a:rPr lang="es-MX" sz="2400" u="sng" dirty="0">
                <a:solidFill>
                  <a:srgbClr val="AE9054"/>
                </a:solidFill>
                <a:latin typeface="Source Sans Pro"/>
                <a:ea typeface="Source Sans Pro"/>
                <a:cs typeface="Source Sans Pro"/>
                <a:sym typeface="Source Sans Pro"/>
                <a:hlinkClick r:id="rId4">
                  <a:extLst>
                    <a:ext uri="{A12FA001-AC4F-418D-AE19-62706E023703}">
                      <ahyp:hlinkClr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val="tx"/>
                    </a:ext>
                  </a:extLst>
                </a:hlinkClick>
              </a:rPr>
              <a:t>https://www.semujeres.cdmx.gob.mx/lunas</a:t>
            </a:r>
            <a:endParaRPr sz="2400" dirty="0">
              <a:solidFill>
                <a:srgbClr val="AE9054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sz="2400" dirty="0">
              <a:solidFill>
                <a:srgbClr val="888888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marL="444500" marR="0" lvl="0" indent="-431800" algn="l" rtl="0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Arial"/>
              <a:buChar char="•"/>
            </a:pPr>
            <a:r>
              <a:rPr lang="es-MX" sz="2400" dirty="0">
                <a:solidFill>
                  <a:srgbClr val="888888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La Policía Cibernética de la Secretaría de Seguridad Ciudadana de la Ciudad de México a través del correo: </a:t>
            </a:r>
            <a:r>
              <a:rPr lang="es-MX" sz="2400" b="1" dirty="0">
                <a:solidFill>
                  <a:srgbClr val="AE9054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policia.cibernetica@ssc.cdmx.gob.mx</a:t>
            </a:r>
            <a:r>
              <a:rPr lang="es-MX" sz="2400" b="1" dirty="0">
                <a:solidFill>
                  <a:srgbClr val="888888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 </a:t>
            </a:r>
            <a:r>
              <a:rPr lang="es-MX" sz="2400" dirty="0">
                <a:solidFill>
                  <a:srgbClr val="888888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o al teléfono: 55 5242 5100 ext. 5086</a:t>
            </a:r>
            <a:endParaRPr sz="2400" dirty="0">
              <a:solidFill>
                <a:srgbClr val="888888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dirty="0">
              <a:solidFill>
                <a:srgbClr val="888888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marL="444500" marR="0" lvl="0" indent="-431800" algn="l" rtl="0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Arial"/>
              <a:buChar char="•"/>
            </a:pPr>
            <a:r>
              <a:rPr lang="es-MX" sz="2400" dirty="0">
                <a:solidFill>
                  <a:srgbClr val="888888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El Consejo Ciudadano de Seguridad Pública de la Ciudad de México al teléfono: 55 5533 5533 y al correo: </a:t>
            </a:r>
            <a:r>
              <a:rPr lang="es-MX" sz="2400" b="1" dirty="0">
                <a:solidFill>
                  <a:srgbClr val="AE9054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contacto@consejociudadanomx.org</a:t>
            </a:r>
            <a:endParaRPr sz="2400" dirty="0">
              <a:solidFill>
                <a:srgbClr val="AE9054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582" name="Google Shape;582;p31"/>
          <p:cNvSpPr txBox="1"/>
          <p:nvPr/>
        </p:nvSpPr>
        <p:spPr>
          <a:xfrm>
            <a:off x="9091743" y="329638"/>
            <a:ext cx="3003600" cy="33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17850" tIns="58900" rIns="117850" bIns="589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i="0" u="none" strike="noStrike" cap="none" dirty="0">
                <a:solidFill>
                  <a:srgbClr val="AE9054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Violencia de Género Digital - IPN</a:t>
            </a:r>
            <a:endParaRPr dirty="0">
              <a:solidFill>
                <a:srgbClr val="AE9054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pic>
        <p:nvPicPr>
          <p:cNvPr id="583" name="Google Shape;583;p31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237779" y="93095"/>
            <a:ext cx="2374917" cy="807570"/>
          </a:xfrm>
          <a:prstGeom prst="rect">
            <a:avLst/>
          </a:prstGeom>
          <a:noFill/>
          <a:ln>
            <a:noFill/>
          </a:ln>
        </p:spPr>
      </p:pic>
      <p:sp>
        <p:nvSpPr>
          <p:cNvPr id="584" name="Google Shape;584;p31"/>
          <p:cNvSpPr/>
          <p:nvPr/>
        </p:nvSpPr>
        <p:spPr>
          <a:xfrm>
            <a:off x="-7536" y="809287"/>
            <a:ext cx="12192000" cy="147600"/>
          </a:xfrm>
          <a:prstGeom prst="rect">
            <a:avLst/>
          </a:prstGeom>
          <a:solidFill>
            <a:srgbClr val="10312B"/>
          </a:solidFill>
          <a:ln w="9525" cap="flat" cmpd="sng">
            <a:solidFill>
              <a:srgbClr val="AE905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67"/>
              <a:buFont typeface="Calibri"/>
              <a:buNone/>
            </a:pPr>
            <a:endParaRPr sz="1867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585" name="Google Shape;585;p31"/>
          <p:cNvCxnSpPr/>
          <p:nvPr/>
        </p:nvCxnSpPr>
        <p:spPr>
          <a:xfrm>
            <a:off x="130629" y="6433457"/>
            <a:ext cx="11898000" cy="0"/>
          </a:xfrm>
          <a:prstGeom prst="straightConnector1">
            <a:avLst/>
          </a:prstGeom>
          <a:noFill/>
          <a:ln w="19050" cap="flat" cmpd="sng">
            <a:solidFill>
              <a:srgbClr val="B18E59"/>
            </a:solidFill>
            <a:prstDash val="solid"/>
            <a:miter lim="800000"/>
            <a:headEnd type="none" w="sm" len="sm"/>
            <a:tailEnd type="none" w="sm" len="sm"/>
          </a:ln>
        </p:spPr>
      </p:cxn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0" name="Google Shape;590;p32"/>
          <p:cNvSpPr txBox="1">
            <a:spLocks noGrp="1"/>
          </p:cNvSpPr>
          <p:nvPr>
            <p:ph type="title"/>
          </p:nvPr>
        </p:nvSpPr>
        <p:spPr>
          <a:xfrm>
            <a:off x="609610" y="791009"/>
            <a:ext cx="109740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17850" tIns="58900" rIns="117850" bIns="589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235B4E"/>
              </a:buClr>
              <a:buSzPts val="3100"/>
              <a:buFont typeface="Calibri"/>
              <a:buNone/>
            </a:pPr>
            <a:r>
              <a:rPr lang="es-MX" sz="3100" b="1" dirty="0">
                <a:solidFill>
                  <a:srgbClr val="9F2241"/>
                </a:solidFill>
              </a:rPr>
              <a:t>Recuerda: </a:t>
            </a:r>
            <a:br>
              <a:rPr lang="es-MX" sz="3100" b="1" dirty="0">
                <a:solidFill>
                  <a:srgbClr val="9F2241"/>
                </a:solidFill>
              </a:rPr>
            </a:br>
            <a:r>
              <a:rPr lang="es-MX" sz="3100" b="1" dirty="0">
                <a:solidFill>
                  <a:srgbClr val="9F2241"/>
                </a:solidFill>
              </a:rPr>
              <a:t>Es válido no realizar una denuncia penal</a:t>
            </a:r>
            <a:endParaRPr sz="3100" b="1" dirty="0">
              <a:solidFill>
                <a:srgbClr val="9F2241"/>
              </a:solidFill>
            </a:endParaRPr>
          </a:p>
        </p:txBody>
      </p:sp>
      <p:sp>
        <p:nvSpPr>
          <p:cNvPr id="591" name="Google Shape;591;p32" descr="▷ ¿Qué son las expectativas? Su significado psicológico ⋆ Rincón de la  Psicología"/>
          <p:cNvSpPr/>
          <p:nvPr/>
        </p:nvSpPr>
        <p:spPr>
          <a:xfrm>
            <a:off x="207454" y="-144463"/>
            <a:ext cx="406500" cy="3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17850" tIns="58900" rIns="117850" bIns="589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3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592" name="Google Shape;592;p32"/>
          <p:cNvPicPr preferRelativeResize="0"/>
          <p:nvPr/>
        </p:nvPicPr>
        <p:blipFill rotWithShape="1">
          <a:blip r:embed="rId3">
            <a:alphaModFix/>
          </a:blip>
          <a:srcRect l="48571" t="14142" r="2856" b="11141"/>
          <a:stretch/>
        </p:blipFill>
        <p:spPr>
          <a:xfrm>
            <a:off x="5948850" y="2355850"/>
            <a:ext cx="6244350" cy="4502151"/>
          </a:xfrm>
          <a:prstGeom prst="rect">
            <a:avLst/>
          </a:prstGeom>
          <a:noFill/>
          <a:ln>
            <a:noFill/>
          </a:ln>
        </p:spPr>
      </p:pic>
      <p:sp>
        <p:nvSpPr>
          <p:cNvPr id="593" name="Google Shape;593;p32"/>
          <p:cNvSpPr/>
          <p:nvPr/>
        </p:nvSpPr>
        <p:spPr>
          <a:xfrm>
            <a:off x="366450" y="2060851"/>
            <a:ext cx="4330500" cy="327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17850" tIns="58900" rIns="117850" bIns="58900" anchor="t" anchorCtr="0">
            <a:spAutoFit/>
          </a:bodyPr>
          <a:lstStyle/>
          <a:p>
            <a:pPr marL="444500" marR="0" lvl="0" indent="-438150" algn="just" rtl="0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300"/>
              <a:buFont typeface="Arial"/>
              <a:buChar char="•"/>
            </a:pPr>
            <a:r>
              <a:rPr lang="es-MX" sz="2300" dirty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No revictimices.</a:t>
            </a:r>
            <a:endParaRPr sz="1800" dirty="0">
              <a:solidFill>
                <a:srgbClr val="888888"/>
              </a:solidFill>
            </a:endParaRPr>
          </a:p>
          <a:p>
            <a:pPr marL="444500" marR="0" lvl="0" indent="-438150" algn="just" rtl="0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300"/>
              <a:buFont typeface="Arial"/>
              <a:buChar char="•"/>
            </a:pPr>
            <a:r>
              <a:rPr lang="es-MX" sz="2300" dirty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Se empática o empático.</a:t>
            </a:r>
            <a:endParaRPr sz="2300" dirty="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44500" marR="0" lvl="0" indent="-438150" algn="just" rtl="0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300"/>
              <a:buFont typeface="Arial"/>
              <a:buChar char="•"/>
            </a:pPr>
            <a:r>
              <a:rPr lang="es-MX" sz="2300" dirty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Procura no juzgar.</a:t>
            </a:r>
            <a:endParaRPr sz="1800" dirty="0">
              <a:solidFill>
                <a:srgbClr val="888888"/>
              </a:solidFill>
            </a:endParaRPr>
          </a:p>
          <a:p>
            <a:pPr marL="444500" marR="0" lvl="0" indent="-438150" algn="just" rtl="0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300"/>
              <a:buFont typeface="Arial"/>
              <a:buChar char="•"/>
            </a:pPr>
            <a:r>
              <a:rPr lang="es-MX" sz="2300" dirty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Recuerda que es importante procurar el ejercicio pleno de los derechos humanos y, por ende, de los derechos digitales.</a:t>
            </a:r>
            <a:endParaRPr sz="2300" dirty="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94" name="Google Shape;594;p32"/>
          <p:cNvSpPr txBox="1"/>
          <p:nvPr/>
        </p:nvSpPr>
        <p:spPr>
          <a:xfrm>
            <a:off x="9091743" y="329638"/>
            <a:ext cx="3003600" cy="33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17850" tIns="58900" rIns="117850" bIns="589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i="0" u="none" strike="noStrike" cap="none" dirty="0">
                <a:solidFill>
                  <a:srgbClr val="AE9054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Violencia de Género Digital - IPN</a:t>
            </a:r>
            <a:endParaRPr dirty="0">
              <a:solidFill>
                <a:srgbClr val="AE9054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pic>
        <p:nvPicPr>
          <p:cNvPr id="595" name="Google Shape;595;p3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37779" y="93095"/>
            <a:ext cx="2374917" cy="807570"/>
          </a:xfrm>
          <a:prstGeom prst="rect">
            <a:avLst/>
          </a:prstGeom>
          <a:noFill/>
          <a:ln>
            <a:noFill/>
          </a:ln>
        </p:spPr>
      </p:pic>
      <p:sp>
        <p:nvSpPr>
          <p:cNvPr id="596" name="Google Shape;596;p32"/>
          <p:cNvSpPr/>
          <p:nvPr/>
        </p:nvSpPr>
        <p:spPr>
          <a:xfrm>
            <a:off x="-7536" y="809287"/>
            <a:ext cx="12192000" cy="147600"/>
          </a:xfrm>
          <a:prstGeom prst="rect">
            <a:avLst/>
          </a:prstGeom>
          <a:solidFill>
            <a:srgbClr val="10312B"/>
          </a:solidFill>
          <a:ln w="9525" cap="flat" cmpd="sng">
            <a:solidFill>
              <a:srgbClr val="AE905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67"/>
              <a:buFont typeface="Calibri"/>
              <a:buNone/>
            </a:pPr>
            <a:endParaRPr sz="1867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597" name="Google Shape;597;p32"/>
          <p:cNvCxnSpPr/>
          <p:nvPr/>
        </p:nvCxnSpPr>
        <p:spPr>
          <a:xfrm>
            <a:off x="130629" y="6433457"/>
            <a:ext cx="11898000" cy="0"/>
          </a:xfrm>
          <a:prstGeom prst="straightConnector1">
            <a:avLst/>
          </a:prstGeom>
          <a:noFill/>
          <a:ln w="19050" cap="flat" cmpd="sng">
            <a:solidFill>
              <a:srgbClr val="B18E59"/>
            </a:solidFill>
            <a:prstDash val="solid"/>
            <a:miter lim="800000"/>
            <a:headEnd type="none" w="sm" len="sm"/>
            <a:tailEnd type="none" w="sm" len="sm"/>
          </a:ln>
        </p:spPr>
      </p:cxn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2" name="Google Shape;602;p33"/>
          <p:cNvSpPr/>
          <p:nvPr/>
        </p:nvSpPr>
        <p:spPr>
          <a:xfrm>
            <a:off x="412094" y="2636912"/>
            <a:ext cx="11330400" cy="230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17850" tIns="58900" rIns="117850" bIns="589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6500" b="1" dirty="0">
                <a:solidFill>
                  <a:srgbClr val="9F224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Todas las mujeres,</a:t>
            </a:r>
            <a:endParaRPr sz="100" dirty="0">
              <a:solidFill>
                <a:srgbClr val="9F224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6500" b="1" dirty="0">
                <a:solidFill>
                  <a:srgbClr val="9F224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todos los derechos</a:t>
            </a:r>
            <a:endParaRPr sz="100" dirty="0">
              <a:solidFill>
                <a:srgbClr val="9F224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603" name="Google Shape;603;p33"/>
          <p:cNvSpPr txBox="1"/>
          <p:nvPr/>
        </p:nvSpPr>
        <p:spPr>
          <a:xfrm>
            <a:off x="9091743" y="329638"/>
            <a:ext cx="3003600" cy="33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17850" tIns="58900" rIns="117850" bIns="589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i="0" u="none" strike="noStrike" cap="none" dirty="0">
                <a:solidFill>
                  <a:srgbClr val="AE9054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Violencia de Género Digital - IPN</a:t>
            </a:r>
            <a:endParaRPr dirty="0">
              <a:solidFill>
                <a:srgbClr val="AE9054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pic>
        <p:nvPicPr>
          <p:cNvPr id="604" name="Google Shape;604;p3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37779" y="93095"/>
            <a:ext cx="2374917" cy="807570"/>
          </a:xfrm>
          <a:prstGeom prst="rect">
            <a:avLst/>
          </a:prstGeom>
          <a:noFill/>
          <a:ln>
            <a:noFill/>
          </a:ln>
        </p:spPr>
      </p:pic>
      <p:sp>
        <p:nvSpPr>
          <p:cNvPr id="605" name="Google Shape;605;p33"/>
          <p:cNvSpPr/>
          <p:nvPr/>
        </p:nvSpPr>
        <p:spPr>
          <a:xfrm>
            <a:off x="-7536" y="809287"/>
            <a:ext cx="12192000" cy="147600"/>
          </a:xfrm>
          <a:prstGeom prst="rect">
            <a:avLst/>
          </a:prstGeom>
          <a:solidFill>
            <a:srgbClr val="10312B"/>
          </a:solidFill>
          <a:ln w="9525" cap="flat" cmpd="sng">
            <a:solidFill>
              <a:srgbClr val="AE905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67"/>
              <a:buFont typeface="Calibri"/>
              <a:buNone/>
            </a:pPr>
            <a:endParaRPr sz="1867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606" name="Google Shape;606;p33"/>
          <p:cNvCxnSpPr/>
          <p:nvPr/>
        </p:nvCxnSpPr>
        <p:spPr>
          <a:xfrm>
            <a:off x="130629" y="6433457"/>
            <a:ext cx="11898000" cy="0"/>
          </a:xfrm>
          <a:prstGeom prst="straightConnector1">
            <a:avLst/>
          </a:prstGeom>
          <a:noFill/>
          <a:ln w="19050" cap="flat" cmpd="sng">
            <a:solidFill>
              <a:srgbClr val="B18E59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607" name="Google Shape;607;p3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608" name="Google Shape;608;p33"/>
          <p:cNvSpPr txBox="1"/>
          <p:nvPr/>
        </p:nvSpPr>
        <p:spPr>
          <a:xfrm>
            <a:off x="3656700" y="2422575"/>
            <a:ext cx="6297600" cy="156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4500" b="1" dirty="0">
                <a:solidFill>
                  <a:srgbClr val="DDC9A3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Todas las mujeres, todos los derechos.</a:t>
            </a:r>
            <a:endParaRPr sz="4500" b="1" dirty="0">
              <a:solidFill>
                <a:srgbClr val="DDC9A3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3" name="Google Shape;613;g12bfc8c69ef_0_153"/>
          <p:cNvSpPr txBox="1">
            <a:spLocks noGrp="1"/>
          </p:cNvSpPr>
          <p:nvPr>
            <p:ph type="title"/>
          </p:nvPr>
        </p:nvSpPr>
        <p:spPr>
          <a:xfrm>
            <a:off x="609720" y="274638"/>
            <a:ext cx="109752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endParaRPr dirty="0"/>
          </a:p>
        </p:txBody>
      </p:sp>
      <p:pic>
        <p:nvPicPr>
          <p:cNvPr id="614" name="Google Shape;614;g12bfc8c69ef_0_15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15" name="Google Shape;615;g12bfc8c69ef_0_153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4">
            <a:alphaModFix/>
          </a:blip>
          <a:srcRect/>
          <a:stretch/>
        </p:blipFill>
        <p:spPr>
          <a:xfrm>
            <a:off x="4532716" y="3088249"/>
            <a:ext cx="3127800" cy="509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3"/>
          <p:cNvSpPr txBox="1"/>
          <p:nvPr/>
        </p:nvSpPr>
        <p:spPr>
          <a:xfrm>
            <a:off x="757457" y="1791855"/>
            <a:ext cx="8110500" cy="305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17850" tIns="58900" rIns="117850" bIns="589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3000" b="1" dirty="0">
                <a:solidFill>
                  <a:srgbClr val="9F224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Objetivo: </a:t>
            </a:r>
            <a:endParaRPr sz="2500" dirty="0">
              <a:solidFill>
                <a:srgbClr val="9F224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300" dirty="0">
              <a:solidFill>
                <a:srgbClr val="7F7F7F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2300" dirty="0">
                <a:solidFill>
                  <a:srgbClr val="7F7F7F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Reconocer las conductas y actos que constituyen violencia digital y que vulneran el ejercicio de derechos humanos, permitiendo la identificación de prácticas violentas y vías para su denuncia.</a:t>
            </a:r>
            <a:endParaRPr sz="2300" dirty="0">
              <a:solidFill>
                <a:srgbClr val="7F7F7F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sz="2300" dirty="0">
              <a:solidFill>
                <a:srgbClr val="7F7F7F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2300" b="1" dirty="0">
                <a:solidFill>
                  <a:srgbClr val="AE9054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Duración aproximada</a:t>
            </a:r>
            <a:r>
              <a:rPr lang="es-MX" sz="2300" dirty="0">
                <a:solidFill>
                  <a:srgbClr val="AE9054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:</a:t>
            </a:r>
            <a:r>
              <a:rPr lang="es-MX" sz="2300" dirty="0">
                <a:solidFill>
                  <a:srgbClr val="7F7F7F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 2 horas.</a:t>
            </a:r>
            <a:endParaRPr sz="2300" dirty="0">
              <a:solidFill>
                <a:srgbClr val="7F7F7F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pic>
        <p:nvPicPr>
          <p:cNvPr id="113" name="Google Shape;113;p3" descr="El Congreso de la CDMX aprobó reformas para sancionar la #ViolenciaDigital  contra las mujeres | Abogado.Digital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704082" y="3710152"/>
            <a:ext cx="4489117" cy="2620297"/>
          </a:xfrm>
          <a:prstGeom prst="rect">
            <a:avLst/>
          </a:prstGeom>
          <a:noFill/>
          <a:ln>
            <a:noFill/>
          </a:ln>
        </p:spPr>
      </p:pic>
      <p:sp>
        <p:nvSpPr>
          <p:cNvPr id="114" name="Google Shape;114;p3"/>
          <p:cNvSpPr txBox="1"/>
          <p:nvPr/>
        </p:nvSpPr>
        <p:spPr>
          <a:xfrm>
            <a:off x="9091743" y="329638"/>
            <a:ext cx="3003600" cy="33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17850" tIns="58900" rIns="117850" bIns="589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i="0" u="none" strike="noStrike" cap="none" dirty="0">
                <a:solidFill>
                  <a:srgbClr val="AE9054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Violencia de Género Digital - IPN</a:t>
            </a:r>
            <a:endParaRPr dirty="0">
              <a:solidFill>
                <a:srgbClr val="AE9054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pic>
        <p:nvPicPr>
          <p:cNvPr id="115" name="Google Shape;115;p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37779" y="93095"/>
            <a:ext cx="2374917" cy="807570"/>
          </a:xfrm>
          <a:prstGeom prst="rect">
            <a:avLst/>
          </a:prstGeom>
          <a:noFill/>
          <a:ln>
            <a:noFill/>
          </a:ln>
        </p:spPr>
      </p:pic>
      <p:sp>
        <p:nvSpPr>
          <p:cNvPr id="116" name="Google Shape;116;p3"/>
          <p:cNvSpPr/>
          <p:nvPr/>
        </p:nvSpPr>
        <p:spPr>
          <a:xfrm>
            <a:off x="-7536" y="809287"/>
            <a:ext cx="12192000" cy="147600"/>
          </a:xfrm>
          <a:prstGeom prst="rect">
            <a:avLst/>
          </a:prstGeom>
          <a:solidFill>
            <a:srgbClr val="10312B"/>
          </a:solidFill>
          <a:ln w="9525" cap="flat" cmpd="sng">
            <a:solidFill>
              <a:srgbClr val="AE905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67"/>
              <a:buFont typeface="Calibri"/>
              <a:buNone/>
            </a:pPr>
            <a:endParaRPr sz="1867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17" name="Google Shape;117;p3"/>
          <p:cNvCxnSpPr/>
          <p:nvPr/>
        </p:nvCxnSpPr>
        <p:spPr>
          <a:xfrm>
            <a:off x="130629" y="6433457"/>
            <a:ext cx="11898000" cy="0"/>
          </a:xfrm>
          <a:prstGeom prst="straightConnector1">
            <a:avLst/>
          </a:prstGeom>
          <a:noFill/>
          <a:ln w="19050" cap="flat" cmpd="sng">
            <a:solidFill>
              <a:srgbClr val="B18E59"/>
            </a:solidFill>
            <a:prstDash val="solid"/>
            <a:miter lim="800000"/>
            <a:headEnd type="none" w="sm" len="sm"/>
            <a:tailEnd type="none" w="sm" len="sm"/>
          </a:ln>
        </p:spPr>
      </p:cxn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4"/>
          <p:cNvSpPr txBox="1">
            <a:spLocks noGrp="1"/>
          </p:cNvSpPr>
          <p:nvPr>
            <p:ph type="title"/>
          </p:nvPr>
        </p:nvSpPr>
        <p:spPr>
          <a:xfrm>
            <a:off x="592613" y="1184340"/>
            <a:ext cx="10974000" cy="63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17850" tIns="58900" rIns="117850" bIns="589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235B4E"/>
              </a:buClr>
              <a:buSzPts val="5700"/>
              <a:buFont typeface="Calibri"/>
              <a:buNone/>
            </a:pPr>
            <a:r>
              <a:rPr lang="es-MX" sz="3000" b="1" dirty="0">
                <a:solidFill>
                  <a:srgbClr val="9F224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Contenido temático</a:t>
            </a:r>
            <a:endParaRPr sz="3000" b="1" dirty="0">
              <a:solidFill>
                <a:srgbClr val="9F224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123" name="Google Shape;123;p4"/>
          <p:cNvSpPr txBox="1">
            <a:spLocks noGrp="1"/>
          </p:cNvSpPr>
          <p:nvPr>
            <p:ph type="body" idx="1"/>
          </p:nvPr>
        </p:nvSpPr>
        <p:spPr>
          <a:xfrm>
            <a:off x="621925" y="2105225"/>
            <a:ext cx="10974000" cy="397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17850" tIns="58900" rIns="117850" bIns="58900" numCol="2" anchor="t" anchorCtr="0">
            <a:normAutofit/>
          </a:bodyPr>
          <a:lstStyle/>
          <a:p>
            <a:pPr marL="0" indent="0">
              <a:spcBef>
                <a:spcPts val="0"/>
              </a:spcBef>
              <a:buClr>
                <a:srgbClr val="235B4E"/>
              </a:buClr>
              <a:buSzPts val="3100"/>
              <a:buNone/>
            </a:pPr>
            <a:r>
              <a:rPr lang="es-MX" sz="2300" b="1" dirty="0" smtClean="0">
                <a:solidFill>
                  <a:srgbClr val="AE9054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1. </a:t>
            </a:r>
            <a:r>
              <a:rPr lang="es-MX" sz="2300" b="1" dirty="0">
                <a:solidFill>
                  <a:srgbClr val="AE9054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¿Qué es violencia digital?</a:t>
            </a:r>
            <a:endParaRPr lang="es-MX" sz="2300" dirty="0">
              <a:solidFill>
                <a:srgbClr val="AE9054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marL="342900" indent="-342900">
              <a:spcBef>
                <a:spcPts val="600"/>
              </a:spcBef>
              <a:buClr>
                <a:srgbClr val="235B4E"/>
              </a:buClr>
              <a:buSzPts val="3100"/>
            </a:pPr>
            <a:r>
              <a:rPr lang="es-MX" sz="2300" dirty="0" smtClean="0">
                <a:solidFill>
                  <a:srgbClr val="7F7F7F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Definición</a:t>
            </a:r>
            <a:endParaRPr lang="es-MX" sz="2300" dirty="0">
              <a:solidFill>
                <a:srgbClr val="7F7F7F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marL="444500" lvl="0" indent="-400050">
              <a:spcBef>
                <a:spcPts val="600"/>
              </a:spcBef>
              <a:buClr>
                <a:srgbClr val="7F7F7F"/>
              </a:buClr>
              <a:buFont typeface="Source Sans Pro"/>
              <a:buChar char="•"/>
            </a:pPr>
            <a:r>
              <a:rPr lang="es-MX" sz="2300" dirty="0">
                <a:solidFill>
                  <a:srgbClr val="7F7F7F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Legislación aplicable</a:t>
            </a:r>
          </a:p>
          <a:p>
            <a:pPr marL="0" lvl="0" indent="0">
              <a:spcBef>
                <a:spcPts val="0"/>
              </a:spcBef>
              <a:buClr>
                <a:srgbClr val="235B4E"/>
              </a:buClr>
              <a:buSzPts val="3100"/>
              <a:buNone/>
            </a:pPr>
            <a:r>
              <a:rPr lang="es-MX" sz="2300" b="1" dirty="0" smtClean="0">
                <a:solidFill>
                  <a:srgbClr val="AE9054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2. ¿Cuál </a:t>
            </a:r>
            <a:r>
              <a:rPr lang="es-MX" sz="2300" b="1" dirty="0">
                <a:solidFill>
                  <a:srgbClr val="AE9054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es el problema?</a:t>
            </a:r>
            <a:endParaRPr lang="es-MX" sz="2300" dirty="0">
              <a:solidFill>
                <a:srgbClr val="AE9054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marL="444500" lvl="0" indent="-400050">
              <a:spcBef>
                <a:spcPts val="600"/>
              </a:spcBef>
              <a:buClr>
                <a:srgbClr val="7F7F7F"/>
              </a:buClr>
              <a:buFont typeface="Source Sans Pro"/>
              <a:buChar char="•"/>
            </a:pPr>
            <a:r>
              <a:rPr lang="es-MX" sz="2300" dirty="0" smtClean="0">
                <a:solidFill>
                  <a:srgbClr val="7F7F7F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Antecedentes</a:t>
            </a:r>
            <a:endParaRPr lang="es-MX" sz="2300" dirty="0">
              <a:solidFill>
                <a:srgbClr val="7F7F7F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marL="444500" lvl="0" indent="-400050">
              <a:spcBef>
                <a:spcPts val="600"/>
              </a:spcBef>
              <a:buClr>
                <a:srgbClr val="7F7F7F"/>
              </a:buClr>
              <a:buFont typeface="Source Sans Pro"/>
              <a:buChar char="•"/>
            </a:pPr>
            <a:r>
              <a:rPr lang="es-MX" sz="2300" dirty="0" smtClean="0">
                <a:solidFill>
                  <a:srgbClr val="7F7F7F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Datos estadísticos</a:t>
            </a:r>
          </a:p>
          <a:p>
            <a:pPr marL="444500" lvl="0" indent="-400050">
              <a:spcBef>
                <a:spcPts val="600"/>
              </a:spcBef>
              <a:buClr>
                <a:srgbClr val="7F7F7F"/>
              </a:buClr>
              <a:buFont typeface="Source Sans Pro"/>
              <a:buChar char="•"/>
            </a:pPr>
            <a:r>
              <a:rPr lang="es-MX" sz="2300" dirty="0" smtClean="0">
                <a:solidFill>
                  <a:srgbClr val="7F7F7F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Causas estructurales del problema</a:t>
            </a:r>
          </a:p>
          <a:p>
            <a:pPr marL="444500" lvl="0" indent="-400050">
              <a:spcBef>
                <a:spcPts val="600"/>
              </a:spcBef>
              <a:buClr>
                <a:srgbClr val="7F7F7F"/>
              </a:buClr>
              <a:buFont typeface="Source Sans Pro"/>
              <a:buChar char="•"/>
            </a:pPr>
            <a:r>
              <a:rPr lang="es-MX" sz="2300" dirty="0" smtClean="0">
                <a:solidFill>
                  <a:srgbClr val="7F7F7F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Tipos y manifestaciones de la violencia digital</a:t>
            </a:r>
            <a:endParaRPr lang="es-MX" sz="2300" dirty="0">
              <a:solidFill>
                <a:srgbClr val="7F7F7F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Clr>
                <a:srgbClr val="235B4E"/>
              </a:buClr>
              <a:buSzPts val="3100"/>
              <a:buNone/>
            </a:pPr>
            <a:r>
              <a:rPr lang="es-MX" sz="2300" b="1" dirty="0" smtClean="0">
                <a:solidFill>
                  <a:srgbClr val="AE9054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3. </a:t>
            </a:r>
            <a:r>
              <a:rPr lang="es-MX" sz="2300" b="1" dirty="0">
                <a:solidFill>
                  <a:srgbClr val="AE9054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Consecuencias de la violencia digital de </a:t>
            </a:r>
            <a:r>
              <a:rPr lang="es-MX" sz="2300" b="1" dirty="0" smtClean="0">
                <a:solidFill>
                  <a:srgbClr val="AE9054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género</a:t>
            </a:r>
            <a:endParaRPr sz="2300" dirty="0">
              <a:solidFill>
                <a:srgbClr val="AE9054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marL="444500" lvl="0" indent="-400050" algn="l" rtl="0">
              <a:spcBef>
                <a:spcPts val="600"/>
              </a:spcBef>
              <a:spcAft>
                <a:spcPts val="0"/>
              </a:spcAft>
              <a:buClr>
                <a:srgbClr val="7F7F7F"/>
              </a:buClr>
              <a:buSzPts val="2300"/>
              <a:buFont typeface="Source Sans Pro"/>
              <a:buChar char="•"/>
            </a:pPr>
            <a:r>
              <a:rPr lang="es-MX" sz="2300" dirty="0" smtClean="0">
                <a:solidFill>
                  <a:srgbClr val="7F7F7F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Impactos físicos y emocionales</a:t>
            </a:r>
          </a:p>
          <a:p>
            <a:pPr marL="44450" lvl="0" indent="0" algn="l" rtl="0">
              <a:spcBef>
                <a:spcPts val="600"/>
              </a:spcBef>
              <a:spcAft>
                <a:spcPts val="0"/>
              </a:spcAft>
              <a:buClr>
                <a:srgbClr val="7F7F7F"/>
              </a:buClr>
              <a:buSzPts val="2300"/>
              <a:buNone/>
            </a:pPr>
            <a:endParaRPr lang="es-MX" sz="900" dirty="0" smtClean="0">
              <a:solidFill>
                <a:srgbClr val="7F7F7F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marL="0" indent="0">
              <a:spcBef>
                <a:spcPts val="0"/>
              </a:spcBef>
              <a:buClr>
                <a:srgbClr val="235B4E"/>
              </a:buClr>
              <a:buSzPts val="3100"/>
              <a:buNone/>
            </a:pPr>
            <a:r>
              <a:rPr lang="es-MX" sz="2300" b="1" dirty="0">
                <a:solidFill>
                  <a:srgbClr val="AE9054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4. </a:t>
            </a:r>
            <a:r>
              <a:rPr lang="es-MX" sz="2300" b="1" dirty="0">
                <a:solidFill>
                  <a:srgbClr val="AE9054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Derechos </a:t>
            </a:r>
            <a:r>
              <a:rPr lang="es-MX" sz="2300" b="1" dirty="0" smtClean="0">
                <a:solidFill>
                  <a:srgbClr val="AE9054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digitales</a:t>
            </a:r>
          </a:p>
          <a:p>
            <a:pPr marL="444500" indent="-400050">
              <a:spcBef>
                <a:spcPts val="600"/>
              </a:spcBef>
              <a:buClr>
                <a:srgbClr val="7F7F7F"/>
              </a:buClr>
              <a:buFont typeface="Source Sans Pro"/>
              <a:buChar char="•"/>
            </a:pPr>
            <a:r>
              <a:rPr lang="es-MX" sz="2300" dirty="0">
                <a:solidFill>
                  <a:srgbClr val="7F7F7F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Ley Olimpia</a:t>
            </a:r>
          </a:p>
          <a:p>
            <a:pPr marL="444500" indent="-400050">
              <a:spcBef>
                <a:spcPts val="600"/>
              </a:spcBef>
              <a:buClr>
                <a:srgbClr val="7F7F7F"/>
              </a:buClr>
              <a:buFont typeface="Source Sans Pro"/>
              <a:buChar char="•"/>
            </a:pPr>
            <a:r>
              <a:rPr lang="es-MX" sz="2300" dirty="0">
                <a:solidFill>
                  <a:srgbClr val="7F7F7F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Código federal</a:t>
            </a:r>
          </a:p>
          <a:p>
            <a:pPr marL="444500" indent="-400050">
              <a:spcBef>
                <a:spcPts val="600"/>
              </a:spcBef>
              <a:buClr>
                <a:srgbClr val="7F7F7F"/>
              </a:buClr>
              <a:buFont typeface="Source Sans Pro"/>
              <a:buChar char="•"/>
            </a:pPr>
            <a:r>
              <a:rPr lang="es-MX" sz="2300" dirty="0">
                <a:solidFill>
                  <a:srgbClr val="7F7F7F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Ley de acceso a las mujeres a una vida libre de violencia</a:t>
            </a:r>
            <a:endParaRPr sz="2300" dirty="0">
              <a:solidFill>
                <a:srgbClr val="7F7F7F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124" name="Google Shape;124;p4"/>
          <p:cNvSpPr txBox="1"/>
          <p:nvPr/>
        </p:nvSpPr>
        <p:spPr>
          <a:xfrm>
            <a:off x="9091743" y="329638"/>
            <a:ext cx="3003600" cy="33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17850" tIns="58900" rIns="117850" bIns="589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i="0" u="none" strike="noStrike" cap="none" dirty="0">
                <a:solidFill>
                  <a:srgbClr val="AE9054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Violencia de Género Digital - IPN</a:t>
            </a:r>
            <a:endParaRPr dirty="0">
              <a:solidFill>
                <a:srgbClr val="AE9054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pic>
        <p:nvPicPr>
          <p:cNvPr id="125" name="Google Shape;125;p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37779" y="93095"/>
            <a:ext cx="2374917" cy="807570"/>
          </a:xfrm>
          <a:prstGeom prst="rect">
            <a:avLst/>
          </a:prstGeom>
          <a:noFill/>
          <a:ln>
            <a:noFill/>
          </a:ln>
        </p:spPr>
      </p:pic>
      <p:sp>
        <p:nvSpPr>
          <p:cNvPr id="126" name="Google Shape;126;p4"/>
          <p:cNvSpPr/>
          <p:nvPr/>
        </p:nvSpPr>
        <p:spPr>
          <a:xfrm>
            <a:off x="-7536" y="809287"/>
            <a:ext cx="12192000" cy="147600"/>
          </a:xfrm>
          <a:prstGeom prst="rect">
            <a:avLst/>
          </a:prstGeom>
          <a:solidFill>
            <a:srgbClr val="10312B"/>
          </a:solidFill>
          <a:ln w="9525" cap="flat" cmpd="sng">
            <a:solidFill>
              <a:srgbClr val="AE905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67"/>
              <a:buFont typeface="Calibri"/>
              <a:buNone/>
            </a:pPr>
            <a:endParaRPr sz="1867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27" name="Google Shape;127;p4"/>
          <p:cNvCxnSpPr/>
          <p:nvPr/>
        </p:nvCxnSpPr>
        <p:spPr>
          <a:xfrm>
            <a:off x="130629" y="6433457"/>
            <a:ext cx="11898000" cy="0"/>
          </a:xfrm>
          <a:prstGeom prst="straightConnector1">
            <a:avLst/>
          </a:prstGeom>
          <a:noFill/>
          <a:ln w="19050" cap="flat" cmpd="sng">
            <a:solidFill>
              <a:srgbClr val="B18E59"/>
            </a:solidFill>
            <a:prstDash val="solid"/>
            <a:miter lim="800000"/>
            <a:headEnd type="none" w="sm" len="sm"/>
            <a:tailEnd type="none" w="sm" len="sm"/>
          </a:ln>
        </p:spPr>
      </p:cxn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5"/>
          <p:cNvSpPr txBox="1">
            <a:spLocks noGrp="1"/>
          </p:cNvSpPr>
          <p:nvPr>
            <p:ph type="title"/>
          </p:nvPr>
        </p:nvSpPr>
        <p:spPr>
          <a:xfrm>
            <a:off x="609650" y="900676"/>
            <a:ext cx="10974000" cy="996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17850" tIns="58900" rIns="117850" bIns="589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235B4E"/>
              </a:buClr>
              <a:buSzPts val="3100"/>
              <a:buFont typeface="Calibri"/>
              <a:buNone/>
            </a:pPr>
            <a:r>
              <a:rPr lang="es-MX" sz="3000" b="1" dirty="0">
                <a:solidFill>
                  <a:srgbClr val="9F224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¿Qué sé de la violencia digital de género?</a:t>
            </a:r>
            <a:endParaRPr sz="3000" b="1" dirty="0">
              <a:solidFill>
                <a:srgbClr val="9F224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133" name="Google Shape;133;p5" descr="▷ ¿Qué son las expectativas? Su significado psicológico ⋆ Rincón de la  Psicología"/>
          <p:cNvSpPr/>
          <p:nvPr/>
        </p:nvSpPr>
        <p:spPr>
          <a:xfrm>
            <a:off x="207454" y="-144463"/>
            <a:ext cx="406500" cy="3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17850" tIns="58900" rIns="117850" bIns="589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3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34" name="Google Shape;134;p5" descr="▷ ¿Qué son las expectativas? Su significado psicológico ⋆ Rincón de la  Psicología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430801" y="1904450"/>
            <a:ext cx="7331698" cy="4399025"/>
          </a:xfrm>
          <a:prstGeom prst="rect">
            <a:avLst/>
          </a:prstGeom>
          <a:noFill/>
          <a:ln>
            <a:noFill/>
          </a:ln>
        </p:spPr>
      </p:pic>
      <p:sp>
        <p:nvSpPr>
          <p:cNvPr id="135" name="Google Shape;135;p5"/>
          <p:cNvSpPr txBox="1"/>
          <p:nvPr/>
        </p:nvSpPr>
        <p:spPr>
          <a:xfrm>
            <a:off x="9091743" y="329638"/>
            <a:ext cx="3003600" cy="33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17850" tIns="58900" rIns="117850" bIns="589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i="0" u="none" strike="noStrike" cap="none" dirty="0">
                <a:solidFill>
                  <a:srgbClr val="AE9054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Violencia de Género Digital - IPN</a:t>
            </a:r>
            <a:endParaRPr dirty="0">
              <a:solidFill>
                <a:srgbClr val="AE9054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pic>
        <p:nvPicPr>
          <p:cNvPr id="136" name="Google Shape;136;p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37779" y="93095"/>
            <a:ext cx="2374917" cy="807570"/>
          </a:xfrm>
          <a:prstGeom prst="rect">
            <a:avLst/>
          </a:prstGeom>
          <a:noFill/>
          <a:ln>
            <a:noFill/>
          </a:ln>
        </p:spPr>
      </p:pic>
      <p:sp>
        <p:nvSpPr>
          <p:cNvPr id="137" name="Google Shape;137;p5"/>
          <p:cNvSpPr/>
          <p:nvPr/>
        </p:nvSpPr>
        <p:spPr>
          <a:xfrm>
            <a:off x="-7536" y="809287"/>
            <a:ext cx="12192000" cy="147600"/>
          </a:xfrm>
          <a:prstGeom prst="rect">
            <a:avLst/>
          </a:prstGeom>
          <a:solidFill>
            <a:srgbClr val="10312B"/>
          </a:solidFill>
          <a:ln w="9525" cap="flat" cmpd="sng">
            <a:solidFill>
              <a:srgbClr val="AE905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67"/>
              <a:buFont typeface="Calibri"/>
              <a:buNone/>
            </a:pPr>
            <a:endParaRPr sz="1867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38" name="Google Shape;138;p5"/>
          <p:cNvCxnSpPr/>
          <p:nvPr/>
        </p:nvCxnSpPr>
        <p:spPr>
          <a:xfrm>
            <a:off x="130629" y="6433457"/>
            <a:ext cx="11898000" cy="0"/>
          </a:xfrm>
          <a:prstGeom prst="straightConnector1">
            <a:avLst/>
          </a:prstGeom>
          <a:noFill/>
          <a:ln w="19050" cap="flat" cmpd="sng">
            <a:solidFill>
              <a:srgbClr val="B18E59"/>
            </a:solidFill>
            <a:prstDash val="solid"/>
            <a:miter lim="800000"/>
            <a:headEnd type="none" w="sm" len="sm"/>
            <a:tailEnd type="none" w="sm" len="sm"/>
          </a:ln>
        </p:spPr>
      </p:cxn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158;g12bfc8c69ef_1_0"/>
          <p:cNvSpPr txBox="1"/>
          <p:nvPr/>
        </p:nvSpPr>
        <p:spPr>
          <a:xfrm>
            <a:off x="9091743" y="329638"/>
            <a:ext cx="3003600" cy="33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17850" tIns="58900" rIns="117850" bIns="589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i="0" u="none" strike="noStrike" cap="none" dirty="0">
                <a:solidFill>
                  <a:srgbClr val="AE9054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Violencia de Género Digital - IPN</a:t>
            </a:r>
            <a:endParaRPr dirty="0">
              <a:solidFill>
                <a:srgbClr val="AE9054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pic>
        <p:nvPicPr>
          <p:cNvPr id="5" name="Google Shape;159;g12bfc8c69ef_1_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237779" y="93095"/>
            <a:ext cx="2374917" cy="807570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Google Shape;160;g12bfc8c69ef_1_0"/>
          <p:cNvSpPr/>
          <p:nvPr/>
        </p:nvSpPr>
        <p:spPr>
          <a:xfrm>
            <a:off x="-7536" y="809287"/>
            <a:ext cx="12192000" cy="147600"/>
          </a:xfrm>
          <a:prstGeom prst="rect">
            <a:avLst/>
          </a:prstGeom>
          <a:solidFill>
            <a:srgbClr val="10312B"/>
          </a:solidFill>
          <a:ln w="9525" cap="flat" cmpd="sng">
            <a:solidFill>
              <a:srgbClr val="AE905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67"/>
              <a:buFont typeface="Calibri"/>
              <a:buNone/>
            </a:pPr>
            <a:endParaRPr sz="1867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" name="Google Shape;143;g12bfc8c69ef_1_0"/>
          <p:cNvSpPr/>
          <p:nvPr/>
        </p:nvSpPr>
        <p:spPr>
          <a:xfrm>
            <a:off x="3287216" y="1295622"/>
            <a:ext cx="5602495" cy="52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17850" tIns="58900" rIns="117850" bIns="589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3600" b="1" dirty="0" smtClean="0">
                <a:solidFill>
                  <a:srgbClr val="9F2241"/>
                </a:solidFill>
                <a:latin typeface="Calibri"/>
                <a:ea typeface="Calibri"/>
                <a:cs typeface="Calibri"/>
                <a:sym typeface="Calibri"/>
              </a:rPr>
              <a:t>1. ¿</a:t>
            </a:r>
            <a:r>
              <a:rPr lang="es-MX" sz="3000" b="1" dirty="0" smtClean="0">
                <a:solidFill>
                  <a:srgbClr val="9F224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Qué es la violencia digital?</a:t>
            </a:r>
            <a:endParaRPr sz="3000" b="1" dirty="0">
              <a:solidFill>
                <a:srgbClr val="9F224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pic>
        <p:nvPicPr>
          <p:cNvPr id="2052" name="Picture 4" descr="VIOLENCIA DIGITAL – OVIGEM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5036" y="2157557"/>
            <a:ext cx="5866853" cy="41136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0529050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g12bfc8c69ef_1_0"/>
          <p:cNvSpPr/>
          <p:nvPr/>
        </p:nvSpPr>
        <p:spPr>
          <a:xfrm>
            <a:off x="6088464" y="1148478"/>
            <a:ext cx="5602495" cy="52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17850" tIns="58900" rIns="117850" bIns="589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3000" b="1" dirty="0">
                <a:solidFill>
                  <a:srgbClr val="9F224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V</a:t>
            </a:r>
            <a:r>
              <a:rPr lang="es-MX" sz="3000" b="1" dirty="0" smtClean="0">
                <a:solidFill>
                  <a:srgbClr val="9F224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iolencia digital</a:t>
            </a:r>
            <a:endParaRPr sz="3000" b="1" dirty="0">
              <a:solidFill>
                <a:srgbClr val="9F224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144" name="Google Shape;144;g12bfc8c69ef_1_0"/>
          <p:cNvSpPr/>
          <p:nvPr/>
        </p:nvSpPr>
        <p:spPr>
          <a:xfrm rot="-3288873">
            <a:off x="2311384" y="2960551"/>
            <a:ext cx="1696213" cy="1690044"/>
          </a:xfrm>
          <a:prstGeom prst="ellipse">
            <a:avLst/>
          </a:prstGeom>
          <a:solidFill>
            <a:srgbClr val="98989A"/>
          </a:solidFill>
          <a:ln>
            <a:noFill/>
          </a:ln>
        </p:spPr>
        <p:txBody>
          <a:bodyPr spcFirstLastPara="1" wrap="square" lIns="121900" tIns="60925" rIns="121900" bIns="609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45" name="Google Shape;145;g12bfc8c69ef_1_0"/>
          <p:cNvGrpSpPr/>
          <p:nvPr/>
        </p:nvGrpSpPr>
        <p:grpSpPr>
          <a:xfrm>
            <a:off x="2670522" y="2461291"/>
            <a:ext cx="3778833" cy="4234748"/>
            <a:chOff x="4184863" y="1520198"/>
            <a:chExt cx="2958454" cy="3298347"/>
          </a:xfrm>
        </p:grpSpPr>
        <p:sp>
          <p:nvSpPr>
            <p:cNvPr id="146" name="Google Shape;146;g12bfc8c69ef_1_0"/>
            <p:cNvSpPr/>
            <p:nvPr/>
          </p:nvSpPr>
          <p:spPr>
            <a:xfrm rot="-3280088">
              <a:off x="4136321" y="2563569"/>
              <a:ext cx="3184127" cy="1211606"/>
            </a:xfrm>
            <a:custGeom>
              <a:avLst/>
              <a:gdLst/>
              <a:ahLst/>
              <a:cxnLst/>
              <a:rect l="l" t="t" r="r" b="b"/>
              <a:pathLst>
                <a:path w="492" h="187" extrusionOk="0">
                  <a:moveTo>
                    <a:pt x="457" y="0"/>
                  </a:moveTo>
                  <a:cubicBezTo>
                    <a:pt x="416" y="91"/>
                    <a:pt x="325" y="155"/>
                    <a:pt x="218" y="155"/>
                  </a:cubicBezTo>
                  <a:cubicBezTo>
                    <a:pt x="137" y="155"/>
                    <a:pt x="64" y="118"/>
                    <a:pt x="17" y="60"/>
                  </a:cubicBezTo>
                  <a:cubicBezTo>
                    <a:pt x="11" y="70"/>
                    <a:pt x="5" y="80"/>
                    <a:pt x="0" y="90"/>
                  </a:cubicBezTo>
                  <a:cubicBezTo>
                    <a:pt x="54" y="150"/>
                    <a:pt x="132" y="187"/>
                    <a:pt x="218" y="187"/>
                  </a:cubicBezTo>
                  <a:cubicBezTo>
                    <a:pt x="343" y="187"/>
                    <a:pt x="449" y="109"/>
                    <a:pt x="492" y="0"/>
                  </a:cubicBezTo>
                  <a:cubicBezTo>
                    <a:pt x="480" y="0"/>
                    <a:pt x="468" y="1"/>
                    <a:pt x="457" y="0"/>
                  </a:cubicBezTo>
                  <a:close/>
                </a:path>
              </a:pathLst>
            </a:custGeom>
            <a:solidFill>
              <a:srgbClr val="7D8CA2"/>
            </a:solidFill>
            <a:ln w="9525" cap="flat" cmpd="sng">
              <a:solidFill>
                <a:srgbClr val="FFFFFF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121900" tIns="60925" rIns="121900" bIns="60925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147;g12bfc8c69ef_1_0"/>
            <p:cNvSpPr/>
            <p:nvPr/>
          </p:nvSpPr>
          <p:spPr>
            <a:xfrm rot="-3280088">
              <a:off x="4100923" y="2460157"/>
              <a:ext cx="2729637" cy="1205146"/>
            </a:xfrm>
            <a:custGeom>
              <a:avLst/>
              <a:gdLst/>
              <a:ahLst/>
              <a:cxnLst/>
              <a:rect l="l" t="t" r="r" b="b"/>
              <a:pathLst>
                <a:path w="440" h="194" extrusionOk="0">
                  <a:moveTo>
                    <a:pt x="262" y="39"/>
                  </a:moveTo>
                  <a:cubicBezTo>
                    <a:pt x="206" y="71"/>
                    <a:pt x="134" y="53"/>
                    <a:pt x="100" y="0"/>
                  </a:cubicBezTo>
                  <a:cubicBezTo>
                    <a:pt x="57" y="25"/>
                    <a:pt x="24" y="60"/>
                    <a:pt x="0" y="99"/>
                  </a:cubicBezTo>
                  <a:cubicBezTo>
                    <a:pt x="47" y="157"/>
                    <a:pt x="120" y="194"/>
                    <a:pt x="201" y="194"/>
                  </a:cubicBezTo>
                  <a:cubicBezTo>
                    <a:pt x="308" y="194"/>
                    <a:pt x="399" y="130"/>
                    <a:pt x="440" y="39"/>
                  </a:cubicBezTo>
                  <a:cubicBezTo>
                    <a:pt x="393" y="37"/>
                    <a:pt x="346" y="24"/>
                    <a:pt x="303" y="0"/>
                  </a:cubicBezTo>
                  <a:cubicBezTo>
                    <a:pt x="292" y="15"/>
                    <a:pt x="279" y="29"/>
                    <a:pt x="262" y="39"/>
                  </a:cubicBezTo>
                  <a:close/>
                </a:path>
              </a:pathLst>
            </a:custGeom>
            <a:solidFill>
              <a:srgbClr val="235B4E"/>
            </a:solidFill>
            <a:ln w="9525" cap="flat" cmpd="sng">
              <a:solidFill>
                <a:srgbClr val="FFFFFF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121900" tIns="60925" rIns="121900" bIns="60925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148;g12bfc8c69ef_1_0"/>
            <p:cNvSpPr txBox="1"/>
            <p:nvPr/>
          </p:nvSpPr>
          <p:spPr>
            <a:xfrm rot="-3779206">
              <a:off x="4733052" y="2863735"/>
              <a:ext cx="1577952" cy="56323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s-MX" sz="2000" dirty="0">
                  <a:solidFill>
                    <a:srgbClr val="FFFFFF"/>
                  </a:solidFill>
                  <a:latin typeface="Source Sans Pro"/>
                  <a:ea typeface="Source Sans Pro"/>
                  <a:cs typeface="Source Sans Pro"/>
                  <a:sym typeface="Source Sans Pro"/>
                </a:rPr>
                <a:t>Redes sociales</a:t>
              </a:r>
              <a:endParaRPr sz="2000" dirty="0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endParaRPr>
            </a:p>
          </p:txBody>
        </p:sp>
      </p:grpSp>
      <p:grpSp>
        <p:nvGrpSpPr>
          <p:cNvPr id="149" name="Google Shape;149;g12bfc8c69ef_1_0"/>
          <p:cNvGrpSpPr/>
          <p:nvPr/>
        </p:nvGrpSpPr>
        <p:grpSpPr>
          <a:xfrm>
            <a:off x="975377" y="417925"/>
            <a:ext cx="4206885" cy="4137901"/>
            <a:chOff x="2857731" y="-71332"/>
            <a:chExt cx="3293577" cy="3222916"/>
          </a:xfrm>
        </p:grpSpPr>
        <p:sp>
          <p:nvSpPr>
            <p:cNvPr id="150" name="Google Shape;150;g12bfc8c69ef_1_0"/>
            <p:cNvSpPr/>
            <p:nvPr/>
          </p:nvSpPr>
          <p:spPr>
            <a:xfrm rot="-3280089">
              <a:off x="3410337" y="297186"/>
              <a:ext cx="2188366" cy="2485879"/>
            </a:xfrm>
            <a:custGeom>
              <a:avLst/>
              <a:gdLst/>
              <a:ahLst/>
              <a:cxnLst/>
              <a:rect l="l" t="t" r="r" b="b"/>
              <a:pathLst>
                <a:path w="338" h="384" extrusionOk="0">
                  <a:moveTo>
                    <a:pt x="45" y="32"/>
                  </a:moveTo>
                  <a:cubicBezTo>
                    <a:pt x="189" y="32"/>
                    <a:pt x="306" y="148"/>
                    <a:pt x="306" y="292"/>
                  </a:cubicBezTo>
                  <a:cubicBezTo>
                    <a:pt x="306" y="325"/>
                    <a:pt x="300" y="355"/>
                    <a:pt x="289" y="384"/>
                  </a:cubicBezTo>
                  <a:cubicBezTo>
                    <a:pt x="301" y="384"/>
                    <a:pt x="312" y="384"/>
                    <a:pt x="324" y="383"/>
                  </a:cubicBezTo>
                  <a:cubicBezTo>
                    <a:pt x="333" y="354"/>
                    <a:pt x="338" y="324"/>
                    <a:pt x="338" y="292"/>
                  </a:cubicBezTo>
                  <a:cubicBezTo>
                    <a:pt x="338" y="131"/>
                    <a:pt x="207" y="0"/>
                    <a:pt x="45" y="0"/>
                  </a:cubicBezTo>
                  <a:cubicBezTo>
                    <a:pt x="30" y="0"/>
                    <a:pt x="15" y="1"/>
                    <a:pt x="0" y="3"/>
                  </a:cubicBezTo>
                  <a:cubicBezTo>
                    <a:pt x="6" y="13"/>
                    <a:pt x="12" y="23"/>
                    <a:pt x="18" y="33"/>
                  </a:cubicBezTo>
                  <a:cubicBezTo>
                    <a:pt x="27" y="32"/>
                    <a:pt x="36" y="32"/>
                    <a:pt x="45" y="32"/>
                  </a:cubicBezTo>
                  <a:close/>
                </a:path>
              </a:pathLst>
            </a:custGeom>
            <a:solidFill>
              <a:srgbClr val="7D8CA2"/>
            </a:solidFill>
            <a:ln w="9525" cap="flat" cmpd="sng">
              <a:solidFill>
                <a:srgbClr val="FFFFFF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121900" tIns="60925" rIns="121900" bIns="60925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151;g12bfc8c69ef_1_0"/>
            <p:cNvSpPr/>
            <p:nvPr/>
          </p:nvSpPr>
          <p:spPr>
            <a:xfrm rot="-3280088">
              <a:off x="3667674" y="581521"/>
              <a:ext cx="1790169" cy="2186080"/>
            </a:xfrm>
            <a:custGeom>
              <a:avLst/>
              <a:gdLst/>
              <a:ahLst/>
              <a:cxnLst/>
              <a:rect l="l" t="t" r="r" b="b"/>
              <a:pathLst>
                <a:path w="288" h="352" extrusionOk="0">
                  <a:moveTo>
                    <a:pt x="27" y="0"/>
                  </a:moveTo>
                  <a:cubicBezTo>
                    <a:pt x="18" y="0"/>
                    <a:pt x="9" y="0"/>
                    <a:pt x="0" y="1"/>
                  </a:cubicBezTo>
                  <a:cubicBezTo>
                    <a:pt x="21" y="43"/>
                    <a:pt x="34" y="90"/>
                    <a:pt x="35" y="140"/>
                  </a:cubicBezTo>
                  <a:cubicBezTo>
                    <a:pt x="74" y="142"/>
                    <a:pt x="111" y="163"/>
                    <a:pt x="132" y="200"/>
                  </a:cubicBezTo>
                  <a:cubicBezTo>
                    <a:pt x="153" y="236"/>
                    <a:pt x="153" y="279"/>
                    <a:pt x="136" y="315"/>
                  </a:cubicBezTo>
                  <a:cubicBezTo>
                    <a:pt x="179" y="339"/>
                    <a:pt x="225" y="351"/>
                    <a:pt x="271" y="352"/>
                  </a:cubicBezTo>
                  <a:cubicBezTo>
                    <a:pt x="282" y="323"/>
                    <a:pt x="288" y="293"/>
                    <a:pt x="288" y="260"/>
                  </a:cubicBezTo>
                  <a:cubicBezTo>
                    <a:pt x="288" y="116"/>
                    <a:pt x="171" y="0"/>
                    <a:pt x="27" y="0"/>
                  </a:cubicBezTo>
                  <a:close/>
                </a:path>
              </a:pathLst>
            </a:custGeom>
            <a:solidFill>
              <a:srgbClr val="AE9054"/>
            </a:solidFill>
            <a:ln w="9525" cap="flat" cmpd="sng">
              <a:solidFill>
                <a:srgbClr val="FFFFFF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121900" tIns="60925" rIns="121900" bIns="60925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152;g12bfc8c69ef_1_0"/>
            <p:cNvSpPr txBox="1"/>
            <p:nvPr/>
          </p:nvSpPr>
          <p:spPr>
            <a:xfrm>
              <a:off x="3782825" y="1153125"/>
              <a:ext cx="1578000" cy="563100"/>
            </a:xfrm>
            <a:prstGeom prst="rect">
              <a:avLst/>
            </a:prstGeom>
            <a:solidFill>
              <a:srgbClr val="AE905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s-MX" sz="2000" dirty="0">
                  <a:solidFill>
                    <a:srgbClr val="FFFFFF"/>
                  </a:solidFill>
                  <a:latin typeface="Source Sans Pro"/>
                  <a:ea typeface="Source Sans Pro"/>
                  <a:cs typeface="Source Sans Pro"/>
                  <a:sym typeface="Source Sans Pro"/>
                </a:rPr>
                <a:t>Correo electrónico</a:t>
              </a:r>
              <a:endParaRPr sz="2000" dirty="0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endParaRPr>
            </a:p>
          </p:txBody>
        </p:sp>
      </p:grpSp>
      <p:grpSp>
        <p:nvGrpSpPr>
          <p:cNvPr id="153" name="Google Shape;153;g12bfc8c69ef_1_0"/>
          <p:cNvGrpSpPr/>
          <p:nvPr/>
        </p:nvGrpSpPr>
        <p:grpSpPr>
          <a:xfrm>
            <a:off x="-171439" y="2672457"/>
            <a:ext cx="4374028" cy="4008694"/>
            <a:chOff x="1959887" y="1684671"/>
            <a:chExt cx="3424433" cy="3122279"/>
          </a:xfrm>
        </p:grpSpPr>
        <p:sp>
          <p:nvSpPr>
            <p:cNvPr id="154" name="Google Shape;154;g12bfc8c69ef_1_0"/>
            <p:cNvSpPr/>
            <p:nvPr/>
          </p:nvSpPr>
          <p:spPr>
            <a:xfrm rot="-3280088">
              <a:off x="2859669" y="1740600"/>
              <a:ext cx="1624870" cy="3045726"/>
            </a:xfrm>
            <a:custGeom>
              <a:avLst/>
              <a:gdLst/>
              <a:ahLst/>
              <a:cxnLst/>
              <a:rect l="l" t="t" r="r" b="b"/>
              <a:pathLst>
                <a:path w="251" h="470" extrusionOk="0">
                  <a:moveTo>
                    <a:pt x="32" y="286"/>
                  </a:moveTo>
                  <a:cubicBezTo>
                    <a:pt x="32" y="157"/>
                    <a:pt x="127" y="49"/>
                    <a:pt x="251" y="29"/>
                  </a:cubicBezTo>
                  <a:cubicBezTo>
                    <a:pt x="245" y="19"/>
                    <a:pt x="239" y="9"/>
                    <a:pt x="233" y="0"/>
                  </a:cubicBezTo>
                  <a:cubicBezTo>
                    <a:pt x="100" y="28"/>
                    <a:pt x="0" y="145"/>
                    <a:pt x="0" y="286"/>
                  </a:cubicBezTo>
                  <a:cubicBezTo>
                    <a:pt x="0" y="356"/>
                    <a:pt x="25" y="420"/>
                    <a:pt x="65" y="470"/>
                  </a:cubicBezTo>
                  <a:cubicBezTo>
                    <a:pt x="70" y="460"/>
                    <a:pt x="76" y="450"/>
                    <a:pt x="82" y="440"/>
                  </a:cubicBezTo>
                  <a:cubicBezTo>
                    <a:pt x="51" y="397"/>
                    <a:pt x="32" y="344"/>
                    <a:pt x="32" y="286"/>
                  </a:cubicBezTo>
                  <a:close/>
                </a:path>
              </a:pathLst>
            </a:custGeom>
            <a:solidFill>
              <a:srgbClr val="7D8CA2"/>
            </a:solidFill>
            <a:ln w="9525" cap="flat" cmpd="sng">
              <a:solidFill>
                <a:srgbClr val="FFFFFF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121900" tIns="60925" rIns="121900" bIns="60925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155;g12bfc8c69ef_1_0"/>
            <p:cNvSpPr/>
            <p:nvPr/>
          </p:nvSpPr>
          <p:spPr>
            <a:xfrm rot="-3280089">
              <a:off x="3037225" y="1789647"/>
              <a:ext cx="1575644" cy="2550423"/>
            </a:xfrm>
            <a:custGeom>
              <a:avLst/>
              <a:gdLst/>
              <a:ahLst/>
              <a:cxnLst/>
              <a:rect l="l" t="t" r="r" b="b"/>
              <a:pathLst>
                <a:path w="254" h="411" extrusionOk="0">
                  <a:moveTo>
                    <a:pt x="152" y="311"/>
                  </a:moveTo>
                  <a:cubicBezTo>
                    <a:pt x="124" y="254"/>
                    <a:pt x="145" y="185"/>
                    <a:pt x="200" y="153"/>
                  </a:cubicBezTo>
                  <a:cubicBezTo>
                    <a:pt x="217" y="143"/>
                    <a:pt x="236" y="137"/>
                    <a:pt x="254" y="136"/>
                  </a:cubicBezTo>
                  <a:cubicBezTo>
                    <a:pt x="253" y="87"/>
                    <a:pt x="241" y="41"/>
                    <a:pt x="219" y="0"/>
                  </a:cubicBezTo>
                  <a:cubicBezTo>
                    <a:pt x="95" y="20"/>
                    <a:pt x="0" y="128"/>
                    <a:pt x="0" y="257"/>
                  </a:cubicBezTo>
                  <a:cubicBezTo>
                    <a:pt x="0" y="315"/>
                    <a:pt x="19" y="368"/>
                    <a:pt x="50" y="411"/>
                  </a:cubicBezTo>
                  <a:cubicBezTo>
                    <a:pt x="75" y="371"/>
                    <a:pt x="110" y="337"/>
                    <a:pt x="152" y="311"/>
                  </a:cubicBezTo>
                  <a:close/>
                </a:path>
              </a:pathLst>
            </a:custGeom>
            <a:solidFill>
              <a:srgbClr val="9F2241"/>
            </a:solidFill>
            <a:ln w="9525" cap="flat" cmpd="sng">
              <a:solidFill>
                <a:srgbClr val="FFFFFF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121900" tIns="60925" rIns="121900" bIns="60925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156;g12bfc8c69ef_1_0"/>
            <p:cNvSpPr txBox="1"/>
            <p:nvPr/>
          </p:nvSpPr>
          <p:spPr>
            <a:xfrm rot="3725024" flipH="1">
              <a:off x="2801610" y="2833352"/>
              <a:ext cx="1740995" cy="563103"/>
            </a:xfrm>
            <a:prstGeom prst="rect">
              <a:avLst/>
            </a:prstGeom>
            <a:solidFill>
              <a:srgbClr val="9F224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s-MX" sz="2000" dirty="0">
                  <a:solidFill>
                    <a:srgbClr val="FFFFFF"/>
                  </a:solidFill>
                  <a:latin typeface="Source Sans Pro"/>
                  <a:ea typeface="Source Sans Pro"/>
                  <a:cs typeface="Source Sans Pro"/>
                  <a:sym typeface="Source Sans Pro"/>
                </a:rPr>
                <a:t>Celulares, laptops, tablets…</a:t>
              </a:r>
              <a:endParaRPr sz="2000" dirty="0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endParaRPr>
            </a:p>
          </p:txBody>
        </p:sp>
      </p:grpSp>
      <p:sp>
        <p:nvSpPr>
          <p:cNvPr id="157" name="Google Shape;157;g12bfc8c69ef_1_0"/>
          <p:cNvSpPr txBox="1"/>
          <p:nvPr/>
        </p:nvSpPr>
        <p:spPr>
          <a:xfrm>
            <a:off x="2151650" y="3352081"/>
            <a:ext cx="2015700" cy="72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2400" dirty="0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Violencia digital</a:t>
            </a:r>
            <a:endParaRPr sz="2400" dirty="0">
              <a:solidFill>
                <a:srgbClr val="FFFFFF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158" name="Google Shape;158;g12bfc8c69ef_1_0"/>
          <p:cNvSpPr txBox="1"/>
          <p:nvPr/>
        </p:nvSpPr>
        <p:spPr>
          <a:xfrm>
            <a:off x="9091743" y="329638"/>
            <a:ext cx="3003600" cy="33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17850" tIns="58900" rIns="117850" bIns="589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i="0" u="none" strike="noStrike" cap="none" dirty="0">
                <a:solidFill>
                  <a:srgbClr val="AE9054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Violencia de Género Digital - IPN</a:t>
            </a:r>
            <a:endParaRPr dirty="0">
              <a:solidFill>
                <a:srgbClr val="AE9054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pic>
        <p:nvPicPr>
          <p:cNvPr id="159" name="Google Shape;159;g12bfc8c69ef_1_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37779" y="93095"/>
            <a:ext cx="2374917" cy="807570"/>
          </a:xfrm>
          <a:prstGeom prst="rect">
            <a:avLst/>
          </a:prstGeom>
          <a:noFill/>
          <a:ln>
            <a:noFill/>
          </a:ln>
        </p:spPr>
      </p:pic>
      <p:sp>
        <p:nvSpPr>
          <p:cNvPr id="160" name="Google Shape;160;g12bfc8c69ef_1_0"/>
          <p:cNvSpPr/>
          <p:nvPr/>
        </p:nvSpPr>
        <p:spPr>
          <a:xfrm>
            <a:off x="-7536" y="809287"/>
            <a:ext cx="12192000" cy="147600"/>
          </a:xfrm>
          <a:prstGeom prst="rect">
            <a:avLst/>
          </a:prstGeom>
          <a:solidFill>
            <a:srgbClr val="10312B"/>
          </a:solidFill>
          <a:ln w="9525" cap="flat" cmpd="sng">
            <a:solidFill>
              <a:srgbClr val="AE905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67"/>
              <a:buFont typeface="Calibri"/>
              <a:buNone/>
            </a:pPr>
            <a:endParaRPr sz="1867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1" name="Google Shape;161;g12bfc8c69ef_1_0"/>
          <p:cNvSpPr txBox="1"/>
          <p:nvPr/>
        </p:nvSpPr>
        <p:spPr>
          <a:xfrm>
            <a:off x="6742150" y="5879350"/>
            <a:ext cx="5353200" cy="55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dirty="0">
                <a:solidFill>
                  <a:srgbClr val="7F7F7F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Ley General de Acceso de las </a:t>
            </a:r>
            <a:endParaRPr sz="1200" dirty="0">
              <a:solidFill>
                <a:srgbClr val="7F7F7F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dirty="0">
                <a:solidFill>
                  <a:srgbClr val="7F7F7F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Mujeres a una Vida Libre de Violencia</a:t>
            </a:r>
            <a:endParaRPr sz="1200" dirty="0">
              <a:solidFill>
                <a:srgbClr val="7F7F7F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cxnSp>
        <p:nvCxnSpPr>
          <p:cNvPr id="162" name="Google Shape;162;g12bfc8c69ef_1_0"/>
          <p:cNvCxnSpPr/>
          <p:nvPr/>
        </p:nvCxnSpPr>
        <p:spPr>
          <a:xfrm>
            <a:off x="130629" y="6433457"/>
            <a:ext cx="11898000" cy="0"/>
          </a:xfrm>
          <a:prstGeom prst="straightConnector1">
            <a:avLst/>
          </a:prstGeom>
          <a:noFill/>
          <a:ln w="19050" cap="flat" cmpd="sng">
            <a:solidFill>
              <a:srgbClr val="B18E59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163" name="Google Shape;163;g12bfc8c69ef_1_0"/>
          <p:cNvSpPr txBox="1"/>
          <p:nvPr/>
        </p:nvSpPr>
        <p:spPr>
          <a:xfrm>
            <a:off x="5760550" y="2278900"/>
            <a:ext cx="6150000" cy="253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sz="1700" i="1" dirty="0">
              <a:solidFill>
                <a:srgbClr val="7F7F7F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700" dirty="0">
                <a:solidFill>
                  <a:srgbClr val="7F7F7F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“Es toda acción dolosa realizada mediante el uso de </a:t>
            </a:r>
            <a:r>
              <a:rPr lang="es-MX" sz="1700" b="1" dirty="0">
                <a:solidFill>
                  <a:srgbClr val="AE9054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tecnologías de la información y la comunicación,</a:t>
            </a:r>
            <a:r>
              <a:rPr lang="es-MX" sz="1700" dirty="0">
                <a:solidFill>
                  <a:srgbClr val="7F7F7F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 por la que se </a:t>
            </a:r>
            <a:r>
              <a:rPr lang="es-MX" sz="1700" b="1" dirty="0">
                <a:solidFill>
                  <a:srgbClr val="AE9054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exponga, distribuya, difunda, exhiba, transmita, comercialice, oferte, intercambie o comparta</a:t>
            </a:r>
            <a:r>
              <a:rPr lang="es-MX" sz="1700" dirty="0">
                <a:solidFill>
                  <a:srgbClr val="7F7F7F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 </a:t>
            </a:r>
            <a:r>
              <a:rPr lang="es-MX" sz="1700" b="1" dirty="0">
                <a:solidFill>
                  <a:srgbClr val="AE9054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imágenes, audios o videos reales o simulados de contenido íntimo sexual</a:t>
            </a:r>
            <a:r>
              <a:rPr lang="es-MX" sz="1700" dirty="0">
                <a:solidFill>
                  <a:srgbClr val="7F7F7F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 de una persona </a:t>
            </a:r>
            <a:r>
              <a:rPr lang="es-MX" sz="1700" b="1" dirty="0">
                <a:solidFill>
                  <a:srgbClr val="9F224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sin su consentimiento, sin su aprobación o sin su autorización </a:t>
            </a:r>
            <a:r>
              <a:rPr lang="es-MX" sz="1700" dirty="0">
                <a:solidFill>
                  <a:srgbClr val="7F7F7F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y que le cause daño psicológico, emocional, en cualquier ámbito de su vida privada o en su imagen propia.”</a:t>
            </a:r>
            <a:endParaRPr sz="1700" dirty="0">
              <a:solidFill>
                <a:srgbClr val="7F7F7F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7" descr="▷ ¿Qué son las expectativas? Su significado psicológico ⋆ Rincón de la  Psicología"/>
          <p:cNvSpPr/>
          <p:nvPr/>
        </p:nvSpPr>
        <p:spPr>
          <a:xfrm>
            <a:off x="207454" y="-144463"/>
            <a:ext cx="406500" cy="3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17850" tIns="58900" rIns="117850" bIns="589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3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9" name="Google Shape;169;p7"/>
          <p:cNvSpPr/>
          <p:nvPr/>
        </p:nvSpPr>
        <p:spPr>
          <a:xfrm>
            <a:off x="790975" y="2241723"/>
            <a:ext cx="10352100" cy="159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17850" tIns="58900" rIns="117850" bIns="58900" anchor="t" anchorCtr="0">
            <a:sp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3100" b="1" dirty="0">
                <a:solidFill>
                  <a:srgbClr val="7F7F7F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“La violencia digital no es un nuevo tipo de ésta sino un </a:t>
            </a:r>
            <a:r>
              <a:rPr lang="es-MX" sz="3100" b="1" dirty="0">
                <a:solidFill>
                  <a:srgbClr val="AE9054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nuevo escenario</a:t>
            </a:r>
            <a:r>
              <a:rPr lang="es-MX" sz="3100" b="1" dirty="0">
                <a:solidFill>
                  <a:srgbClr val="7F7F7F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 donde las violencias contra las mujeres son perpetradas</a:t>
            </a:r>
            <a:r>
              <a:rPr lang="es-MX" sz="2300" b="1" dirty="0">
                <a:solidFill>
                  <a:srgbClr val="7F7F7F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”</a:t>
            </a:r>
            <a:endParaRPr sz="1800" b="1" dirty="0">
              <a:solidFill>
                <a:srgbClr val="7F7F7F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sz="2300" i="1" dirty="0">
              <a:solidFill>
                <a:srgbClr val="7F7F7F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endParaRPr sz="1900" i="1" dirty="0">
              <a:solidFill>
                <a:srgbClr val="7F7F7F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170" name="Google Shape;170;p7"/>
          <p:cNvSpPr txBox="1"/>
          <p:nvPr/>
        </p:nvSpPr>
        <p:spPr>
          <a:xfrm>
            <a:off x="9091743" y="329638"/>
            <a:ext cx="3003600" cy="33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17850" tIns="58900" rIns="117850" bIns="589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i="0" u="none" strike="noStrike" cap="none" dirty="0">
                <a:solidFill>
                  <a:srgbClr val="AE9054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Violencia de Género Digital - IPN</a:t>
            </a:r>
            <a:endParaRPr dirty="0">
              <a:solidFill>
                <a:srgbClr val="AE9054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pic>
        <p:nvPicPr>
          <p:cNvPr id="171" name="Google Shape;171;p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37779" y="93095"/>
            <a:ext cx="2374917" cy="807570"/>
          </a:xfrm>
          <a:prstGeom prst="rect">
            <a:avLst/>
          </a:prstGeom>
          <a:noFill/>
          <a:ln>
            <a:noFill/>
          </a:ln>
        </p:spPr>
      </p:pic>
      <p:sp>
        <p:nvSpPr>
          <p:cNvPr id="172" name="Google Shape;172;p7"/>
          <p:cNvSpPr/>
          <p:nvPr/>
        </p:nvSpPr>
        <p:spPr>
          <a:xfrm>
            <a:off x="-7536" y="809287"/>
            <a:ext cx="12192000" cy="147600"/>
          </a:xfrm>
          <a:prstGeom prst="rect">
            <a:avLst/>
          </a:prstGeom>
          <a:solidFill>
            <a:srgbClr val="10312B"/>
          </a:solidFill>
          <a:ln w="9525" cap="flat" cmpd="sng">
            <a:solidFill>
              <a:srgbClr val="AE905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67"/>
              <a:buFont typeface="Calibri"/>
              <a:buNone/>
            </a:pPr>
            <a:endParaRPr sz="1867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73" name="Google Shape;173;p7"/>
          <p:cNvCxnSpPr/>
          <p:nvPr/>
        </p:nvCxnSpPr>
        <p:spPr>
          <a:xfrm>
            <a:off x="130629" y="6433457"/>
            <a:ext cx="11898000" cy="0"/>
          </a:xfrm>
          <a:prstGeom prst="straightConnector1">
            <a:avLst/>
          </a:prstGeom>
          <a:noFill/>
          <a:ln w="19050" cap="flat" cmpd="sng">
            <a:solidFill>
              <a:srgbClr val="B18E59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174" name="Google Shape;174;p7"/>
          <p:cNvSpPr txBox="1"/>
          <p:nvPr/>
        </p:nvSpPr>
        <p:spPr>
          <a:xfrm>
            <a:off x="7286625" y="4071925"/>
            <a:ext cx="3856500" cy="83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dirty="0">
                <a:solidFill>
                  <a:srgbClr val="7F7F7F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Aimée Vega Montiel, investigadora del Centro de Investigaciones Interdisciplinarias en Ciencias y Humanidades de la UNAM</a:t>
            </a:r>
            <a:endParaRPr i="1" dirty="0">
              <a:solidFill>
                <a:srgbClr val="7F7F7F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217</TotalTime>
  <Words>1830</Words>
  <Application>Microsoft Office PowerPoint</Application>
  <PresentationFormat>Personalizado</PresentationFormat>
  <Paragraphs>258</Paragraphs>
  <Slides>39</Slides>
  <Notes>37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39</vt:i4>
      </vt:variant>
    </vt:vector>
  </HeadingPairs>
  <TitlesOfParts>
    <vt:vector size="45" baseType="lpstr">
      <vt:lpstr>Arial</vt:lpstr>
      <vt:lpstr>Calibri</vt:lpstr>
      <vt:lpstr>Roboto</vt:lpstr>
      <vt:lpstr>Source Sans Pro</vt:lpstr>
      <vt:lpstr>Source Sans Pro ExtraLight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Contenido temático</vt:lpstr>
      <vt:lpstr>¿Qué sé de la violencia digital de género?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Contenidos… ¿íntimos?</vt:lpstr>
      <vt:lpstr>¿Cómo se producen los contenidos íntimos?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¿Qué impactos tienen los tipos de violencia digital?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Medidas de ciberseguridad</vt:lpstr>
      <vt:lpstr>Presentación de PowerPoint</vt:lpstr>
      <vt:lpstr>Presentación de PowerPoint</vt:lpstr>
      <vt:lpstr>Presentación de PowerPoint</vt:lpstr>
      <vt:lpstr>Recuerda:  Es válido no realizar una denuncia penal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Usuaria</dc:creator>
  <cp:lastModifiedBy>ara jc</cp:lastModifiedBy>
  <cp:revision>11</cp:revision>
  <cp:lastPrinted>2022-05-18T01:03:49Z</cp:lastPrinted>
  <dcterms:created xsi:type="dcterms:W3CDTF">2022-05-03T16:04:50Z</dcterms:created>
  <dcterms:modified xsi:type="dcterms:W3CDTF">2022-05-18T06:55:46Z</dcterms:modified>
</cp:coreProperties>
</file>