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026" r:id="rId2"/>
    <p:sldId id="1017" r:id="rId3"/>
    <p:sldId id="1039" r:id="rId4"/>
    <p:sldId id="1024" r:id="rId5"/>
    <p:sldId id="1011" r:id="rId6"/>
    <p:sldId id="1027" r:id="rId7"/>
    <p:sldId id="1028" r:id="rId8"/>
    <p:sldId id="1014" r:id="rId9"/>
    <p:sldId id="1015" r:id="rId10"/>
    <p:sldId id="1036" r:id="rId11"/>
    <p:sldId id="1030" r:id="rId12"/>
    <p:sldId id="1019" r:id="rId13"/>
    <p:sldId id="1038" r:id="rId14"/>
    <p:sldId id="1033" r:id="rId15"/>
    <p:sldId id="1031" r:id="rId16"/>
    <p:sldId id="1023" r:id="rId17"/>
    <p:sldId id="1029" r:id="rId18"/>
    <p:sldId id="1013" r:id="rId19"/>
    <p:sldId id="1032" r:id="rId20"/>
    <p:sldId id="1035" r:id="rId21"/>
    <p:sldId id="1034" r:id="rId22"/>
    <p:sldId id="1020" r:id="rId23"/>
    <p:sldId id="1009" r:id="rId24"/>
    <p:sldId id="1006" r:id="rId25"/>
    <p:sldId id="1005" r:id="rId26"/>
    <p:sldId id="1007" r:id="rId27"/>
    <p:sldId id="1012" r:id="rId28"/>
    <p:sldId id="1008" r:id="rId29"/>
    <p:sldId id="1010" r:id="rId30"/>
    <p:sldId id="1043" r:id="rId31"/>
    <p:sldId id="1037" r:id="rId32"/>
    <p:sldId id="1016" r:id="rId33"/>
    <p:sldId id="1021" r:id="rId34"/>
    <p:sldId id="1001" r:id="rId35"/>
    <p:sldId id="1045" r:id="rId36"/>
    <p:sldId id="1046" r:id="rId37"/>
    <p:sldId id="1041" r:id="rId38"/>
    <p:sldId id="1047" r:id="rId39"/>
    <p:sldId id="1048" r:id="rId40"/>
    <p:sldId id="1049" r:id="rId41"/>
    <p:sldId id="1022" r:id="rId42"/>
    <p:sldId id="1004" r:id="rId43"/>
    <p:sldId id="1018" r:id="rId44"/>
    <p:sldId id="1050" r:id="rId45"/>
    <p:sldId id="1042" r:id="rId46"/>
    <p:sldId id="105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ony" initials="M" lastIdx="1" clrIdx="0">
    <p:extLst>
      <p:ext uri="{19B8F6BF-5375-455C-9EA6-DF929625EA0E}">
        <p15:presenceInfo xmlns:p15="http://schemas.microsoft.com/office/powerpoint/2012/main" userId="Marito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CEF"/>
    <a:srgbClr val="FBF3F5"/>
    <a:srgbClr val="F7E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locatel.cdmx.gob.mx/mujer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B62A22-9D91-1824-633E-D5BA1E1F777C}"/>
              </a:ext>
            </a:extLst>
          </p:cNvPr>
          <p:cNvSpPr txBox="1"/>
          <p:nvPr/>
        </p:nvSpPr>
        <p:spPr>
          <a:xfrm>
            <a:off x="66261" y="2866817"/>
            <a:ext cx="12059478" cy="2800767"/>
          </a:xfrm>
          <a:prstGeom prst="rect">
            <a:avLst/>
          </a:prstGeom>
          <a:noFill/>
        </p:spPr>
        <p:txBody>
          <a:bodyPr wrap="square">
            <a:spAutoFit/>
          </a:bodyPr>
          <a:lstStyle/>
          <a:p>
            <a:pPr algn="ctr"/>
            <a:r>
              <a:rPr kumimoji="0" lang="es-MX" sz="4400" b="0" i="0" u="none" strike="noStrike" kern="1200" cap="none" spc="0" normalizeH="0" baseline="0" noProof="0" dirty="0">
                <a:ln>
                  <a:noFill/>
                </a:ln>
                <a:solidFill>
                  <a:schemeClr val="accent3">
                    <a:lumMod val="50000"/>
                  </a:schemeClr>
                </a:solidFill>
                <a:effectLst/>
                <a:uLnTx/>
                <a:uFillTx/>
                <a:latin typeface="Gadugi" panose="020B0502040204020203" pitchFamily="34" charset="0"/>
                <a:ea typeface="Gadugi" panose="020B0502040204020203" pitchFamily="34" charset="0"/>
                <a:cs typeface="+mj-cs"/>
              </a:rPr>
              <a:t>Prevención, Detección y Acompañamiento en casos de acoso sexual y hostigamiento sexual</a:t>
            </a:r>
          </a:p>
          <a:p>
            <a:pPr algn="ctr"/>
            <a:endParaRPr lang="es-MX" sz="4400" dirty="0">
              <a:solidFill>
                <a:schemeClr val="accent3">
                  <a:lumMod val="50000"/>
                </a:schemeClr>
              </a:solidFill>
              <a:latin typeface="Gadugi" panose="020B0502040204020203" pitchFamily="34" charset="0"/>
              <a:ea typeface="Gadugi" panose="020B0502040204020203" pitchFamily="34" charset="0"/>
              <a:cs typeface="+mj-cs"/>
            </a:endParaRPr>
          </a:p>
          <a:p>
            <a:pPr algn="ctr"/>
            <a:endParaRPr lang="es-MX" sz="4400" dirty="0">
              <a:solidFill>
                <a:schemeClr val="accent3">
                  <a:lumMod val="50000"/>
                </a:schemeClr>
              </a:solidFill>
              <a:latin typeface="Gadugi" panose="020B0502040204020203" pitchFamily="34" charset="0"/>
              <a:ea typeface="Gadugi" panose="020B0502040204020203" pitchFamily="34" charset="0"/>
              <a:cs typeface="+mj-cs"/>
            </a:endParaRPr>
          </a:p>
        </p:txBody>
      </p:sp>
      <p:sp>
        <p:nvSpPr>
          <p:cNvPr id="5" name="Rectángulo: esquinas redondeadas 4">
            <a:extLst>
              <a:ext uri="{FF2B5EF4-FFF2-40B4-BE49-F238E27FC236}">
                <a16:creationId xmlns:a16="http://schemas.microsoft.com/office/drawing/2014/main" id="{4D7D70CD-D6C7-0D93-ED0A-AB1C4988627B}"/>
              </a:ext>
            </a:extLst>
          </p:cNvPr>
          <p:cNvSpPr/>
          <p:nvPr/>
        </p:nvSpPr>
        <p:spPr>
          <a:xfrm>
            <a:off x="8865704" y="6400800"/>
            <a:ext cx="332629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JULIO 2022</a:t>
            </a:r>
          </a:p>
        </p:txBody>
      </p:sp>
      <p:sp>
        <p:nvSpPr>
          <p:cNvPr id="3" name="Rectángulo 2">
            <a:extLst>
              <a:ext uri="{FF2B5EF4-FFF2-40B4-BE49-F238E27FC236}">
                <a16:creationId xmlns:a16="http://schemas.microsoft.com/office/drawing/2014/main" id="{F4906368-D70A-DD9B-934D-2B1AEE27BD6B}"/>
              </a:ext>
            </a:extLst>
          </p:cNvPr>
          <p:cNvSpPr/>
          <p:nvPr/>
        </p:nvSpPr>
        <p:spPr>
          <a:xfrm>
            <a:off x="3242034" y="5303643"/>
            <a:ext cx="5270674" cy="461665"/>
          </a:xfrm>
          <a:prstGeom prst="rect">
            <a:avLst/>
          </a:prstGeom>
          <a:noFill/>
        </p:spPr>
        <p:txBody>
          <a:bodyPr wrap="none" lIns="91440" tIns="45720" rIns="91440" bIns="45720">
            <a:spAutoFit/>
          </a:bodyPr>
          <a:lstStyle/>
          <a:p>
            <a:pPr algn="ctr"/>
            <a:r>
              <a:rPr lang="es-MX"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dugi" panose="020B0502040204020203" pitchFamily="34" charset="0"/>
                <a:ea typeface="Gadugi" panose="020B0502040204020203" pitchFamily="34" charset="0"/>
                <a:cs typeface="+mj-cs"/>
              </a:rPr>
              <a:t>L.T.S María Antonieta Aguilar Mora</a:t>
            </a:r>
            <a:endParaRPr lang="es-MX"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6948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B6FE853-041E-C934-3872-A6875A9810B9}"/>
              </a:ext>
            </a:extLst>
          </p:cNvPr>
          <p:cNvSpPr txBox="1"/>
          <p:nvPr/>
        </p:nvSpPr>
        <p:spPr>
          <a:xfrm>
            <a:off x="265043" y="1852856"/>
            <a:ext cx="11926957" cy="4832092"/>
          </a:xfrm>
          <a:prstGeom prst="rect">
            <a:avLst/>
          </a:prstGeom>
          <a:noFill/>
        </p:spPr>
        <p:txBody>
          <a:bodyPr wrap="square">
            <a:spAutoFit/>
          </a:bodyPr>
          <a:lstStyle/>
          <a:p>
            <a:pPr algn="just"/>
            <a:r>
              <a:rPr lang="es-MX" sz="2400" b="1" i="1" u="sng" dirty="0">
                <a:solidFill>
                  <a:srgbClr val="FAECEF"/>
                </a:solidFill>
                <a:latin typeface="Gadugi" panose="020B0502040204020203" pitchFamily="34" charset="0"/>
                <a:ea typeface="Gadugi" panose="020B0502040204020203" pitchFamily="34" charset="0"/>
              </a:rPr>
              <a:t>Ley de Víctimas para la Ciudad de México publicada en la gaceta oficial el 19 de febrero de 2018</a:t>
            </a:r>
            <a:endParaRPr lang="es-MX" b="1" i="1" u="sng" dirty="0">
              <a:solidFill>
                <a:srgbClr val="FAECEF"/>
              </a:solidFill>
            </a:endParaRPr>
          </a:p>
          <a:p>
            <a:pPr algn="just"/>
            <a:r>
              <a:rPr lang="es-MX" sz="2000" b="1" dirty="0">
                <a:solidFill>
                  <a:srgbClr val="FAECEF"/>
                </a:solidFill>
                <a:latin typeface="Gadugi" panose="020B0502040204020203" pitchFamily="34" charset="0"/>
                <a:ea typeface="Gadugi" panose="020B0502040204020203" pitchFamily="34" charset="0"/>
              </a:rPr>
              <a:t>Artículo 2.- </a:t>
            </a:r>
          </a:p>
          <a:p>
            <a:pPr algn="just"/>
            <a:r>
              <a:rPr lang="es-MX" sz="2000" dirty="0">
                <a:solidFill>
                  <a:srgbClr val="FAECEF"/>
                </a:solidFill>
                <a:latin typeface="Gadugi" panose="020B0502040204020203" pitchFamily="34" charset="0"/>
                <a:ea typeface="Gadugi" panose="020B0502040204020203" pitchFamily="34" charset="0"/>
              </a:rPr>
              <a:t>Es objeto de la presente Ley: </a:t>
            </a:r>
          </a:p>
          <a:p>
            <a:pPr marL="400050" indent="-400050" algn="just">
              <a:buAutoNum type="romanUcPeriod"/>
            </a:pPr>
            <a:r>
              <a:rPr lang="es-MX" sz="2000" dirty="0">
                <a:solidFill>
                  <a:srgbClr val="FAECEF"/>
                </a:solidFill>
                <a:latin typeface="Gadugi" panose="020B0502040204020203" pitchFamily="34" charset="0"/>
                <a:ea typeface="Gadugi" panose="020B0502040204020203" pitchFamily="34" charset="0"/>
              </a:rPr>
              <a:t>Garantizar el ejercicio de los derechos de las víctimas;</a:t>
            </a:r>
          </a:p>
          <a:p>
            <a:pPr marL="400050" indent="-400050" algn="just">
              <a:buAutoNum type="romanUcPeriod"/>
            </a:pPr>
            <a:r>
              <a:rPr lang="es-MX" sz="2000" dirty="0">
                <a:solidFill>
                  <a:srgbClr val="FAECEF"/>
                </a:solidFill>
                <a:latin typeface="Gadugi" panose="020B0502040204020203" pitchFamily="34" charset="0"/>
                <a:ea typeface="Gadugi" panose="020B0502040204020203" pitchFamily="34" charset="0"/>
              </a:rPr>
              <a:t>Reconocer y garantizar los derechos de las víctimas del delito y de violaciones a derechos humanos, en especial el derecho a la asistencia, protección, atención, verdad, justicia, reparación integral, debida diligencia y todos los demás derechos consagrados en ella, en la Constitución, en los Tratados Internacionales de derechos humanos de los que el Estado Mexicano es Parte y demás instrumentos de derechos humanos; </a:t>
            </a:r>
          </a:p>
          <a:p>
            <a:pPr marL="400050" indent="-400050" algn="just">
              <a:buAutoNum type="romanUcPeriod"/>
            </a:pPr>
            <a:r>
              <a:rPr lang="es-MX" sz="2000" dirty="0">
                <a:solidFill>
                  <a:srgbClr val="FAECEF"/>
                </a:solidFill>
                <a:latin typeface="Gadugi" panose="020B0502040204020203" pitchFamily="34" charset="0"/>
                <a:ea typeface="Gadugi" panose="020B0502040204020203" pitchFamily="34" charset="0"/>
              </a:rPr>
              <a:t>Establecer competencias de las autoridades de la Ciudad de México en la materia, así como definir esquemas de coordinación interinstitucionales entre las mismas; y </a:t>
            </a:r>
          </a:p>
          <a:p>
            <a:pPr marL="400050" indent="-400050" algn="just">
              <a:buAutoNum type="romanUcPeriod"/>
            </a:pPr>
            <a:r>
              <a:rPr lang="es-MX" sz="2000" dirty="0">
                <a:solidFill>
                  <a:srgbClr val="FAECEF"/>
                </a:solidFill>
                <a:latin typeface="Gadugi" panose="020B0502040204020203" pitchFamily="34" charset="0"/>
                <a:ea typeface="Gadugi" panose="020B0502040204020203" pitchFamily="34" charset="0"/>
              </a:rPr>
              <a:t>IV. Establecer las medidas, mecanismos y procedimientos de organización, supervisión, evaluación y control que sean necesarios para la efectiva protección, ayuda, asistencia, atención y reparación integral a las víctimas.  </a:t>
            </a:r>
          </a:p>
        </p:txBody>
      </p:sp>
      <p:sp>
        <p:nvSpPr>
          <p:cNvPr id="11" name="CuadroTexto 10">
            <a:extLst>
              <a:ext uri="{FF2B5EF4-FFF2-40B4-BE49-F238E27FC236}">
                <a16:creationId xmlns:a16="http://schemas.microsoft.com/office/drawing/2014/main" id="{E7B2EFD1-FC70-9E80-A2DA-CB8F30CD071D}"/>
              </a:ext>
            </a:extLst>
          </p:cNvPr>
          <p:cNvSpPr txBox="1"/>
          <p:nvPr/>
        </p:nvSpPr>
        <p:spPr>
          <a:xfrm>
            <a:off x="490330" y="738737"/>
            <a:ext cx="11211340" cy="954107"/>
          </a:xfrm>
          <a:prstGeom prst="rect">
            <a:avLst/>
          </a:prstGeom>
          <a:noFill/>
        </p:spPr>
        <p:txBody>
          <a:bodyPr wrap="square">
            <a:spAutoFit/>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j-cs"/>
              </a:rPr>
              <a:t>MARCO JUIRIDICO GENERAL DEL HOSTIGAMIENTO Y ACOSO LABORAL</a:t>
            </a:r>
            <a:endParaRPr lang="es-MX" dirty="0"/>
          </a:p>
        </p:txBody>
      </p:sp>
    </p:spTree>
    <p:extLst>
      <p:ext uri="{BB962C8B-B14F-4D97-AF65-F5344CB8AC3E}">
        <p14:creationId xmlns:p14="http://schemas.microsoft.com/office/powerpoint/2010/main" val="196568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30B7E-3E0E-8A70-0A4E-AC18C130A80C}"/>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2843AB7B-2F39-A82B-CED0-6C4E00334439}"/>
              </a:ext>
            </a:extLst>
          </p:cNvPr>
          <p:cNvSpPr>
            <a:spLocks noGrp="1"/>
          </p:cNvSpPr>
          <p:nvPr>
            <p:ph idx="1"/>
          </p:nvPr>
        </p:nvSpPr>
        <p:spPr>
          <a:xfrm>
            <a:off x="5738192" y="2009796"/>
            <a:ext cx="5872616" cy="4426226"/>
          </a:xfrm>
        </p:spPr>
        <p:txBody>
          <a:bodyPr>
            <a:normAutofit/>
          </a:bodyPr>
          <a:lstStyle/>
          <a:p>
            <a:pPr marL="0" indent="0" algn="just">
              <a:buNone/>
            </a:pPr>
            <a:r>
              <a:rPr lang="es-MX" sz="2400" b="1" i="1" u="sng" dirty="0">
                <a:solidFill>
                  <a:srgbClr val="FAECEF"/>
                </a:solidFill>
                <a:latin typeface="Gadugi" panose="020B0502040204020203" pitchFamily="34" charset="0"/>
                <a:ea typeface="Gadugi" panose="020B0502040204020203" pitchFamily="34" charset="0"/>
              </a:rPr>
              <a:t>Norma Mexicana para la Igualdad Laboral entre Mujeres y Hombres (NMX-R-025-SCFI-2009) </a:t>
            </a:r>
            <a:r>
              <a:rPr lang="es-MX" sz="2400" b="1" dirty="0">
                <a:solidFill>
                  <a:srgbClr val="FAECEF"/>
                </a:solidFill>
                <a:latin typeface="Gadugi" panose="020B0502040204020203" pitchFamily="34" charset="0"/>
                <a:ea typeface="Gadugi" panose="020B0502040204020203" pitchFamily="34" charset="0"/>
              </a:rPr>
              <a:t>4.3.1.5</a:t>
            </a:r>
          </a:p>
          <a:p>
            <a:pPr marL="0" indent="0" algn="just">
              <a:buNone/>
            </a:pPr>
            <a:r>
              <a:rPr lang="es-MX" sz="2400" dirty="0">
                <a:solidFill>
                  <a:srgbClr val="FAECEF"/>
                </a:solidFill>
                <a:latin typeface="Gadugi" panose="020B0502040204020203" pitchFamily="34" charset="0"/>
                <a:ea typeface="Gadugi" panose="020B0502040204020203" pitchFamily="34" charset="0"/>
              </a:rPr>
              <a:t> </a:t>
            </a:r>
            <a:r>
              <a:rPr lang="es-MX" sz="2000" dirty="0">
                <a:solidFill>
                  <a:srgbClr val="FAECEF"/>
                </a:solidFill>
                <a:latin typeface="Gadugi" panose="020B0502040204020203" pitchFamily="34" charset="0"/>
                <a:ea typeface="Gadugi" panose="020B0502040204020203" pitchFamily="34" charset="0"/>
              </a:rPr>
              <a:t>Existencia y difusión amplia de las políticas, programas y acciones que la organización desarrolla para prevenir y combatir el hostigamiento sexual.</a:t>
            </a:r>
          </a:p>
          <a:p>
            <a:pPr marL="0" indent="0" algn="just">
              <a:buNone/>
            </a:pPr>
            <a:endParaRPr lang="es-MX" sz="2000" dirty="0">
              <a:solidFill>
                <a:srgbClr val="FAECEF"/>
              </a:solidFill>
              <a:latin typeface="Gadugi" panose="020B0502040204020203" pitchFamily="34" charset="0"/>
              <a:ea typeface="Gadugi" panose="020B0502040204020203" pitchFamily="34" charset="0"/>
            </a:endParaRPr>
          </a:p>
        </p:txBody>
      </p:sp>
      <p:pic>
        <p:nvPicPr>
          <p:cNvPr id="4" name="Imagen 3">
            <a:extLst>
              <a:ext uri="{FF2B5EF4-FFF2-40B4-BE49-F238E27FC236}">
                <a16:creationId xmlns:a16="http://schemas.microsoft.com/office/drawing/2014/main" id="{84C1CE41-1768-D14F-51E1-4F223AF9AA25}"/>
              </a:ext>
            </a:extLst>
          </p:cNvPr>
          <p:cNvPicPr>
            <a:picLocks noChangeAspect="1"/>
          </p:cNvPicPr>
          <p:nvPr/>
        </p:nvPicPr>
        <p:blipFill>
          <a:blip r:embed="rId2"/>
          <a:stretch>
            <a:fillRect/>
          </a:stretch>
        </p:blipFill>
        <p:spPr>
          <a:xfrm>
            <a:off x="581192" y="1872740"/>
            <a:ext cx="4481137" cy="4700338"/>
          </a:xfrm>
          <a:prstGeom prst="rect">
            <a:avLst/>
          </a:prstGeom>
        </p:spPr>
      </p:pic>
    </p:spTree>
    <p:extLst>
      <p:ext uri="{BB962C8B-B14F-4D97-AF65-F5344CB8AC3E}">
        <p14:creationId xmlns:p14="http://schemas.microsoft.com/office/powerpoint/2010/main" val="293429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2" name="Picture 2" descr="Silueta del acoso sexual de los pares del hombre de la mujer de negocios">
            <a:extLst>
              <a:ext uri="{FF2B5EF4-FFF2-40B4-BE49-F238E27FC236}">
                <a16:creationId xmlns:a16="http://schemas.microsoft.com/office/drawing/2014/main" id="{69502821-5870-BD33-1F49-E6AADB0F6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43" y="1126435"/>
            <a:ext cx="4678018" cy="54201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rdido y solo Foto gratis">
            <a:extLst>
              <a:ext uri="{FF2B5EF4-FFF2-40B4-BE49-F238E27FC236}">
                <a16:creationId xmlns:a16="http://schemas.microsoft.com/office/drawing/2014/main" id="{4E059F64-F7B7-80F9-A424-7519DA8EB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39" y="1126435"/>
            <a:ext cx="5512904" cy="52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38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30B7E-3E0E-8A70-0A4E-AC18C130A80C}"/>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2843AB7B-2F39-A82B-CED0-6C4E00334439}"/>
              </a:ext>
            </a:extLst>
          </p:cNvPr>
          <p:cNvSpPr>
            <a:spLocks noGrp="1"/>
          </p:cNvSpPr>
          <p:nvPr>
            <p:ph idx="1"/>
          </p:nvPr>
        </p:nvSpPr>
        <p:spPr>
          <a:xfrm>
            <a:off x="581192" y="1828800"/>
            <a:ext cx="11029615" cy="4029999"/>
          </a:xfrm>
        </p:spPr>
        <p:txBody>
          <a:bodyPr>
            <a:normAutofit/>
          </a:bodyPr>
          <a:lstStyle/>
          <a:p>
            <a:pPr marL="0" indent="0" algn="just">
              <a:buNone/>
            </a:pPr>
            <a:r>
              <a:rPr lang="es-MX" sz="2800" b="1" i="1" u="sng" dirty="0">
                <a:solidFill>
                  <a:srgbClr val="FAECEF"/>
                </a:solidFill>
                <a:latin typeface="Gadugi" panose="020B0502040204020203" pitchFamily="34" charset="0"/>
                <a:ea typeface="Gadugi" panose="020B0502040204020203" pitchFamily="34" charset="0"/>
              </a:rPr>
              <a:t>Modelo Integral de Atención a Victimas</a:t>
            </a:r>
          </a:p>
          <a:p>
            <a:pPr marL="0" indent="0" algn="just">
              <a:buNone/>
            </a:pPr>
            <a:r>
              <a:rPr lang="es-MX" sz="2400" dirty="0">
                <a:solidFill>
                  <a:srgbClr val="FAECEF"/>
                </a:solidFill>
                <a:latin typeface="Gadugi" panose="020B0502040204020203" pitchFamily="34" charset="0"/>
                <a:ea typeface="Gadugi" panose="020B0502040204020203" pitchFamily="34" charset="0"/>
              </a:rPr>
              <a:t>la Ley General de Víctimas prevé que las personas en situación de víctimas recibirán ayuda provisional, oportuna y rápida, de acuerdo a las necesidades inmediatas que tengan relación directa con el hecho victimizante. Asimismo, establece que las víctimas tienen derecho a ser reparadas de manera oportuna, plena, diferenciada, transformadora, integral y efectiva por el daño que han sufrido como consecuencia del delito, del hecho victimizante o de las violaciones a derechos humanos;</a:t>
            </a:r>
          </a:p>
          <a:p>
            <a:pPr marL="0" indent="0" algn="just">
              <a:buNone/>
            </a:pPr>
            <a:endParaRPr lang="es-MX" sz="2000" dirty="0">
              <a:solidFill>
                <a:srgbClr val="FAECEF"/>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23173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p:txBody>
          <a:bodyPr/>
          <a:lstStyle/>
          <a:p>
            <a:pPr algn="ctr"/>
            <a:r>
              <a:rPr kumimoji="0" lang="es-MX" sz="2800" b="0" i="0" u="none" strike="noStrike" kern="1200" cap="all" spc="0" normalizeH="0" baseline="0" noProof="0" dirty="0">
                <a:ln>
                  <a:noFill/>
                </a:ln>
                <a:solidFill>
                  <a:prstClr val="white"/>
                </a:solidFill>
                <a:effectLst/>
                <a:uLnTx/>
                <a:uFillTx/>
                <a:latin typeface="Gill Sans MT" panose="020B0502020104020203"/>
                <a:ea typeface="+mj-ea"/>
                <a:cs typeface="+mj-cs"/>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p:txBody>
          <a:bodyPr/>
          <a:lstStyle/>
          <a:p>
            <a:pPr marL="0" marR="0" lvl="0" indent="0" algn="just"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None/>
              <a:tabLst/>
              <a:defRPr/>
            </a:pPr>
            <a:r>
              <a:rPr kumimoji="0" lang="es-MX" sz="2200" b="1" i="1" u="sng"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Tratados Internacionales Vinculantes </a:t>
            </a:r>
          </a:p>
          <a:p>
            <a:pPr marL="0" marR="0" lvl="0" indent="0" algn="just"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None/>
              <a:tabLst/>
              <a:defRPr/>
            </a:pPr>
            <a:r>
              <a:rPr kumimoji="0" lang="es-MX" sz="2200" b="1" i="0" u="sng"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Convención sobre la Eliminación de Todas las Formas de Discriminación contra la Mujer (CEDAW, por sus siglas en inglés) (1979)Artículos 2, 3, 5 y 11. </a:t>
            </a:r>
          </a:p>
          <a:p>
            <a:pPr marL="0" marR="0" lvl="0" indent="0" algn="just"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None/>
              <a:tabLst/>
              <a:defRPr/>
            </a:pPr>
            <a:r>
              <a:rPr kumimoji="0" lang="es-MX" sz="19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“Que la mujer goce de derechos iguales en todas partes y en todos los ámbitos, prohibiendo la discriminación y recomendando medidas especiales para acelerar la igualdad a fin de contrarrestar la profunda exclusión y restricción que la mujer ha sufrido en razón de su sexo”. </a:t>
            </a:r>
          </a:p>
          <a:p>
            <a:endParaRPr lang="es-MX" dirty="0">
              <a:solidFill>
                <a:srgbClr val="FAECEF"/>
              </a:solidFill>
            </a:endParaRPr>
          </a:p>
        </p:txBody>
      </p:sp>
    </p:spTree>
    <p:extLst>
      <p:ext uri="{BB962C8B-B14F-4D97-AF65-F5344CB8AC3E}">
        <p14:creationId xmlns:p14="http://schemas.microsoft.com/office/powerpoint/2010/main" val="169296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30B7E-3E0E-8A70-0A4E-AC18C130A80C}"/>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2843AB7B-2F39-A82B-CED0-6C4E00334439}"/>
              </a:ext>
            </a:extLst>
          </p:cNvPr>
          <p:cNvSpPr>
            <a:spLocks noGrp="1"/>
          </p:cNvSpPr>
          <p:nvPr>
            <p:ph idx="1"/>
          </p:nvPr>
        </p:nvSpPr>
        <p:spPr/>
        <p:txBody>
          <a:bodyPr>
            <a:normAutofit/>
          </a:bodyPr>
          <a:lstStyle/>
          <a:p>
            <a:pPr marL="0" indent="0">
              <a:buNone/>
            </a:pPr>
            <a:r>
              <a:rPr lang="es-MX" sz="2400" b="1" i="1" u="sng" dirty="0">
                <a:solidFill>
                  <a:srgbClr val="FAECEF"/>
                </a:solidFill>
                <a:latin typeface="Gadugi" panose="020B0502040204020203" pitchFamily="34" charset="0"/>
                <a:ea typeface="Gadugi" panose="020B0502040204020203" pitchFamily="34" charset="0"/>
              </a:rPr>
              <a:t>Tratados Internacionales Vinculantes </a:t>
            </a:r>
          </a:p>
          <a:p>
            <a:pPr marL="0" indent="0">
              <a:buNone/>
            </a:pPr>
            <a:r>
              <a:rPr lang="es-MX" sz="2200" b="1" u="sng" dirty="0">
                <a:solidFill>
                  <a:srgbClr val="FAECEF"/>
                </a:solidFill>
                <a:latin typeface="Gadugi" panose="020B0502040204020203" pitchFamily="34" charset="0"/>
                <a:ea typeface="Gadugi" panose="020B0502040204020203" pitchFamily="34" charset="0"/>
              </a:rPr>
              <a:t>Convención Interamericana para Prevenir, Sancionar y Erradicar la Violencia contra la Mujer, Belém do Pará, (1993) </a:t>
            </a:r>
          </a:p>
          <a:p>
            <a:pPr marL="0" indent="0">
              <a:buNone/>
            </a:pPr>
            <a:r>
              <a:rPr lang="es-MX" sz="2200" dirty="0">
                <a:solidFill>
                  <a:srgbClr val="FAECEF"/>
                </a:solidFill>
                <a:latin typeface="Gadugi" panose="020B0502040204020203" pitchFamily="34" charset="0"/>
                <a:ea typeface="Gadugi" panose="020B0502040204020203" pitchFamily="34" charset="0"/>
              </a:rPr>
              <a:t>“Toda conducta basada en su género que cause daño, sufrimiento físico, sexual o psicológico o la muerte, que tenga lugar dentro de la familia; en la comunidad –que incluye violación, abuso sexual, tortura, trata de personas, prostitución forzada, secuestro, y acoso sexual en el lugar de trabajo, así como en instituciones educativas, establecimientos de salud o cualquier otro lugar– o que sea perpetrada o tolerada por el Estado o sus agentes, </a:t>
            </a:r>
            <a:r>
              <a:rPr lang="es-MX" sz="2300" dirty="0">
                <a:solidFill>
                  <a:srgbClr val="FAECEF"/>
                </a:solidFill>
                <a:latin typeface="Gadugi" panose="020B0502040204020203" pitchFamily="34" charset="0"/>
                <a:ea typeface="Gadugi" panose="020B0502040204020203" pitchFamily="34" charset="0"/>
              </a:rPr>
              <a:t>dondequiera que ocurra”. </a:t>
            </a:r>
          </a:p>
          <a:p>
            <a:endParaRPr lang="es-MX" dirty="0">
              <a:solidFill>
                <a:srgbClr val="FAECEF"/>
              </a:solidFill>
            </a:endParaRPr>
          </a:p>
        </p:txBody>
      </p:sp>
    </p:spTree>
    <p:extLst>
      <p:ext uri="{BB962C8B-B14F-4D97-AF65-F5344CB8AC3E}">
        <p14:creationId xmlns:p14="http://schemas.microsoft.com/office/powerpoint/2010/main" val="330865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7FF9F-16E4-46BF-BB9E-B0E9D511570A}"/>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j-cs"/>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23AD037A-7E86-1BAD-BDD6-9D9DA9FE7A99}"/>
              </a:ext>
            </a:extLst>
          </p:cNvPr>
          <p:cNvSpPr>
            <a:spLocks noGrp="1"/>
          </p:cNvSpPr>
          <p:nvPr>
            <p:ph idx="1"/>
          </p:nvPr>
        </p:nvSpPr>
        <p:spPr/>
        <p:txBody>
          <a:bodyPr/>
          <a:lstStyle/>
          <a:p>
            <a:pPr marL="0" indent="0">
              <a:buNone/>
            </a:pPr>
            <a:r>
              <a:rPr lang="es-MX" sz="2800" b="1" i="1" u="sng" dirty="0">
                <a:solidFill>
                  <a:srgbClr val="FAECEF"/>
                </a:solidFill>
                <a:latin typeface="Gadugi" panose="020B0502040204020203" pitchFamily="34" charset="0"/>
                <a:ea typeface="Gadugi" panose="020B0502040204020203" pitchFamily="34" charset="0"/>
              </a:rPr>
              <a:t>Tratados Internacionales Vinculantes </a:t>
            </a:r>
          </a:p>
          <a:p>
            <a:pPr marL="0" indent="0" algn="just">
              <a:buNone/>
            </a:pPr>
            <a:r>
              <a:rPr lang="es-MX" sz="2400" b="1" u="sng" dirty="0">
                <a:solidFill>
                  <a:srgbClr val="FAECEF"/>
                </a:solidFill>
                <a:latin typeface="Gadugi" panose="020B0502040204020203" pitchFamily="34" charset="0"/>
                <a:ea typeface="Gadugi" panose="020B0502040204020203" pitchFamily="34" charset="0"/>
              </a:rPr>
              <a:t>Declaración Universal de los Derechos Humanos (1948), Artículos 1, 2 y 26 </a:t>
            </a:r>
          </a:p>
          <a:p>
            <a:pPr marL="0" indent="0" algn="just">
              <a:buNone/>
            </a:pPr>
            <a:r>
              <a:rPr lang="es-MX" sz="2400" dirty="0">
                <a:solidFill>
                  <a:srgbClr val="FAECEF"/>
                </a:solidFill>
                <a:latin typeface="Gadugi" panose="020B0502040204020203" pitchFamily="34" charset="0"/>
                <a:ea typeface="Gadugi" panose="020B0502040204020203" pitchFamily="34" charset="0"/>
              </a:rPr>
              <a:t> “La violencia y todas las formas de acoso y explotación sexuales, en particular las derivadas de prejuicios culturales y de la trata internacional de personas, son incompatibles con la dignidad y la valía de la persona humana, y deben ser eliminadas”. </a:t>
            </a:r>
          </a:p>
          <a:p>
            <a:endParaRPr lang="es-MX" dirty="0">
              <a:solidFill>
                <a:srgbClr val="FAECEF"/>
              </a:solidFill>
            </a:endParaRPr>
          </a:p>
        </p:txBody>
      </p:sp>
    </p:spTree>
    <p:extLst>
      <p:ext uri="{BB962C8B-B14F-4D97-AF65-F5344CB8AC3E}">
        <p14:creationId xmlns:p14="http://schemas.microsoft.com/office/powerpoint/2010/main" val="136936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p:txBody>
          <a:bodyPr>
            <a:normAutofit fontScale="85000" lnSpcReduction="20000"/>
          </a:bodyPr>
          <a:lstStyle/>
          <a:p>
            <a:pPr marL="0" indent="0">
              <a:buNone/>
            </a:pPr>
            <a:r>
              <a:rPr lang="es-MX" sz="2800" b="1" i="1" u="sng" dirty="0">
                <a:solidFill>
                  <a:srgbClr val="FAECEF"/>
                </a:solidFill>
                <a:latin typeface="Gadugi" panose="020B0502040204020203" pitchFamily="34" charset="0"/>
                <a:ea typeface="Gadugi" panose="020B0502040204020203" pitchFamily="34" charset="0"/>
              </a:rPr>
              <a:t>Tratados Internacionales Vinculantes </a:t>
            </a:r>
          </a:p>
          <a:p>
            <a:pPr marL="0" indent="0">
              <a:buNone/>
            </a:pPr>
            <a:endParaRPr lang="es-MX" sz="2800" b="1" i="1" u="sng" dirty="0">
              <a:solidFill>
                <a:srgbClr val="FAECEF"/>
              </a:solidFill>
              <a:latin typeface="Gadugi" panose="020B0502040204020203" pitchFamily="34" charset="0"/>
              <a:ea typeface="Gadugi" panose="020B0502040204020203" pitchFamily="34" charset="0"/>
            </a:endParaRPr>
          </a:p>
          <a:p>
            <a:pPr marL="0" indent="0">
              <a:buNone/>
            </a:pPr>
            <a:r>
              <a:rPr lang="es-MX" sz="2400" b="1" u="sng" dirty="0">
                <a:solidFill>
                  <a:srgbClr val="FAECEF"/>
                </a:solidFill>
                <a:latin typeface="Gadugi" panose="020B0502040204020203" pitchFamily="34" charset="0"/>
                <a:ea typeface="Gadugi" panose="020B0502040204020203" pitchFamily="34" charset="0"/>
              </a:rPr>
              <a:t>Conferencia Mundial de la Mujer, Copenhague, Dinamarca (1980) </a:t>
            </a:r>
          </a:p>
          <a:p>
            <a:pPr marL="0" indent="0">
              <a:buNone/>
            </a:pPr>
            <a:r>
              <a:rPr lang="es-MX" sz="2100" dirty="0">
                <a:solidFill>
                  <a:srgbClr val="FAECEF"/>
                </a:solidFill>
                <a:latin typeface="Gadugi" panose="020B0502040204020203" pitchFamily="34" charset="0"/>
                <a:ea typeface="Gadugi" panose="020B0502040204020203" pitchFamily="34" charset="0"/>
              </a:rPr>
              <a:t>“La discriminación hacia las mujeres responde a una forma de violencia de género, ésta atenta contra sus derechos humanos, evitarla y sancionarla corresponde a un asunto de orden público”.</a:t>
            </a:r>
          </a:p>
          <a:p>
            <a:pPr marL="0" indent="0">
              <a:buNone/>
            </a:pPr>
            <a:r>
              <a:rPr lang="es-MX" sz="2100" b="1" u="sng" dirty="0">
                <a:solidFill>
                  <a:srgbClr val="FAECEF"/>
                </a:solidFill>
                <a:latin typeface="Gadugi" panose="020B0502040204020203" pitchFamily="34" charset="0"/>
                <a:ea typeface="Gadugi" panose="020B0502040204020203" pitchFamily="34" charset="0"/>
              </a:rPr>
              <a:t>El pleno de la Comisión Ejecutiva de Atención a víctimas dicta la Resolución 40/34 de 29 de noviembre de 1985 aprobada por la Asamblea General de la Organización de las Naciones Unidas, relativa a la Declaración sobre los Principios Fundamentales de Justicia para las Víctimas de Delitos y del Abuso del Poder, establece que</a:t>
            </a:r>
          </a:p>
          <a:p>
            <a:pPr marL="0" indent="0">
              <a:buNone/>
            </a:pPr>
            <a:r>
              <a:rPr lang="es-MX" sz="2100" dirty="0">
                <a:solidFill>
                  <a:srgbClr val="FAECEF"/>
                </a:solidFill>
                <a:latin typeface="Gadugi" panose="020B0502040204020203" pitchFamily="34" charset="0"/>
                <a:ea typeface="Gadugi" panose="020B0502040204020203" pitchFamily="34" charset="0"/>
              </a:rPr>
              <a:t> “las víctimas serán tratadas con compasión y respeto por su dignidad. Tendrán derecho al acceso a los mecanismos de la justicia y a una pronta reparación del daño que hayan sufrido, según lo dispuesto en la legislación nacional”; </a:t>
            </a:r>
          </a:p>
        </p:txBody>
      </p:sp>
    </p:spTree>
    <p:extLst>
      <p:ext uri="{BB962C8B-B14F-4D97-AF65-F5344CB8AC3E}">
        <p14:creationId xmlns:p14="http://schemas.microsoft.com/office/powerpoint/2010/main" val="420325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a:xfrm>
            <a:off x="581192" y="715408"/>
            <a:ext cx="11029616" cy="1013800"/>
          </a:xfrm>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a:xfrm>
            <a:off x="779974" y="2313018"/>
            <a:ext cx="11029615" cy="3678303"/>
          </a:xfrm>
        </p:spPr>
        <p:txBody>
          <a:bodyPr/>
          <a:lstStyle/>
          <a:p>
            <a:pPr marL="0" indent="0">
              <a:buNone/>
            </a:pPr>
            <a:r>
              <a:rPr lang="es-MX" sz="2400" b="1" i="1" u="sng" dirty="0">
                <a:solidFill>
                  <a:srgbClr val="FAECEF"/>
                </a:solidFill>
                <a:latin typeface="Gadugi" panose="020B0502040204020203" pitchFamily="34" charset="0"/>
                <a:ea typeface="Gadugi" panose="020B0502040204020203" pitchFamily="34" charset="0"/>
              </a:rPr>
              <a:t>Tratados Internacionales Vinculantes </a:t>
            </a:r>
          </a:p>
          <a:p>
            <a:pPr marL="0" indent="0">
              <a:buNone/>
            </a:pPr>
            <a:endParaRPr lang="es-MX" sz="2400" b="1" i="1" u="sng" dirty="0">
              <a:solidFill>
                <a:srgbClr val="FAECEF"/>
              </a:solidFill>
              <a:latin typeface="Gadugi" panose="020B0502040204020203" pitchFamily="34" charset="0"/>
              <a:ea typeface="Gadugi" panose="020B0502040204020203" pitchFamily="34" charset="0"/>
            </a:endParaRPr>
          </a:p>
          <a:p>
            <a:pPr marL="0" indent="0">
              <a:buNone/>
            </a:pPr>
            <a:r>
              <a:rPr lang="es-MX" sz="2000" b="1" u="sng" dirty="0">
                <a:solidFill>
                  <a:srgbClr val="FAECEF"/>
                </a:solidFill>
                <a:latin typeface="Gadugi" panose="020B0502040204020203" pitchFamily="34" charset="0"/>
                <a:ea typeface="Gadugi" panose="020B0502040204020203" pitchFamily="34" charset="0"/>
              </a:rPr>
              <a:t>Conferencia Mundial de Derechos Humanos, Austria, Viena (1993)</a:t>
            </a:r>
            <a:r>
              <a:rPr lang="es-MX" sz="2000" dirty="0">
                <a:solidFill>
                  <a:srgbClr val="FAECEF"/>
                </a:solidFill>
              </a:rPr>
              <a:t> </a:t>
            </a:r>
          </a:p>
          <a:p>
            <a:pPr marL="0" indent="0">
              <a:buNone/>
            </a:pPr>
            <a:endParaRPr lang="es-MX" sz="2000" dirty="0">
              <a:solidFill>
                <a:srgbClr val="FAECEF"/>
              </a:solidFill>
            </a:endParaRPr>
          </a:p>
          <a:p>
            <a:pPr marL="0" indent="0">
              <a:buNone/>
            </a:pPr>
            <a:r>
              <a:rPr lang="es-MX" dirty="0">
                <a:solidFill>
                  <a:srgbClr val="FAECEF"/>
                </a:solidFill>
                <a:latin typeface="Gadugi" panose="020B0502040204020203" pitchFamily="34" charset="0"/>
                <a:ea typeface="Gadugi" panose="020B0502040204020203" pitchFamily="34" charset="0"/>
              </a:rPr>
              <a:t>“La violencia y todas las formas de acoso y explotación sexuales, en particular las derivadas de prejuicios culturales y de la trata internacional de personas, son incompatibles con la dignidad y la valía de la persona humana, y deben ser eliminadas”.</a:t>
            </a:r>
          </a:p>
        </p:txBody>
      </p:sp>
    </p:spTree>
    <p:extLst>
      <p:ext uri="{BB962C8B-B14F-4D97-AF65-F5344CB8AC3E}">
        <p14:creationId xmlns:p14="http://schemas.microsoft.com/office/powerpoint/2010/main" val="278122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p:txBody>
          <a:bodyPr/>
          <a:lstStyle/>
          <a:p>
            <a:pPr marL="0" indent="0">
              <a:buNone/>
            </a:pPr>
            <a:r>
              <a:rPr lang="es-MX" sz="2400" b="1" i="1" u="sng" dirty="0">
                <a:solidFill>
                  <a:srgbClr val="FAECEF"/>
                </a:solidFill>
                <a:latin typeface="Gadugi" panose="020B0502040204020203" pitchFamily="34" charset="0"/>
                <a:ea typeface="Gadugi" panose="020B0502040204020203" pitchFamily="34" charset="0"/>
              </a:rPr>
              <a:t>Tratados Internacionales Vinculantes </a:t>
            </a:r>
          </a:p>
          <a:p>
            <a:pPr marL="0" indent="0">
              <a:buNone/>
            </a:pPr>
            <a:endParaRPr lang="es-MX" sz="2400" b="1" i="1" u="sng" dirty="0">
              <a:solidFill>
                <a:srgbClr val="FAECEF"/>
              </a:solidFill>
              <a:latin typeface="Gadugi" panose="020B0502040204020203" pitchFamily="34" charset="0"/>
              <a:ea typeface="Gadugi" panose="020B0502040204020203" pitchFamily="34" charset="0"/>
            </a:endParaRPr>
          </a:p>
          <a:p>
            <a:pPr marL="0" indent="0">
              <a:buNone/>
            </a:pPr>
            <a:r>
              <a:rPr lang="es-MX" sz="2000" b="1" u="sng" dirty="0">
                <a:solidFill>
                  <a:srgbClr val="FAECEF"/>
                </a:solidFill>
                <a:latin typeface="Gadugi" panose="020B0502040204020203" pitchFamily="34" charset="0"/>
                <a:ea typeface="Gadugi" panose="020B0502040204020203" pitchFamily="34" charset="0"/>
              </a:rPr>
              <a:t>Conferencia Internacional de Población y Desarrollo, El Cairo (1994) </a:t>
            </a:r>
          </a:p>
          <a:p>
            <a:pPr marL="0" indent="0">
              <a:buNone/>
            </a:pPr>
            <a:r>
              <a:rPr lang="es-MX" sz="2000" dirty="0">
                <a:solidFill>
                  <a:srgbClr val="FAECEF"/>
                </a:solidFill>
                <a:latin typeface="Gadugi" panose="020B0502040204020203" pitchFamily="34" charset="0"/>
                <a:ea typeface="Gadugi" panose="020B0502040204020203" pitchFamily="34" charset="0"/>
              </a:rPr>
              <a:t>“La eliminación de todas las formas discriminatorias contra la mujer, ayudándola a establecer y realizar sus derechos, incluidos los relativos a la salud reproductiva y sexual, y a eliminar la violencia contra la mujer”.</a:t>
            </a:r>
          </a:p>
        </p:txBody>
      </p:sp>
    </p:spTree>
    <p:extLst>
      <p:ext uri="{BB962C8B-B14F-4D97-AF65-F5344CB8AC3E}">
        <p14:creationId xmlns:p14="http://schemas.microsoft.com/office/powerpoint/2010/main" val="27134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84251C-A8E0-9BF6-8FD7-5D667B4A9E94}"/>
              </a:ext>
            </a:extLst>
          </p:cNvPr>
          <p:cNvPicPr>
            <a:picLocks noChangeAspect="1"/>
          </p:cNvPicPr>
          <p:nvPr/>
        </p:nvPicPr>
        <p:blipFill>
          <a:blip r:embed="rId2"/>
          <a:stretch>
            <a:fillRect/>
          </a:stretch>
        </p:blipFill>
        <p:spPr>
          <a:xfrm>
            <a:off x="410817" y="1431235"/>
            <a:ext cx="10787270" cy="4837043"/>
          </a:xfrm>
          <a:prstGeom prst="rect">
            <a:avLst/>
          </a:prstGeom>
        </p:spPr>
      </p:pic>
    </p:spTree>
    <p:extLst>
      <p:ext uri="{BB962C8B-B14F-4D97-AF65-F5344CB8AC3E}">
        <p14:creationId xmlns:p14="http://schemas.microsoft.com/office/powerpoint/2010/main" val="359125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p:txBody>
          <a:bodyPr/>
          <a:lstStyle/>
          <a:p>
            <a:pPr marL="0" indent="0">
              <a:buNone/>
            </a:pPr>
            <a:r>
              <a:rPr lang="es-MX" sz="2400" b="1" i="1" u="sng" dirty="0">
                <a:solidFill>
                  <a:srgbClr val="FAECEF"/>
                </a:solidFill>
                <a:latin typeface="Gadugi" panose="020B0502040204020203" pitchFamily="34" charset="0"/>
                <a:ea typeface="Gadugi" panose="020B0502040204020203" pitchFamily="34" charset="0"/>
              </a:rPr>
              <a:t>Tratados Internacionales Vinculantes </a:t>
            </a:r>
          </a:p>
          <a:p>
            <a:pPr marL="0" indent="0" algn="just">
              <a:buNone/>
            </a:pPr>
            <a:r>
              <a:rPr lang="es-MX" sz="2000" b="1" u="sng" dirty="0">
                <a:solidFill>
                  <a:srgbClr val="FAECEF"/>
                </a:solidFill>
                <a:latin typeface="Gadugi" panose="020B0502040204020203" pitchFamily="34" charset="0"/>
                <a:ea typeface="Gadugi" panose="020B0502040204020203" pitchFamily="34" charset="0"/>
              </a:rPr>
              <a:t>Declaración y Plataforma de Acción de la Cuarta Conferencia Mundial sobre la Mujer de Beijing (1995) </a:t>
            </a:r>
          </a:p>
          <a:p>
            <a:pPr marL="0" indent="0" algn="just">
              <a:buNone/>
            </a:pPr>
            <a:endParaRPr lang="es-MX" sz="2000" b="1" u="sng" dirty="0">
              <a:solidFill>
                <a:srgbClr val="FAECEF"/>
              </a:solidFill>
              <a:latin typeface="Gadugi" panose="020B0502040204020203" pitchFamily="34" charset="0"/>
              <a:ea typeface="Gadugi" panose="020B0502040204020203" pitchFamily="34" charset="0"/>
            </a:endParaRPr>
          </a:p>
          <a:p>
            <a:pPr marL="0" indent="0" algn="just">
              <a:buNone/>
            </a:pPr>
            <a:r>
              <a:rPr lang="es-MX" sz="2000" dirty="0">
                <a:solidFill>
                  <a:srgbClr val="FAECEF"/>
                </a:solidFill>
                <a:latin typeface="Gadugi" panose="020B0502040204020203" pitchFamily="34" charset="0"/>
                <a:ea typeface="Gadugi" panose="020B0502040204020203" pitchFamily="34" charset="0"/>
              </a:rPr>
              <a:t>“Los actos o amenazas de violencia, ya se trate de los actos que ocurren en el hogar o en la comunidad o de los actos perpetrados o tolerados por el Estado, infunden miedo e inseguridad en la vida de las mujeres e impiden lograr la igualdad, el desarrollo y la paz”.</a:t>
            </a:r>
          </a:p>
        </p:txBody>
      </p:sp>
    </p:spTree>
    <p:extLst>
      <p:ext uri="{BB962C8B-B14F-4D97-AF65-F5344CB8AC3E}">
        <p14:creationId xmlns:p14="http://schemas.microsoft.com/office/powerpoint/2010/main" val="255432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a:xfrm>
            <a:off x="581192" y="662399"/>
            <a:ext cx="11029616" cy="1013800"/>
          </a:xfrm>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p:txBody>
          <a:bodyPr>
            <a:normAutofit/>
          </a:bodyPr>
          <a:lstStyle/>
          <a:p>
            <a:pPr marL="0" indent="0">
              <a:buNone/>
            </a:pPr>
            <a:r>
              <a:rPr lang="es-MX" sz="2400" b="1" i="1" u="sng" dirty="0">
                <a:solidFill>
                  <a:srgbClr val="FAECEF"/>
                </a:solidFill>
                <a:latin typeface="Gadugi" panose="020B0502040204020203" pitchFamily="34" charset="0"/>
                <a:ea typeface="Gadugi" panose="020B0502040204020203" pitchFamily="34" charset="0"/>
              </a:rPr>
              <a:t>Tratados Internacionales Vinculantes </a:t>
            </a:r>
          </a:p>
          <a:p>
            <a:pPr marL="0" indent="0">
              <a:buNone/>
            </a:pPr>
            <a:r>
              <a:rPr lang="es-MX" sz="2000" b="1" dirty="0">
                <a:solidFill>
                  <a:srgbClr val="FAECEF"/>
                </a:solidFill>
                <a:latin typeface="Gadugi" panose="020B0502040204020203" pitchFamily="34" charset="0"/>
                <a:ea typeface="Gadugi" panose="020B0502040204020203" pitchFamily="34" charset="0"/>
              </a:rPr>
              <a:t>Novena Conferencia Regional sobre la Mujer de América Latina y el Caribe, México (2004) </a:t>
            </a:r>
          </a:p>
          <a:p>
            <a:pPr marL="0" indent="0">
              <a:buNone/>
            </a:pPr>
            <a:r>
              <a:rPr lang="es-MX" dirty="0">
                <a:solidFill>
                  <a:srgbClr val="FAECEF"/>
                </a:solidFill>
              </a:rPr>
              <a:t> </a:t>
            </a:r>
            <a:r>
              <a:rPr lang="es-MX" sz="2000" dirty="0">
                <a:solidFill>
                  <a:srgbClr val="FAECEF"/>
                </a:solidFill>
                <a:latin typeface="Gadugi" panose="020B0502040204020203" pitchFamily="34" charset="0"/>
                <a:ea typeface="Gadugi" panose="020B0502040204020203" pitchFamily="34" charset="0"/>
              </a:rPr>
              <a:t>“Adoptar medidas integrales para eliminar la violencia física, sexual y psicológica en todas sus formas, incluidas la familiar, el abuso y acoso sexual, el incesto, la explotación sexual, el tráfico así como la trata de mujeres y niñas; la prostitución forzada, los asesinatos, las violaciones sistemáticas, y la violencia en situaciones de conflicto armado, entre otras”.</a:t>
            </a:r>
          </a:p>
        </p:txBody>
      </p:sp>
    </p:spTree>
    <p:extLst>
      <p:ext uri="{BB962C8B-B14F-4D97-AF65-F5344CB8AC3E}">
        <p14:creationId xmlns:p14="http://schemas.microsoft.com/office/powerpoint/2010/main" val="247974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2050" name="Picture 2" descr="Resultado de imagen para imagen de interrogación">
            <a:extLst>
              <a:ext uri="{FF2B5EF4-FFF2-40B4-BE49-F238E27FC236}">
                <a16:creationId xmlns:a16="http://schemas.microsoft.com/office/drawing/2014/main" id="{46148B37-90D7-E75D-03E6-11DF83B58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92" y="993913"/>
            <a:ext cx="3626334" cy="42406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9F9E1EB-CBD7-5259-501E-CDFC0F363C46}"/>
              </a:ext>
            </a:extLst>
          </p:cNvPr>
          <p:cNvSpPr txBox="1"/>
          <p:nvPr/>
        </p:nvSpPr>
        <p:spPr>
          <a:xfrm>
            <a:off x="4757530" y="1264291"/>
            <a:ext cx="6096000" cy="4247317"/>
          </a:xfrm>
          <a:prstGeom prst="rect">
            <a:avLst/>
          </a:prstGeom>
          <a:noFill/>
        </p:spPr>
        <p:txBody>
          <a:bodyPr wrap="square">
            <a:spAutoFit/>
          </a:bodyPr>
          <a:lstStyle/>
          <a:p>
            <a:r>
              <a:rPr lang="es-MX" b="1" i="1" u="sng" dirty="0">
                <a:solidFill>
                  <a:srgbClr val="FAECEF"/>
                </a:solidFill>
              </a:rPr>
              <a:t>¿QUÉ ES EL HOSTIGAMIENTO SEXUAL?</a:t>
            </a:r>
          </a:p>
          <a:p>
            <a:endParaRPr lang="es-MX" dirty="0">
              <a:solidFill>
                <a:srgbClr val="FAECEF"/>
              </a:solidFill>
            </a:endParaRPr>
          </a:p>
          <a:p>
            <a:pPr algn="just"/>
            <a:r>
              <a:rPr lang="es-MX" dirty="0">
                <a:solidFill>
                  <a:srgbClr val="FAECEF"/>
                </a:solidFill>
              </a:rPr>
              <a:t>“El hostigamiento sexual es el ejercicio del poder, en una relación de subordinación real de la víctima frente al agresor en los </a:t>
            </a:r>
            <a:r>
              <a:rPr lang="es-MX" sz="2000" dirty="0">
                <a:solidFill>
                  <a:srgbClr val="FAECEF"/>
                </a:solidFill>
                <a:latin typeface="Gadugi" panose="020B0502040204020203" pitchFamily="34" charset="0"/>
                <a:ea typeface="Gadugi" panose="020B0502040204020203" pitchFamily="34" charset="0"/>
              </a:rPr>
              <a:t>ámbitos</a:t>
            </a:r>
            <a:r>
              <a:rPr lang="es-MX" dirty="0">
                <a:solidFill>
                  <a:srgbClr val="FAECEF"/>
                </a:solidFill>
              </a:rPr>
              <a:t> laboral y/o escolar. Se expresa en conductas verbales, físicas o ambas, relacionadas con la sexualidad de connotación lasciva”. De acuerdo al artículo 13 de la Ley General de Acceso de las Mujeres a una Vida Hostigamiento sexual y acoso sexual, el hostigamiento sexual se agrava por medio de la discriminación, cuando hay motivos para creer que la negativa ocasionará problemas en el trabajo, la contratación, el ascenso o genera un medio de trabajo hostil, conforme a la Observación CEDAW GR 19, La violencia contra la mujer, párr. 18. </a:t>
            </a:r>
          </a:p>
          <a:p>
            <a:endParaRPr lang="es-MX" dirty="0">
              <a:solidFill>
                <a:schemeClr val="bg1"/>
              </a:solidFill>
            </a:endParaRPr>
          </a:p>
        </p:txBody>
      </p:sp>
    </p:spTree>
    <p:extLst>
      <p:ext uri="{BB962C8B-B14F-4D97-AF65-F5344CB8AC3E}">
        <p14:creationId xmlns:p14="http://schemas.microsoft.com/office/powerpoint/2010/main" val="184356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BDC328-5BC6-76B7-9922-5073CDBF532B}"/>
              </a:ext>
            </a:extLst>
          </p:cNvPr>
          <p:cNvSpPr txBox="1"/>
          <p:nvPr/>
        </p:nvSpPr>
        <p:spPr>
          <a:xfrm>
            <a:off x="5632174" y="1241095"/>
            <a:ext cx="5135827" cy="4924425"/>
          </a:xfrm>
          <a:prstGeom prst="rect">
            <a:avLst/>
          </a:prstGeom>
          <a:noFill/>
        </p:spPr>
        <p:txBody>
          <a:bodyPr wrap="square">
            <a:spAutoFit/>
          </a:bodyPr>
          <a:lstStyle/>
          <a:p>
            <a:endParaRPr lang="es-MX" dirty="0">
              <a:solidFill>
                <a:schemeClr val="bg1"/>
              </a:solidFill>
            </a:endParaRPr>
          </a:p>
          <a:p>
            <a:r>
              <a:rPr lang="es-MX" sz="2800" b="1" i="1" u="sng" dirty="0">
                <a:solidFill>
                  <a:schemeClr val="bg1"/>
                </a:solidFill>
                <a:latin typeface="Gadugi" panose="020B0502040204020203" pitchFamily="34" charset="0"/>
                <a:ea typeface="Gadugi" panose="020B0502040204020203" pitchFamily="34" charset="0"/>
              </a:rPr>
              <a:t>¿QUÉ ES EL ACOSO SEXUAL? </a:t>
            </a:r>
          </a:p>
          <a:p>
            <a:endParaRPr lang="es-MX" sz="2800" b="1" i="1" u="sng" dirty="0">
              <a:solidFill>
                <a:schemeClr val="bg1"/>
              </a:solidFill>
              <a:latin typeface="Gadugi" panose="020B0502040204020203" pitchFamily="34" charset="0"/>
              <a:ea typeface="Gadugi" panose="020B0502040204020203" pitchFamily="34" charset="0"/>
            </a:endParaRPr>
          </a:p>
          <a:p>
            <a:pPr algn="just"/>
            <a:r>
              <a:rPr lang="es-MX" sz="2000" dirty="0">
                <a:solidFill>
                  <a:schemeClr val="bg1"/>
                </a:solidFill>
                <a:latin typeface="Gadugi" panose="020B0502040204020203" pitchFamily="34" charset="0"/>
                <a:ea typeface="Gadugi" panose="020B0502040204020203" pitchFamily="34" charset="0"/>
              </a:rPr>
              <a:t>El acoso sexual es: “cualquier comportamiento —físico o verbal— de naturaleza sexual que tenga el propósito o produzca el efecto de atentar contra la dignidad de una persona; en particular, cuando se crea un entorno laboral intimidatorio, degradante u ofensivo”, de acuerdo con la Guía para la intervención con hombres sobre el acoso sexual en el trabajo y la masculinidad sexista, OIT (Organización Internacional del Trabajo) 2014</a:t>
            </a:r>
            <a:r>
              <a:rPr lang="es-MX" dirty="0">
                <a:solidFill>
                  <a:schemeClr val="bg1"/>
                </a:solidFill>
              </a:rPr>
              <a:t>.</a:t>
            </a:r>
          </a:p>
        </p:txBody>
      </p:sp>
      <p:pic>
        <p:nvPicPr>
          <p:cNvPr id="4098" name="Picture 2" descr="Resultado de imagen para imagen de interrogación">
            <a:extLst>
              <a:ext uri="{FF2B5EF4-FFF2-40B4-BE49-F238E27FC236}">
                <a16:creationId xmlns:a16="http://schemas.microsoft.com/office/drawing/2014/main" id="{08A82D22-DD3B-0A0C-4675-A4620504C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5" y="1437187"/>
            <a:ext cx="3922644" cy="45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5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679A6-D8CA-65C6-463B-A9EAC8EFEA19}"/>
              </a:ext>
            </a:extLst>
          </p:cNvPr>
          <p:cNvSpPr>
            <a:spLocks noGrp="1"/>
          </p:cNvSpPr>
          <p:nvPr>
            <p:ph type="title"/>
          </p:nvPr>
        </p:nvSpPr>
        <p:spPr/>
        <p:txBody>
          <a:bodyPr/>
          <a:lstStyle/>
          <a:p>
            <a:pPr algn="ctr"/>
            <a:r>
              <a:rPr lang="es-MX" b="1" dirty="0">
                <a:solidFill>
                  <a:srgbClr val="FAECEF"/>
                </a:solidFill>
                <a:latin typeface="Gadugi" panose="020B0502040204020203" pitchFamily="34" charset="0"/>
                <a:ea typeface="Gadugi" panose="020B0502040204020203" pitchFamily="34" charset="0"/>
              </a:rPr>
              <a:t>Algunos ejemplos </a:t>
            </a:r>
          </a:p>
        </p:txBody>
      </p:sp>
      <p:sp>
        <p:nvSpPr>
          <p:cNvPr id="3" name="Marcador de contenido 2">
            <a:extLst>
              <a:ext uri="{FF2B5EF4-FFF2-40B4-BE49-F238E27FC236}">
                <a16:creationId xmlns:a16="http://schemas.microsoft.com/office/drawing/2014/main" id="{AE957883-8E13-BDF0-892D-0BD8A2835FEB}"/>
              </a:ext>
            </a:extLst>
          </p:cNvPr>
          <p:cNvSpPr>
            <a:spLocks noGrp="1"/>
          </p:cNvSpPr>
          <p:nvPr>
            <p:ph idx="1"/>
          </p:nvPr>
        </p:nvSpPr>
        <p:spPr>
          <a:xfrm>
            <a:off x="410817" y="1875696"/>
            <a:ext cx="11199989" cy="3678303"/>
          </a:xfrm>
        </p:spPr>
        <p:txBody>
          <a:bodyPr>
            <a:normAutofit fontScale="32500" lnSpcReduction="20000"/>
          </a:bodyPr>
          <a:lstStyle/>
          <a:p>
            <a:pPr marL="0" indent="0">
              <a:buNone/>
            </a:pPr>
            <a:r>
              <a:rPr lang="es-MX" dirty="0"/>
              <a:t> </a:t>
            </a:r>
            <a:endParaRPr lang="es-MX" dirty="0">
              <a:solidFill>
                <a:srgbClr val="FAECEF"/>
              </a:solidFill>
            </a:endParaRPr>
          </a:p>
          <a:p>
            <a:r>
              <a:rPr lang="es-MX" sz="4500" dirty="0">
                <a:solidFill>
                  <a:srgbClr val="FAECEF"/>
                </a:solidFill>
                <a:latin typeface="Gadugi" panose="020B0502040204020203" pitchFamily="34" charset="0"/>
                <a:ea typeface="Gadugi" panose="020B0502040204020203" pitchFamily="34" charset="0"/>
              </a:rPr>
              <a:t>Comentarios sobre tu cuerpo y sexualidad.</a:t>
            </a:r>
          </a:p>
          <a:p>
            <a:r>
              <a:rPr lang="es-MX" sz="4500" dirty="0">
                <a:solidFill>
                  <a:srgbClr val="FAECEF"/>
                </a:solidFill>
                <a:latin typeface="Gadugi" panose="020B0502040204020203" pitchFamily="34" charset="0"/>
                <a:ea typeface="Gadugi" panose="020B0502040204020203" pitchFamily="34" charset="0"/>
              </a:rPr>
              <a:t>Insinuaciones sexuales.</a:t>
            </a:r>
          </a:p>
          <a:p>
            <a:r>
              <a:rPr lang="es-MX" sz="4500" dirty="0">
                <a:solidFill>
                  <a:srgbClr val="FAECEF"/>
                </a:solidFill>
                <a:latin typeface="Gadugi" panose="020B0502040204020203" pitchFamily="34" charset="0"/>
                <a:ea typeface="Gadugi" panose="020B0502040204020203" pitchFamily="34" charset="0"/>
              </a:rPr>
              <a:t>Contactos físicos indeseados, Miradas lascivas (marcadamente sexuales)</a:t>
            </a:r>
          </a:p>
          <a:p>
            <a:r>
              <a:rPr lang="es-MX" sz="4500" dirty="0">
                <a:solidFill>
                  <a:srgbClr val="FAECEF"/>
                </a:solidFill>
                <a:latin typeface="Gadugi" panose="020B0502040204020203" pitchFamily="34" charset="0"/>
                <a:ea typeface="Gadugi" panose="020B0502040204020203" pitchFamily="34" charset="0"/>
              </a:rPr>
              <a:t>Exigencias sexuales verbales o de hecho.                </a:t>
            </a:r>
          </a:p>
          <a:p>
            <a:endParaRPr lang="es-MX" sz="4500" dirty="0">
              <a:solidFill>
                <a:srgbClr val="FAECEF"/>
              </a:solidFill>
              <a:latin typeface="Gadugi" panose="020B0502040204020203" pitchFamily="34" charset="0"/>
              <a:ea typeface="Gadugi" panose="020B0502040204020203" pitchFamily="34" charset="0"/>
            </a:endParaRPr>
          </a:p>
          <a:p>
            <a:endParaRPr lang="es-MX" dirty="0">
              <a:solidFill>
                <a:srgbClr val="FAECEF"/>
              </a:solidFill>
            </a:endParaRPr>
          </a:p>
          <a:p>
            <a:endParaRPr lang="es-MX" dirty="0">
              <a:solidFill>
                <a:srgbClr val="FAECEF"/>
              </a:solidFill>
            </a:endParaRPr>
          </a:p>
          <a:p>
            <a:endParaRPr lang="es-MX" dirty="0">
              <a:solidFill>
                <a:srgbClr val="FAECEF"/>
              </a:solidFill>
            </a:endParaRPr>
          </a:p>
          <a:p>
            <a:endParaRPr lang="es-MX" dirty="0">
              <a:solidFill>
                <a:srgbClr val="FAECEF"/>
              </a:solidFill>
            </a:endParaRPr>
          </a:p>
          <a:p>
            <a:endParaRPr lang="es-MX" sz="3400" dirty="0">
              <a:solidFill>
                <a:srgbClr val="FAECEF"/>
              </a:solidFill>
              <a:latin typeface="Gadugi" panose="020B0502040204020203" pitchFamily="34" charset="0"/>
              <a:ea typeface="Gadugi" panose="020B0502040204020203" pitchFamily="34" charset="0"/>
            </a:endParaRPr>
          </a:p>
          <a:p>
            <a:pPr marL="0" indent="0" algn="r">
              <a:buNone/>
            </a:pPr>
            <a:r>
              <a:rPr lang="es-MX" sz="3400" dirty="0">
                <a:solidFill>
                  <a:srgbClr val="FAECEF"/>
                </a:solidFill>
                <a:latin typeface="Gadugi" panose="020B0502040204020203" pitchFamily="34" charset="0"/>
                <a:ea typeface="Gadugi" panose="020B0502040204020203" pitchFamily="34" charset="0"/>
              </a:rPr>
              <a:t>Fuente: Ley General de Acceso de las Mujeres a una Vida Libre de Violencia,</a:t>
            </a:r>
          </a:p>
          <a:p>
            <a:pPr marL="0" indent="0" algn="r">
              <a:buNone/>
            </a:pPr>
            <a:r>
              <a:rPr lang="es-MX" sz="3400" dirty="0">
                <a:solidFill>
                  <a:srgbClr val="FAECEF"/>
                </a:solidFill>
                <a:latin typeface="Gadugi" panose="020B0502040204020203" pitchFamily="34" charset="0"/>
                <a:ea typeface="Gadugi" panose="020B0502040204020203" pitchFamily="34" charset="0"/>
              </a:rPr>
              <a:t>Suprema Corte de Justicia de la Nación, Manual de buenas prácticas para investigar y sancionar el acoso laboral y/o el acoso sexual en la SCJN, p.7;, </a:t>
            </a:r>
          </a:p>
          <a:p>
            <a:endParaRPr lang="es-MX" dirty="0"/>
          </a:p>
        </p:txBody>
      </p:sp>
      <p:pic>
        <p:nvPicPr>
          <p:cNvPr id="5122" name="Picture 2" descr="Definición de acoso - Qué es, Significado y Concepto">
            <a:extLst>
              <a:ext uri="{FF2B5EF4-FFF2-40B4-BE49-F238E27FC236}">
                <a16:creationId xmlns:a16="http://schemas.microsoft.com/office/drawing/2014/main" id="{06A854DC-6066-4799-E3B6-03A8C56AB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1932222"/>
            <a:ext cx="2780678" cy="17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5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91056-1AAF-D1DF-1018-8B790B295CC0}"/>
              </a:ext>
            </a:extLst>
          </p:cNvPr>
          <p:cNvSpPr>
            <a:spLocks noGrp="1"/>
          </p:cNvSpPr>
          <p:nvPr>
            <p:ph type="title"/>
          </p:nvPr>
        </p:nvSpPr>
        <p:spPr/>
        <p:txBody>
          <a:bodyPr/>
          <a:lstStyle/>
          <a:p>
            <a:pPr algn="ctr"/>
            <a:r>
              <a:rPr lang="es-MX" dirty="0">
                <a:solidFill>
                  <a:srgbClr val="FAECEF"/>
                </a:solidFill>
                <a:latin typeface="Gadugi" panose="020B0502040204020203" pitchFamily="34" charset="0"/>
                <a:ea typeface="Gadugi" panose="020B0502040204020203" pitchFamily="34" charset="0"/>
              </a:rPr>
              <a:t>Este tipo de violencia constituye; </a:t>
            </a:r>
            <a:br>
              <a:rPr lang="es-MX" dirty="0">
                <a:solidFill>
                  <a:srgbClr val="FAECEF"/>
                </a:solidFill>
                <a:latin typeface="Gadugi" panose="020B0502040204020203" pitchFamily="34" charset="0"/>
                <a:ea typeface="Gadugi" panose="020B0502040204020203" pitchFamily="34" charset="0"/>
              </a:rPr>
            </a:br>
            <a:endParaRPr lang="es-MX" dirty="0">
              <a:solidFill>
                <a:srgbClr val="FAECEF"/>
              </a:solidFill>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3041E36B-7F9C-9702-20F5-D7A0C5BC91B9}"/>
              </a:ext>
            </a:extLst>
          </p:cNvPr>
          <p:cNvSpPr>
            <a:spLocks noGrp="1"/>
          </p:cNvSpPr>
          <p:nvPr>
            <p:ph idx="1"/>
          </p:nvPr>
        </p:nvSpPr>
        <p:spPr>
          <a:xfrm>
            <a:off x="753471" y="2220253"/>
            <a:ext cx="6707503" cy="4405834"/>
          </a:xfrm>
        </p:spPr>
        <p:txBody>
          <a:bodyPr>
            <a:normAutofit/>
          </a:bodyPr>
          <a:lstStyle/>
          <a:p>
            <a:pPr marL="342900" indent="-342900">
              <a:buAutoNum type="arabicPeriod"/>
            </a:pPr>
            <a:r>
              <a:rPr lang="es-MX" sz="2800" dirty="0">
                <a:solidFill>
                  <a:srgbClr val="FAECEF"/>
                </a:solidFill>
                <a:latin typeface="Gadugi" panose="020B0502040204020203" pitchFamily="34" charset="0"/>
                <a:ea typeface="Gadugi" panose="020B0502040204020203" pitchFamily="34" charset="0"/>
              </a:rPr>
              <a:t>Una expresión de abuso de poder que colocan a la persona en un estado de riesgo y en situación de vulnerabilidad. </a:t>
            </a:r>
          </a:p>
          <a:p>
            <a:pPr marL="342900" indent="-342900">
              <a:buAutoNum type="arabicPeriod"/>
            </a:pPr>
            <a:r>
              <a:rPr lang="es-MX" sz="2800" dirty="0">
                <a:solidFill>
                  <a:srgbClr val="FAECEF"/>
                </a:solidFill>
                <a:latin typeface="Gadugi" panose="020B0502040204020203" pitchFamily="34" charset="0"/>
                <a:ea typeface="Gadugi" panose="020B0502040204020203" pitchFamily="34" charset="0"/>
              </a:rPr>
              <a:t>Un atentado contra la libertad, dignidad e integridad física y psicológica que devalúa y cosifica. </a:t>
            </a:r>
          </a:p>
        </p:txBody>
      </p:sp>
      <p:pic>
        <p:nvPicPr>
          <p:cNvPr id="6146" name="Picture 2" descr="Acoso sexual en el trabajo: del movimiento #MeToo a los costos económicos">
            <a:extLst>
              <a:ext uri="{FF2B5EF4-FFF2-40B4-BE49-F238E27FC236}">
                <a16:creationId xmlns:a16="http://schemas.microsoft.com/office/drawing/2014/main" id="{7BFD81EC-8150-4C10-11A4-C910DAAA4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017" y="2362296"/>
            <a:ext cx="3884790" cy="379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7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DD7523-B360-2D42-0601-87ADAD4B403A}"/>
              </a:ext>
            </a:extLst>
          </p:cNvPr>
          <p:cNvSpPr txBox="1"/>
          <p:nvPr/>
        </p:nvSpPr>
        <p:spPr>
          <a:xfrm>
            <a:off x="463826" y="530161"/>
            <a:ext cx="5393635" cy="5016758"/>
          </a:xfrm>
          <a:prstGeom prst="rect">
            <a:avLst/>
          </a:prstGeom>
          <a:noFill/>
        </p:spPr>
        <p:txBody>
          <a:bodyPr wrap="square">
            <a:spAutoFit/>
          </a:bodyPr>
          <a:lstStyle/>
          <a:p>
            <a:pPr algn="just"/>
            <a:endParaRPr lang="es-MX" sz="2000" dirty="0">
              <a:solidFill>
                <a:srgbClr val="FAECEF"/>
              </a:solidFill>
              <a:latin typeface="Gadugi" panose="020B0502040204020203" pitchFamily="34" charset="0"/>
              <a:ea typeface="Gadugi" panose="020B0502040204020203" pitchFamily="34" charset="0"/>
            </a:endParaRPr>
          </a:p>
          <a:p>
            <a:pPr algn="just"/>
            <a:endParaRPr lang="es-MX" sz="2000" dirty="0">
              <a:solidFill>
                <a:srgbClr val="FAECEF"/>
              </a:solidFill>
              <a:latin typeface="Gadugi" panose="020B0502040204020203" pitchFamily="34" charset="0"/>
              <a:ea typeface="Gadugi" panose="020B0502040204020203" pitchFamily="34" charset="0"/>
            </a:endParaRPr>
          </a:p>
          <a:p>
            <a:pPr algn="just"/>
            <a:endParaRPr lang="es-MX" sz="2000" dirty="0">
              <a:solidFill>
                <a:srgbClr val="FAECEF"/>
              </a:solidFill>
              <a:latin typeface="Gadugi" panose="020B0502040204020203" pitchFamily="34" charset="0"/>
              <a:ea typeface="Gadugi" panose="020B0502040204020203" pitchFamily="34" charset="0"/>
            </a:endParaRPr>
          </a:p>
          <a:p>
            <a:pPr algn="just"/>
            <a:r>
              <a:rPr lang="es-MX" sz="2000" dirty="0">
                <a:solidFill>
                  <a:srgbClr val="FAECEF"/>
                </a:solidFill>
                <a:latin typeface="Gadugi" panose="020B0502040204020203" pitchFamily="34" charset="0"/>
                <a:ea typeface="Gadugi" panose="020B0502040204020203" pitchFamily="34" charset="0"/>
              </a:rPr>
              <a:t>La violencia puede darse en diversos tejidos sociales, en una especulación, respecto a lo opuesto relacionado con la conflictividad. Los seres humanos hacen visible la violencia subjetiva porque se desarrollan en modelos binarios, de confrontación constante y que atienden a diversos intereses como: los valores, el estatus, el poder y los recursos escasos, se define al otro como un rival y se reacciona buscando neutralizarlo, dañarlo o eliminarlo, lo cual puede trascender de un plano individual o uno estructural, de acuerdo con el esquema de Lewis Coser.</a:t>
            </a:r>
          </a:p>
        </p:txBody>
      </p:sp>
      <p:pic>
        <p:nvPicPr>
          <p:cNvPr id="7170" name="Picture 2" descr="Tipos de acoso sexual que pueden darse en el trabajo - ExpokNews">
            <a:extLst>
              <a:ext uri="{FF2B5EF4-FFF2-40B4-BE49-F238E27FC236}">
                <a16:creationId xmlns:a16="http://schemas.microsoft.com/office/drawing/2014/main" id="{828545A4-7392-CFC6-5664-7A7E698B4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574" y="742122"/>
            <a:ext cx="4969565" cy="432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5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90373D-605D-4D23-D383-DCB5015FD901}"/>
              </a:ext>
            </a:extLst>
          </p:cNvPr>
          <p:cNvSpPr txBox="1"/>
          <p:nvPr/>
        </p:nvSpPr>
        <p:spPr>
          <a:xfrm>
            <a:off x="702364" y="634881"/>
            <a:ext cx="5393635" cy="5139869"/>
          </a:xfrm>
          <a:prstGeom prst="rect">
            <a:avLst/>
          </a:prstGeom>
          <a:noFill/>
        </p:spPr>
        <p:txBody>
          <a:bodyPr wrap="square">
            <a:spAutoFit/>
          </a:bodyPr>
          <a:lstStyle/>
          <a:p>
            <a:endParaRPr lang="es-MX" dirty="0">
              <a:solidFill>
                <a:schemeClr val="bg1"/>
              </a:solidFill>
            </a:endParaRPr>
          </a:p>
          <a:p>
            <a:endParaRPr lang="es-MX" dirty="0">
              <a:solidFill>
                <a:schemeClr val="bg1"/>
              </a:solidFill>
            </a:endParaRPr>
          </a:p>
          <a:p>
            <a:endParaRPr lang="es-MX" dirty="0">
              <a:solidFill>
                <a:schemeClr val="bg1"/>
              </a:solidFill>
            </a:endParaRPr>
          </a:p>
          <a:p>
            <a:endParaRPr lang="es-MX" dirty="0">
              <a:solidFill>
                <a:schemeClr val="bg1"/>
              </a:solidFill>
            </a:endParaRPr>
          </a:p>
          <a:p>
            <a:endParaRPr lang="es-MX" dirty="0">
              <a:solidFill>
                <a:schemeClr val="bg1"/>
              </a:solidFill>
            </a:endParaRPr>
          </a:p>
          <a:p>
            <a:endParaRPr lang="es-MX" dirty="0">
              <a:solidFill>
                <a:schemeClr val="bg1"/>
              </a:solidFill>
            </a:endParaRPr>
          </a:p>
          <a:p>
            <a:pPr algn="just"/>
            <a:r>
              <a:rPr lang="es-MX" sz="2000" dirty="0">
                <a:solidFill>
                  <a:srgbClr val="FAECEF"/>
                </a:solidFill>
                <a:latin typeface="Gadugi" panose="020B0502040204020203" pitchFamily="34" charset="0"/>
                <a:ea typeface="Gadugi" panose="020B0502040204020203" pitchFamily="34" charset="0"/>
              </a:rPr>
              <a:t>El derecho a una vida libre de violencia incluye el ser libre de toda forma de discriminación, y el derecho de las personas, en específico de la mujer, a ser valoradas y educadas libres de patrones estereotipados de comportamiento y prácticas sociales y culturales basadas en conceptos de inferioridad o subordinación conforme a la Convención Interamericana para Prevenir, Sancionar y Erradicar la Violencia contra la Mujer, “Convención de Belém do Pará”, de 1995</a:t>
            </a:r>
          </a:p>
        </p:txBody>
      </p:sp>
      <p:pic>
        <p:nvPicPr>
          <p:cNvPr id="8194" name="Picture 2" descr="Acoso en las redes sociales. La mujer disgustada se resiste a la arremetida de acoso, violencia, negatividad y presión psicológica. Un personaje femenino fuerte lucha contra los que odian. Dibujo vectorial plano de dibujos animados">
            <a:extLst>
              <a:ext uri="{FF2B5EF4-FFF2-40B4-BE49-F238E27FC236}">
                <a16:creationId xmlns:a16="http://schemas.microsoft.com/office/drawing/2014/main" id="{A42F745A-2434-F0FA-11B7-578D6F854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35779"/>
            <a:ext cx="57150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9C4677-874C-13F9-4F4D-104115DBEF50}"/>
              </a:ext>
            </a:extLst>
          </p:cNvPr>
          <p:cNvSpPr txBox="1"/>
          <p:nvPr/>
        </p:nvSpPr>
        <p:spPr>
          <a:xfrm>
            <a:off x="508551" y="791817"/>
            <a:ext cx="4953829" cy="3477875"/>
          </a:xfrm>
          <a:prstGeom prst="rect">
            <a:avLst/>
          </a:prstGeom>
          <a:noFill/>
        </p:spPr>
        <p:txBody>
          <a:bodyPr wrap="square">
            <a:spAutoFit/>
          </a:bodyPr>
          <a:lstStyle/>
          <a:p>
            <a:pPr algn="just"/>
            <a:r>
              <a:rPr lang="es-MX" sz="2000" dirty="0">
                <a:solidFill>
                  <a:srgbClr val="FAECEF"/>
                </a:solidFill>
                <a:latin typeface="Gadugi" panose="020B0502040204020203" pitchFamily="34" charset="0"/>
                <a:ea typeface="Gadugi" panose="020B0502040204020203" pitchFamily="34" charset="0"/>
              </a:rPr>
              <a:t>Asimismo, la violencia se constituye en una forma de discriminación al entender como causal al sexo y la necesidad de modificar patrones socio culturales como los que excluyen a las personas y, en particular, a la mujer con motivos de género y sexo, de acuerdo con la Convención sobre la Eliminación de Todas las Formas de Discriminación contra la Mujer (CEDAW), de 1979 y la Observación CEDAW GR28, sobre el artículo 2, párr. 19.</a:t>
            </a:r>
          </a:p>
        </p:txBody>
      </p:sp>
      <p:pic>
        <p:nvPicPr>
          <p:cNvPr id="11266" name="Picture 2" descr="Bulliyng o acoso escolar: qué es, tipos, prevención y tratamiento  picológico | Centro de Psicología Canvis Barcelona">
            <a:extLst>
              <a:ext uri="{FF2B5EF4-FFF2-40B4-BE49-F238E27FC236}">
                <a16:creationId xmlns:a16="http://schemas.microsoft.com/office/drawing/2014/main" id="{188ABFB6-44A6-6EE9-E22D-0E6046ED1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339" y="813352"/>
            <a:ext cx="4953829" cy="357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5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75E03A-D981-6365-143E-696148F34330}"/>
              </a:ext>
            </a:extLst>
          </p:cNvPr>
          <p:cNvSpPr txBox="1"/>
          <p:nvPr/>
        </p:nvSpPr>
        <p:spPr>
          <a:xfrm>
            <a:off x="225286" y="1031656"/>
            <a:ext cx="7089913" cy="4247317"/>
          </a:xfrm>
          <a:prstGeom prst="rect">
            <a:avLst/>
          </a:prstGeom>
          <a:noFill/>
        </p:spPr>
        <p:txBody>
          <a:bodyPr wrap="square">
            <a:spAutoFit/>
          </a:bodyPr>
          <a:lstStyle/>
          <a:p>
            <a:pPr marL="342900" indent="-342900" algn="just">
              <a:buAutoNum type="arabicPeriod"/>
            </a:pPr>
            <a:r>
              <a:rPr lang="es-MX" dirty="0">
                <a:solidFill>
                  <a:srgbClr val="FAECEF"/>
                </a:solidFill>
              </a:rPr>
              <a:t>El chantaje sexual o quid pro quo: (en latín: “algo a cambio de algo”), es el que se produce verbal, no verbal o físico de naturaleza sexual u otro comportamiento basado en el sexo, que afecta la dignidad de las personas, el cual es no deseado, irrazonable y ofensivo para el destinatario; el rechazo de una persona, o la sumisión a ella, siendo este comportamiento utilizado, explícita o implícitamente, como el fundamento de una decisión que afecta el trabajo de esa persona, conforme con Acoso sexual en el trabajo y masculinidad, OIT, 2013. Explícito: cuando existe una proposición directa y expresa de solicitud sexual o coacción física para ello. (Aumento de sueldo, promoción o incluso la permanencia en el empleo, permisiones que no son para todos los empleados, ausencias laborales sin consecuencias, incumplimiento de las obligaciones, entre otras) Lo anterior, de acuerdo a la Guía para la intervención con hombres sobre el acoso sexual en el trabajo y la masculinidad sexista, OIT, 2014.</a:t>
            </a:r>
          </a:p>
        </p:txBody>
      </p:sp>
      <p:pic>
        <p:nvPicPr>
          <p:cNvPr id="12290" name="Picture 2" descr="El acoso sexual sigue sin estar tipificado como delito - Agencia Ocote">
            <a:extLst>
              <a:ext uri="{FF2B5EF4-FFF2-40B4-BE49-F238E27FC236}">
                <a16:creationId xmlns:a16="http://schemas.microsoft.com/office/drawing/2014/main" id="{9773ABE4-56BC-B96B-388F-0087D6D7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243" y="803061"/>
            <a:ext cx="4386471" cy="452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0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4D7D70CD-D6C7-0D93-ED0A-AB1C4988627B}"/>
              </a:ext>
            </a:extLst>
          </p:cNvPr>
          <p:cNvSpPr/>
          <p:nvPr/>
        </p:nvSpPr>
        <p:spPr>
          <a:xfrm>
            <a:off x="8865704" y="6400800"/>
            <a:ext cx="332629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Gill Sans MT" panose="020B0502020104020203"/>
                <a:ea typeface="+mn-ea"/>
                <a:cs typeface="+mn-cs"/>
              </a:rPr>
              <a:t>JULIO 2022</a:t>
            </a:r>
          </a:p>
        </p:txBody>
      </p:sp>
      <p:pic>
        <p:nvPicPr>
          <p:cNvPr id="6" name="Marcador de contenido 4">
            <a:extLst>
              <a:ext uri="{FF2B5EF4-FFF2-40B4-BE49-F238E27FC236}">
                <a16:creationId xmlns:a16="http://schemas.microsoft.com/office/drawing/2014/main" id="{9DB9A5AF-7086-8812-39D8-01C444A79F34}"/>
              </a:ext>
            </a:extLst>
          </p:cNvPr>
          <p:cNvPicPr>
            <a:picLocks noChangeAspect="1"/>
          </p:cNvPicPr>
          <p:nvPr/>
        </p:nvPicPr>
        <p:blipFill>
          <a:blip r:embed="rId2"/>
          <a:stretch>
            <a:fillRect/>
          </a:stretch>
        </p:blipFill>
        <p:spPr>
          <a:xfrm>
            <a:off x="1338470" y="954158"/>
            <a:ext cx="9819860" cy="4905306"/>
          </a:xfrm>
          <a:prstGeom prst="rect">
            <a:avLst/>
          </a:prstGeom>
        </p:spPr>
      </p:pic>
    </p:spTree>
    <p:extLst>
      <p:ext uri="{BB962C8B-B14F-4D97-AF65-F5344CB8AC3E}">
        <p14:creationId xmlns:p14="http://schemas.microsoft.com/office/powerpoint/2010/main" val="425378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75E03A-D981-6365-143E-696148F34330}"/>
              </a:ext>
            </a:extLst>
          </p:cNvPr>
          <p:cNvSpPr txBox="1"/>
          <p:nvPr/>
        </p:nvSpPr>
        <p:spPr>
          <a:xfrm>
            <a:off x="675861" y="1031656"/>
            <a:ext cx="4200939" cy="332398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s-MX"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kumimoji="0" lang="es-MX" sz="180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s-MX" sz="24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Ambiente laboral hostil: aquella conducta que crea un entorno laboral intimidatorio, hostil o humillante para la persona que es objeto de ella, según Acoso sexual en el trabajo y masculinidad, OIT, 2013.</a:t>
            </a:r>
          </a:p>
        </p:txBody>
      </p:sp>
      <p:pic>
        <p:nvPicPr>
          <p:cNvPr id="4" name="Picture 2" descr="Acoso laboral y sus efectos en nuestra salud mental y física| PQEB">
            <a:extLst>
              <a:ext uri="{FF2B5EF4-FFF2-40B4-BE49-F238E27FC236}">
                <a16:creationId xmlns:a16="http://schemas.microsoft.com/office/drawing/2014/main" id="{5B71BA86-1059-8193-796D-C63992FA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2" y="1031656"/>
            <a:ext cx="4969565" cy="41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1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4AAB0D3-BEC2-93AC-3436-1D71F922B4F3}"/>
              </a:ext>
            </a:extLst>
          </p:cNvPr>
          <p:cNvSpPr txBox="1"/>
          <p:nvPr/>
        </p:nvSpPr>
        <p:spPr>
          <a:xfrm>
            <a:off x="410817" y="1814325"/>
            <a:ext cx="5446645" cy="3785652"/>
          </a:xfrm>
          <a:prstGeom prst="rect">
            <a:avLst/>
          </a:prstGeom>
          <a:noFill/>
        </p:spPr>
        <p:txBody>
          <a:bodyPr wrap="square">
            <a:spAutoFit/>
          </a:bodyPr>
          <a:lstStyle/>
          <a:p>
            <a:pPr algn="just"/>
            <a:r>
              <a:rPr lang="es-MX" sz="2000" dirty="0">
                <a:solidFill>
                  <a:srgbClr val="FAECEF"/>
                </a:solidFill>
                <a:latin typeface="Gadugi" panose="020B0502040204020203" pitchFamily="34" charset="0"/>
                <a:ea typeface="Gadugi" panose="020B0502040204020203" pitchFamily="34" charset="0"/>
              </a:rPr>
              <a:t>Que la Ley General de Víctimas prevé que las personas en situación de víctimas recibirán ayuda provisional, oportuna y rápida, de acuerdo a las necesidades inmediatas que tengan relación directa con el hecho victimizante. Asimismo, establece que las víctimas tienen derecho a ser reparadas de manera oportuna, plena, diferenciada, transformadora, integral y efectiva por el daño que han sufrido como consecuencia del delito, del hecho victimizante o de las violaciones a derechos humanos.</a:t>
            </a:r>
          </a:p>
        </p:txBody>
      </p:sp>
      <p:pic>
        <p:nvPicPr>
          <p:cNvPr id="5" name="Picture 2" descr="Hostigamiento y acoso sexual dentro de las empresas | El Economista">
            <a:extLst>
              <a:ext uri="{FF2B5EF4-FFF2-40B4-BE49-F238E27FC236}">
                <a16:creationId xmlns:a16="http://schemas.microsoft.com/office/drawing/2014/main" id="{35F8ECEC-FC56-2E95-7BA3-720D672C2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462" y="2014330"/>
            <a:ext cx="5552660" cy="453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613DA67-2483-5BA8-D2FD-2070EE935141}"/>
              </a:ext>
            </a:extLst>
          </p:cNvPr>
          <p:cNvSpPr txBox="1"/>
          <p:nvPr/>
        </p:nvSpPr>
        <p:spPr>
          <a:xfrm>
            <a:off x="1000538" y="737008"/>
            <a:ext cx="10190922" cy="954107"/>
          </a:xfrm>
          <a:prstGeom prst="rect">
            <a:avLst/>
          </a:prstGeom>
          <a:noFill/>
        </p:spPr>
        <p:txBody>
          <a:bodyPr wrap="square">
            <a:spAutoFit/>
          </a:bodyPr>
          <a:lstStyle/>
          <a:p>
            <a:pPr algn="ctr"/>
            <a:r>
              <a:rPr lang="es-MX" sz="2800" b="1" dirty="0">
                <a:solidFill>
                  <a:schemeClr val="bg1"/>
                </a:solidFill>
                <a:latin typeface="Gadugi" panose="020B0502040204020203" pitchFamily="34" charset="0"/>
                <a:ea typeface="Gadugi" panose="020B0502040204020203" pitchFamily="34" charset="0"/>
              </a:rPr>
              <a:t>Respuestas de las víctimas ante evento traumático como violencia sexual</a:t>
            </a:r>
          </a:p>
        </p:txBody>
      </p:sp>
      <p:sp>
        <p:nvSpPr>
          <p:cNvPr id="7" name="CuadroTexto 6">
            <a:extLst>
              <a:ext uri="{FF2B5EF4-FFF2-40B4-BE49-F238E27FC236}">
                <a16:creationId xmlns:a16="http://schemas.microsoft.com/office/drawing/2014/main" id="{E6D8C8CE-5C2D-17CD-C39E-E57D957FB493}"/>
              </a:ext>
            </a:extLst>
          </p:cNvPr>
          <p:cNvSpPr txBox="1"/>
          <p:nvPr/>
        </p:nvSpPr>
        <p:spPr>
          <a:xfrm>
            <a:off x="596347" y="1877273"/>
            <a:ext cx="5963479" cy="5078313"/>
          </a:xfrm>
          <a:prstGeom prst="rect">
            <a:avLst/>
          </a:prstGeom>
          <a:noFill/>
        </p:spPr>
        <p:txBody>
          <a:bodyPr wrap="square">
            <a:spAutoFit/>
          </a:bodyPr>
          <a:lstStyle/>
          <a:p>
            <a:pPr algn="just"/>
            <a:r>
              <a:rPr lang="es-MX" dirty="0">
                <a:solidFill>
                  <a:srgbClr val="FAECEF"/>
                </a:solidFill>
                <a:latin typeface="Gadugi" panose="020B0502040204020203" pitchFamily="34" charset="0"/>
                <a:ea typeface="Gadugi" panose="020B0502040204020203" pitchFamily="34" charset="0"/>
              </a:rPr>
              <a:t>Ante un suceso traumático, no todas las personas reaccionan de manera similar. La forma de vivir la experiencia traumática y su evolución dependerá de factores objetivos vinculados con el tipo de evento (gravedad, carácter inesperado, responsable del mismo, riesgo vital, daño físico, dolor), así como factores individuales y subjetivos vinculados a sus recursos psicológicos, y del apoyo social con los que cuente. </a:t>
            </a:r>
          </a:p>
          <a:p>
            <a:pPr algn="just"/>
            <a:endParaRPr lang="es-MX" dirty="0">
              <a:solidFill>
                <a:srgbClr val="FAECEF"/>
              </a:solidFill>
              <a:latin typeface="Gadugi" panose="020B0502040204020203" pitchFamily="34" charset="0"/>
              <a:ea typeface="Gadugi" panose="020B0502040204020203" pitchFamily="34" charset="0"/>
            </a:endParaRPr>
          </a:p>
          <a:p>
            <a:pPr algn="just"/>
            <a:r>
              <a:rPr lang="es-MX" dirty="0">
                <a:solidFill>
                  <a:srgbClr val="FAECEF"/>
                </a:solidFill>
                <a:latin typeface="Gadugi" panose="020B0502040204020203" pitchFamily="34" charset="0"/>
                <a:ea typeface="Gadugi" panose="020B0502040204020203" pitchFamily="34" charset="0"/>
              </a:rPr>
              <a:t>Todo esto determinará posteriormente si se desarrollarán síntomas psicopatológicos postraumáticos. Habitualmente ante eventos traumáticos la capacidad de respuesta y afrontamiento se ve desbordada dificultando la adaptación y desarrollando sentimientos de impotencia, desesperanza y malestar emocional, lo que es más acentuado en casos de intencionalidad, como las situaciones de violencia y particularmente la violencia sexual, abuso y trata. </a:t>
            </a:r>
          </a:p>
        </p:txBody>
      </p:sp>
      <p:pic>
        <p:nvPicPr>
          <p:cNvPr id="15362" name="Picture 2" descr="Adicción a las drogas: causas y consecuencias">
            <a:extLst>
              <a:ext uri="{FF2B5EF4-FFF2-40B4-BE49-F238E27FC236}">
                <a16:creationId xmlns:a16="http://schemas.microsoft.com/office/drawing/2014/main" id="{E5B79B78-5771-E1A4-E875-FF7D3017B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2" y="2134805"/>
            <a:ext cx="4664765" cy="427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8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9218" name="Picture 2" descr="Violencia y acoso en el mundo laboral en las organizaciones">
            <a:extLst>
              <a:ext uri="{FF2B5EF4-FFF2-40B4-BE49-F238E27FC236}">
                <a16:creationId xmlns:a16="http://schemas.microsoft.com/office/drawing/2014/main" id="{DF4179BA-41A0-47D8-2A53-4012E5EFF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48" y="1152938"/>
            <a:ext cx="7726017" cy="534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43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DAFC907-5A65-9E96-6001-0F426601D000}"/>
              </a:ext>
            </a:extLst>
          </p:cNvPr>
          <p:cNvSpPr>
            <a:spLocks noGrp="1"/>
          </p:cNvSpPr>
          <p:nvPr>
            <p:ph type="title"/>
          </p:nvPr>
        </p:nvSpPr>
        <p:spPr/>
        <p:txBody>
          <a:bodyPr>
            <a:noAutofit/>
          </a:bodyPr>
          <a:lstStyle/>
          <a:p>
            <a:pPr algn="ctr"/>
            <a:r>
              <a:rPr lang="es-MX" sz="2400" b="1" dirty="0">
                <a:latin typeface="Gadugi" panose="020B0502040204020203" pitchFamily="34" charset="0"/>
                <a:ea typeface="Gadugi" panose="020B0502040204020203" pitchFamily="34" charset="0"/>
              </a:rPr>
              <a:t>Recomendaciones para la contención emocional de las víctimas de violencia sexual.</a:t>
            </a:r>
          </a:p>
        </p:txBody>
      </p:sp>
      <p:sp>
        <p:nvSpPr>
          <p:cNvPr id="6" name="Marcador de contenido 5">
            <a:extLst>
              <a:ext uri="{FF2B5EF4-FFF2-40B4-BE49-F238E27FC236}">
                <a16:creationId xmlns:a16="http://schemas.microsoft.com/office/drawing/2014/main" id="{D716DDB4-85EE-360D-EBBE-337B88309750}"/>
              </a:ext>
            </a:extLst>
          </p:cNvPr>
          <p:cNvSpPr>
            <a:spLocks noGrp="1"/>
          </p:cNvSpPr>
          <p:nvPr>
            <p:ph idx="1"/>
          </p:nvPr>
        </p:nvSpPr>
        <p:spPr>
          <a:xfrm>
            <a:off x="808383" y="1881809"/>
            <a:ext cx="5738191" cy="4585251"/>
          </a:xfrm>
        </p:spPr>
        <p:txBody>
          <a:bodyPr>
            <a:noAutofit/>
          </a:bodyPr>
          <a:lstStyle/>
          <a:p>
            <a:pPr algn="just"/>
            <a:r>
              <a:rPr lang="es-MX" dirty="0">
                <a:solidFill>
                  <a:srgbClr val="FAECEF"/>
                </a:solidFill>
                <a:latin typeface="Gadugi" panose="020B0502040204020203" pitchFamily="34" charset="0"/>
                <a:ea typeface="Gadugi" panose="020B0502040204020203" pitchFamily="34" charset="0"/>
              </a:rPr>
              <a:t>En momento de crisis la prioridad es poder brindar contención, atención a sus consecuencias e implementar medidas de protección según el nivel de riesgo y daño.</a:t>
            </a:r>
          </a:p>
          <a:p>
            <a:pPr algn="just"/>
            <a:endParaRPr lang="es-MX" dirty="0">
              <a:solidFill>
                <a:srgbClr val="FAECEF"/>
              </a:solidFill>
              <a:latin typeface="Gadugi" panose="020B0502040204020203" pitchFamily="34" charset="0"/>
              <a:ea typeface="Gadugi" panose="020B0502040204020203" pitchFamily="34" charset="0"/>
            </a:endParaRPr>
          </a:p>
          <a:p>
            <a:pPr algn="just"/>
            <a:r>
              <a:rPr lang="es-MX" dirty="0">
                <a:solidFill>
                  <a:srgbClr val="FAECEF"/>
                </a:solidFill>
                <a:latin typeface="Gadugi" panose="020B0502040204020203" pitchFamily="34" charset="0"/>
                <a:ea typeface="Gadugi" panose="020B0502040204020203" pitchFamily="34" charset="0"/>
              </a:rPr>
              <a:t>Ello requiere obtener determinada cantidad de información necesaria en vistas a la primera intervención. </a:t>
            </a:r>
          </a:p>
        </p:txBody>
      </p:sp>
      <p:pic>
        <p:nvPicPr>
          <p:cNvPr id="18434" name="Picture 2" descr="Imágenes de Emociones | Vectores, fotos de stock y PSD gratuitos">
            <a:extLst>
              <a:ext uri="{FF2B5EF4-FFF2-40B4-BE49-F238E27FC236}">
                <a16:creationId xmlns:a16="http://schemas.microsoft.com/office/drawing/2014/main" id="{EA90E7C4-6DC2-0B51-12BC-2E344E63F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209" y="1881809"/>
            <a:ext cx="4873487" cy="47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58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DAFC907-5A65-9E96-6001-0F426601D000}"/>
              </a:ext>
            </a:extLst>
          </p:cNvPr>
          <p:cNvSpPr>
            <a:spLocks noGrp="1"/>
          </p:cNvSpPr>
          <p:nvPr>
            <p:ph type="title"/>
          </p:nvPr>
        </p:nvSpPr>
        <p:spPr/>
        <p:txBody>
          <a:bodyPr>
            <a:noAutofit/>
          </a:bodyPr>
          <a:lstStyle/>
          <a:p>
            <a:pPr algn="ctr"/>
            <a:r>
              <a:rPr lang="es-MX" sz="2400" b="1" dirty="0">
                <a:latin typeface="Gadugi" panose="020B0502040204020203" pitchFamily="34" charset="0"/>
                <a:ea typeface="Gadugi" panose="020B0502040204020203" pitchFamily="34" charset="0"/>
              </a:rPr>
              <a:t>Recomendaciones para la contención emocional de las víctimas de violencia sexual.</a:t>
            </a:r>
          </a:p>
        </p:txBody>
      </p:sp>
      <p:sp>
        <p:nvSpPr>
          <p:cNvPr id="6" name="Marcador de contenido 5">
            <a:extLst>
              <a:ext uri="{FF2B5EF4-FFF2-40B4-BE49-F238E27FC236}">
                <a16:creationId xmlns:a16="http://schemas.microsoft.com/office/drawing/2014/main" id="{D716DDB4-85EE-360D-EBBE-337B88309750}"/>
              </a:ext>
            </a:extLst>
          </p:cNvPr>
          <p:cNvSpPr>
            <a:spLocks noGrp="1"/>
          </p:cNvSpPr>
          <p:nvPr>
            <p:ph idx="1"/>
          </p:nvPr>
        </p:nvSpPr>
        <p:spPr>
          <a:xfrm>
            <a:off x="331304" y="2160104"/>
            <a:ext cx="5512905" cy="3698695"/>
          </a:xfrm>
        </p:spPr>
        <p:txBody>
          <a:bodyPr>
            <a:noAutofit/>
          </a:bodyPr>
          <a:lstStyle/>
          <a:p>
            <a:pPr marL="0" indent="0" algn="just">
              <a:buNone/>
            </a:pPr>
            <a:endParaRPr lang="es-MX" dirty="0">
              <a:solidFill>
                <a:srgbClr val="FAECEF"/>
              </a:solidFill>
              <a:latin typeface="Gadugi" panose="020B0502040204020203" pitchFamily="34" charset="0"/>
              <a:ea typeface="Gadugi" panose="020B0502040204020203" pitchFamily="34" charset="0"/>
            </a:endParaRPr>
          </a:p>
          <a:p>
            <a:pPr algn="just"/>
            <a:r>
              <a:rPr lang="es-MX" dirty="0">
                <a:solidFill>
                  <a:srgbClr val="FAECEF"/>
                </a:solidFill>
                <a:latin typeface="Gadugi" panose="020B0502040204020203" pitchFamily="34" charset="0"/>
                <a:ea typeface="Gadugi" panose="020B0502040204020203" pitchFamily="34" charset="0"/>
              </a:rPr>
              <a:t>La primera entrevista debe ser en un espacio seguro procurando proporcionar seguridad, si se trata de una victima menor de edad, siempre deberá estar acompañada de un responsable legal con la certeza de que no sea el generador. </a:t>
            </a:r>
          </a:p>
          <a:p>
            <a:pPr algn="just"/>
            <a:r>
              <a:rPr lang="es-MX" dirty="0">
                <a:solidFill>
                  <a:srgbClr val="FAECEF"/>
                </a:solidFill>
                <a:latin typeface="Gadugi" panose="020B0502040204020203" pitchFamily="34" charset="0"/>
                <a:ea typeface="Gadugi" panose="020B0502040204020203" pitchFamily="34" charset="0"/>
              </a:rPr>
              <a:t>En todas las situaciones se impone escuchar sin interrupción el relato de la situación vivida, siendo en un primer momento más importante escuchar que hablar.</a:t>
            </a:r>
          </a:p>
          <a:p>
            <a:pPr algn="just"/>
            <a:r>
              <a:rPr lang="es-MX" dirty="0">
                <a:solidFill>
                  <a:srgbClr val="FAECEF"/>
                </a:solidFill>
                <a:latin typeface="Gadugi" panose="020B0502040204020203" pitchFamily="34" charset="0"/>
                <a:ea typeface="Gadugi" panose="020B0502040204020203" pitchFamily="34" charset="0"/>
              </a:rPr>
              <a:t>Es fundamental evitar revictimizar y culpabilizar a la persona que acude en busca de ayuda, ninguna conducta de la víctima justifica la violencia. </a:t>
            </a:r>
          </a:p>
        </p:txBody>
      </p:sp>
      <p:pic>
        <p:nvPicPr>
          <p:cNvPr id="17410" name="Picture 2" descr="Entrevistas con usuarios (I). Definir objetivos y crear una guía">
            <a:extLst>
              <a:ext uri="{FF2B5EF4-FFF2-40B4-BE49-F238E27FC236}">
                <a16:creationId xmlns:a16="http://schemas.microsoft.com/office/drawing/2014/main" id="{E24A16F8-D40F-722D-A32C-A7650F264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268" y="1974574"/>
            <a:ext cx="4762540" cy="388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3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273EC3-5207-8435-E0B7-21BFA480B57B}"/>
              </a:ext>
            </a:extLst>
          </p:cNvPr>
          <p:cNvSpPr txBox="1"/>
          <p:nvPr/>
        </p:nvSpPr>
        <p:spPr>
          <a:xfrm>
            <a:off x="185530" y="1862653"/>
            <a:ext cx="5035827" cy="4524315"/>
          </a:xfrm>
          <a:prstGeom prst="rect">
            <a:avLst/>
          </a:prstGeom>
          <a:noFill/>
        </p:spPr>
        <p:txBody>
          <a:bodyPr wrap="square">
            <a:spAutoFit/>
          </a:bodyP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Escuchar atentamente sin interrumpir</a:t>
            </a:r>
            <a:r>
              <a:rPr lang="es-MX" dirty="0">
                <a:solidFill>
                  <a:srgbClr val="FAECEF"/>
                </a:solidFill>
                <a:latin typeface="Gadugi" panose="020B0502040204020203" pitchFamily="34" charset="0"/>
                <a:ea typeface="Gadugi" panose="020B0502040204020203" pitchFamily="34" charset="0"/>
              </a:rPr>
              <a:t>.</a:t>
            </a:r>
          </a:p>
          <a:p>
            <a:pPr marR="0" lvl="0" defTabSz="457200" rtl="0" eaLnBrk="1" fontAlgn="auto" latinLnBrk="0" hangingPunct="1">
              <a:lnSpc>
                <a:spcPct val="100000"/>
              </a:lnSpc>
              <a:spcBef>
                <a:spcPts val="0"/>
              </a:spcBef>
              <a:spcAft>
                <a:spcPts val="0"/>
              </a:spcAft>
              <a:buClrTx/>
              <a:buSzTx/>
              <a:tabLst/>
              <a:defRPr/>
            </a:pPr>
            <a:endPar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solidFill>
                  <a:srgbClr val="FAECEF"/>
                </a:solidFill>
                <a:latin typeface="Gadugi" panose="020B0502040204020203" pitchFamily="34" charset="0"/>
                <a:ea typeface="Gadugi" panose="020B0502040204020203" pitchFamily="34" charset="0"/>
              </a:rPr>
              <a:t>N</a:t>
            </a: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o realizar preguntas que induzcan respuesta, ni preguntar detalles mórbidos</a:t>
            </a:r>
            <a:r>
              <a:rPr lang="es-MX" dirty="0">
                <a:solidFill>
                  <a:srgbClr val="FAECEF"/>
                </a:solidFill>
                <a:latin typeface="Gadugi" panose="020B0502040204020203" pitchFamily="34" charset="0"/>
                <a:ea typeface="Gadugi" panose="020B0502040204020203" pitchFamily="34" charset="0"/>
              </a:rPr>
              <a: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solidFill>
                  <a:srgbClr val="FAECEF"/>
                </a:solidFill>
                <a:latin typeface="Gadugi" panose="020B0502040204020203" pitchFamily="34" charset="0"/>
                <a:ea typeface="Gadugi" panose="020B0502040204020203" pitchFamily="34" charset="0"/>
              </a:rPr>
              <a:t>N</a:t>
            </a: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o realizar preguntas culpabilizantes. Trasmitir comprensión, confianza, credibilidad y desculpabilizar.</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Resaltar lo valiente que ha sido por consultar y relatar lo ocurrido.</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Cuidado con el lenguaje verbal y no verbal.</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Manejar la información con especial cuidado, respetando la confidencialidad</a:t>
            </a:r>
          </a:p>
        </p:txBody>
      </p:sp>
      <p:sp>
        <p:nvSpPr>
          <p:cNvPr id="4" name="Rectángulo 3">
            <a:extLst>
              <a:ext uri="{FF2B5EF4-FFF2-40B4-BE49-F238E27FC236}">
                <a16:creationId xmlns:a16="http://schemas.microsoft.com/office/drawing/2014/main" id="{DF039C97-99A7-41F2-CAB0-59EC0F9905AC}"/>
              </a:ext>
            </a:extLst>
          </p:cNvPr>
          <p:cNvSpPr/>
          <p:nvPr/>
        </p:nvSpPr>
        <p:spPr>
          <a:xfrm>
            <a:off x="649357" y="728870"/>
            <a:ext cx="10813773" cy="887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rPr>
              <a:t>Recomendaciones para la contención emocional de las víctimas de violencia sexual.</a:t>
            </a:r>
            <a:endParaRPr kumimoji="0" lang="es-MX"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AutoShape 4" descr="Resultado de imagen para fotos de escucha activa">
            <a:extLst>
              <a:ext uri="{FF2B5EF4-FFF2-40B4-BE49-F238E27FC236}">
                <a16:creationId xmlns:a16="http://schemas.microsoft.com/office/drawing/2014/main" id="{7375E480-28A4-9F9F-2B10-86A6FBF28E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10248" name="Picture 8" descr="Vectores e ilustraciones de Escuchar para descargar gratis | Freepik">
            <a:extLst>
              <a:ext uri="{FF2B5EF4-FFF2-40B4-BE49-F238E27FC236}">
                <a16:creationId xmlns:a16="http://schemas.microsoft.com/office/drawing/2014/main" id="{EA2808C0-DC71-3A40-F299-B1AD3E473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62653"/>
            <a:ext cx="5748544" cy="445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7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02CED49-5A0E-B076-9EE8-DA9DF14BD8AE}"/>
              </a:ext>
            </a:extLst>
          </p:cNvPr>
          <p:cNvSpPr/>
          <p:nvPr/>
        </p:nvSpPr>
        <p:spPr>
          <a:xfrm>
            <a:off x="1391478" y="887895"/>
            <a:ext cx="8242852"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latin typeface="Gadugi" panose="020B0502040204020203" pitchFamily="34" charset="0"/>
                <a:ea typeface="Gadugi" panose="020B0502040204020203" pitchFamily="34" charset="0"/>
              </a:rPr>
              <a:t>INTERVENCION EN CRISIS</a:t>
            </a:r>
          </a:p>
        </p:txBody>
      </p:sp>
      <p:sp>
        <p:nvSpPr>
          <p:cNvPr id="6" name="CuadroTexto 5">
            <a:extLst>
              <a:ext uri="{FF2B5EF4-FFF2-40B4-BE49-F238E27FC236}">
                <a16:creationId xmlns:a16="http://schemas.microsoft.com/office/drawing/2014/main" id="{700FCAC4-CAEB-E9D9-5A47-A524B7ADE9E1}"/>
              </a:ext>
            </a:extLst>
          </p:cNvPr>
          <p:cNvSpPr txBox="1"/>
          <p:nvPr/>
        </p:nvSpPr>
        <p:spPr>
          <a:xfrm>
            <a:off x="265044" y="4769776"/>
            <a:ext cx="11317356" cy="1600438"/>
          </a:xfrm>
          <a:prstGeom prst="rect">
            <a:avLst/>
          </a:prstGeom>
          <a:noFill/>
        </p:spPr>
        <p:txBody>
          <a:bodyPr wrap="square">
            <a:spAutoFit/>
          </a:bodyPr>
          <a:lstStyle/>
          <a:p>
            <a:pPr algn="just"/>
            <a:r>
              <a:rPr lang="es-MX" sz="2000" dirty="0">
                <a:solidFill>
                  <a:srgbClr val="FAECEF"/>
                </a:solidFill>
                <a:latin typeface="Gadugi" panose="020B0502040204020203" pitchFamily="34" charset="0"/>
                <a:ea typeface="Gadugi" panose="020B0502040204020203" pitchFamily="34" charset="0"/>
              </a:rPr>
              <a:t>La crisis es definida por </a:t>
            </a:r>
            <a:r>
              <a:rPr lang="es-MX" sz="2000" dirty="0" err="1">
                <a:solidFill>
                  <a:srgbClr val="FAECEF"/>
                </a:solidFill>
                <a:latin typeface="Gadugi" panose="020B0502040204020203" pitchFamily="34" charset="0"/>
                <a:ea typeface="Gadugi" panose="020B0502040204020203" pitchFamily="34" charset="0"/>
              </a:rPr>
              <a:t>Slaikeu</a:t>
            </a:r>
            <a:r>
              <a:rPr lang="es-MX" sz="2000" dirty="0">
                <a:solidFill>
                  <a:srgbClr val="FAECEF"/>
                </a:solidFill>
                <a:latin typeface="Gadugi" panose="020B0502040204020203" pitchFamily="34" charset="0"/>
                <a:ea typeface="Gadugi" panose="020B0502040204020203" pitchFamily="34" charset="0"/>
              </a:rPr>
              <a:t> como un “estado temporal de trastorno y desorganización, caracterizado principalmente por la incapacidad del individuo para abordar situaciones particulares utilizando métodos acostumbrados para la solución de problemas, y por el potencial para obtener un resultado radicalmente positivo o negativo” (</a:t>
            </a:r>
            <a:r>
              <a:rPr lang="es-MX" sz="2000" dirty="0" err="1">
                <a:solidFill>
                  <a:srgbClr val="FAECEF"/>
                </a:solidFill>
                <a:latin typeface="Gadugi" panose="020B0502040204020203" pitchFamily="34" charset="0"/>
                <a:ea typeface="Gadugi" panose="020B0502040204020203" pitchFamily="34" charset="0"/>
              </a:rPr>
              <a:t>Slaikeu</a:t>
            </a:r>
            <a:r>
              <a:rPr lang="es-MX" sz="2000" dirty="0">
                <a:solidFill>
                  <a:srgbClr val="FAECEF"/>
                </a:solidFill>
                <a:latin typeface="Gadugi" panose="020B0502040204020203" pitchFamily="34" charset="0"/>
                <a:ea typeface="Gadugi" panose="020B0502040204020203" pitchFamily="34" charset="0"/>
              </a:rPr>
              <a:t>, 1988). </a:t>
            </a:r>
          </a:p>
          <a:p>
            <a:endParaRPr lang="es-MX" dirty="0"/>
          </a:p>
        </p:txBody>
      </p:sp>
      <p:pic>
        <p:nvPicPr>
          <p:cNvPr id="19458" name="Picture 2" descr="Sabrías auxiliar a una persona en una situación de crisis? - Healthy Work">
            <a:extLst>
              <a:ext uri="{FF2B5EF4-FFF2-40B4-BE49-F238E27FC236}">
                <a16:creationId xmlns:a16="http://schemas.microsoft.com/office/drawing/2014/main" id="{DBC6237F-E844-4CAF-C00B-CD0611CF3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35" y="1391478"/>
            <a:ext cx="4399722" cy="322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710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02CED49-5A0E-B076-9EE8-DA9DF14BD8AE}"/>
              </a:ext>
            </a:extLst>
          </p:cNvPr>
          <p:cNvSpPr/>
          <p:nvPr/>
        </p:nvSpPr>
        <p:spPr>
          <a:xfrm>
            <a:off x="1391478" y="887895"/>
            <a:ext cx="8242852"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rPr>
              <a:t>INTERVENCION EN CRISIS</a:t>
            </a:r>
          </a:p>
        </p:txBody>
      </p:sp>
      <p:sp>
        <p:nvSpPr>
          <p:cNvPr id="6" name="CuadroTexto 5">
            <a:extLst>
              <a:ext uri="{FF2B5EF4-FFF2-40B4-BE49-F238E27FC236}">
                <a16:creationId xmlns:a16="http://schemas.microsoft.com/office/drawing/2014/main" id="{700FCAC4-CAEB-E9D9-5A47-A524B7ADE9E1}"/>
              </a:ext>
            </a:extLst>
          </p:cNvPr>
          <p:cNvSpPr txBox="1"/>
          <p:nvPr/>
        </p:nvSpPr>
        <p:spPr>
          <a:xfrm>
            <a:off x="291549" y="1266305"/>
            <a:ext cx="5963477" cy="49859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La crisis desborda los mecanismos de afrontamiento generando ansiedad, confusión, desorganización, inestabilidad que es vivida como una amenaza o pérdida y la afecta en distintos ámbitos de su vida (familiar, social, laboral, educativo, relacional, salud, entre otros).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La intervención en crisis es definida como “un proceso de ayuda dirigida a auxiliar a una persona o familia a soportar un suceso traumático de modo que la probabilidad de debilitar los efectos ( estigmas sociales, daño físico) se aminore y la probabilidad de crecimiento (nuevas habilidades en la vida, más opciones de vida) se incremente” (</a:t>
            </a:r>
            <a:r>
              <a:rPr kumimoji="0" lang="es-MX" sz="2000" b="0" i="0" u="none" strike="noStrike" kern="1200" cap="none" spc="0" normalizeH="0" baseline="0" noProof="0" dirty="0" err="1">
                <a:ln>
                  <a:noFill/>
                </a:ln>
                <a:solidFill>
                  <a:srgbClr val="FAECEF"/>
                </a:solidFill>
                <a:effectLst/>
                <a:uLnTx/>
                <a:uFillTx/>
                <a:latin typeface="Gadugi" panose="020B0502040204020203" pitchFamily="34" charset="0"/>
                <a:ea typeface="Gadugi" panose="020B0502040204020203" pitchFamily="34" charset="0"/>
              </a:rPr>
              <a:t>Slaikeu</a:t>
            </a: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 1988). </a:t>
            </a:r>
          </a:p>
        </p:txBody>
      </p:sp>
      <p:pic>
        <p:nvPicPr>
          <p:cNvPr id="21508" name="Picture 4" descr="Herramientas para superar una crisis personal">
            <a:extLst>
              <a:ext uri="{FF2B5EF4-FFF2-40B4-BE49-F238E27FC236}">
                <a16:creationId xmlns:a16="http://schemas.microsoft.com/office/drawing/2014/main" id="{8845E2AE-500A-DE57-478A-64F6781E5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7" y="1578744"/>
            <a:ext cx="5062330" cy="417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4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02CED49-5A0E-B076-9EE8-DA9DF14BD8AE}"/>
              </a:ext>
            </a:extLst>
          </p:cNvPr>
          <p:cNvSpPr/>
          <p:nvPr/>
        </p:nvSpPr>
        <p:spPr>
          <a:xfrm>
            <a:off x="1391478" y="887895"/>
            <a:ext cx="8242852"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rPr>
              <a:t>INTERVENCION EN CRISIS</a:t>
            </a:r>
          </a:p>
        </p:txBody>
      </p:sp>
      <p:sp>
        <p:nvSpPr>
          <p:cNvPr id="6" name="CuadroTexto 5">
            <a:extLst>
              <a:ext uri="{FF2B5EF4-FFF2-40B4-BE49-F238E27FC236}">
                <a16:creationId xmlns:a16="http://schemas.microsoft.com/office/drawing/2014/main" id="{700FCAC4-CAEB-E9D9-5A47-A524B7ADE9E1}"/>
              </a:ext>
            </a:extLst>
          </p:cNvPr>
          <p:cNvSpPr txBox="1"/>
          <p:nvPr/>
        </p:nvSpPr>
        <p:spPr>
          <a:xfrm>
            <a:off x="371061" y="1862653"/>
            <a:ext cx="5724939" cy="286232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Implica ayudar a la persona a movilizar sus propios recursos para afrontar y superar el problema.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rPr>
              <a:t>Es lo que algunos autores denominan primeros auxilios psicológicos y tiene la finalidad de pesquisar personas en riesgo, evaluar si se requiere otro tipo de apoyo psicológico y prevenir el desarrollo de síntomas postraumáticos.</a:t>
            </a:r>
          </a:p>
        </p:txBody>
      </p:sp>
      <p:pic>
        <p:nvPicPr>
          <p:cNvPr id="5" name="Picture 2" descr="Experto Universitario en Protocolos de Actuación en Emergencias y  Situaciones de Crisis - TECH España">
            <a:extLst>
              <a:ext uri="{FF2B5EF4-FFF2-40B4-BE49-F238E27FC236}">
                <a16:creationId xmlns:a16="http://schemas.microsoft.com/office/drawing/2014/main" id="{5DC001AD-39C7-483A-836E-E0B775504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9" y="1862653"/>
            <a:ext cx="4452731" cy="394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6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91343A-66E6-83EB-6285-6A7863F1B9FD}"/>
              </a:ext>
            </a:extLst>
          </p:cNvPr>
          <p:cNvSpPr txBox="1"/>
          <p:nvPr/>
        </p:nvSpPr>
        <p:spPr>
          <a:xfrm>
            <a:off x="884362" y="2540605"/>
            <a:ext cx="10352598" cy="3539430"/>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dirty="0">
                <a:solidFill>
                  <a:srgbClr val="FBF3F5"/>
                </a:solidFill>
                <a:latin typeface="Gadugi" panose="020B0502040204020203" pitchFamily="34" charset="0"/>
                <a:ea typeface="Gadugi" panose="020B0502040204020203" pitchFamily="34" charset="0"/>
              </a:rPr>
              <a:t>Difundir información precisa para la prevención del hostigamiento y acoso sexual, </a:t>
            </a:r>
          </a:p>
          <a:p>
            <a:pPr marR="0" lvl="0" algn="just" defTabSz="457200" rtl="0" eaLnBrk="1" fontAlgn="auto" latinLnBrk="0" hangingPunct="1">
              <a:lnSpc>
                <a:spcPct val="100000"/>
              </a:lnSpc>
              <a:spcBef>
                <a:spcPts val="0"/>
              </a:spcBef>
              <a:spcAft>
                <a:spcPts val="0"/>
              </a:spcAft>
              <a:buClrTx/>
              <a:buSzTx/>
              <a:tabLst/>
              <a:defRPr/>
            </a:pPr>
            <a:endParaRPr lang="es-MX" sz="3200" dirty="0">
              <a:solidFill>
                <a:srgbClr val="FBF3F5"/>
              </a:solidFill>
              <a:latin typeface="Gadugi" panose="020B0502040204020203" pitchFamily="34" charset="0"/>
              <a:ea typeface="Gadugi" panose="020B0502040204020203"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dirty="0">
                <a:solidFill>
                  <a:srgbClr val="FBF3F5"/>
                </a:solidFill>
                <a:latin typeface="Gadugi" panose="020B0502040204020203" pitchFamily="34" charset="0"/>
                <a:ea typeface="Gadugi" panose="020B0502040204020203" pitchFamily="34" charset="0"/>
              </a:rPr>
              <a:t>Conocer el marco legal aplicable en materia administrativa, penal y laboral para su sanción. </a:t>
            </a:r>
          </a:p>
          <a:p>
            <a:pPr marR="0" lvl="0" algn="just" defTabSz="457200" rtl="0" eaLnBrk="1" fontAlgn="auto" latinLnBrk="0" hangingPunct="1">
              <a:lnSpc>
                <a:spcPct val="100000"/>
              </a:lnSpc>
              <a:spcBef>
                <a:spcPts val="0"/>
              </a:spcBef>
              <a:spcAft>
                <a:spcPts val="0"/>
              </a:spcAft>
              <a:buClrTx/>
              <a:buSzTx/>
              <a:tabLst/>
              <a:defRPr/>
            </a:pPr>
            <a:endParaRPr lang="es-MX" sz="3200" dirty="0">
              <a:solidFill>
                <a:srgbClr val="FBF3F5"/>
              </a:solidFill>
              <a:latin typeface="Gadugi" panose="020B0502040204020203" pitchFamily="34" charset="0"/>
              <a:ea typeface="Gadugi" panose="020B0502040204020203"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3200" dirty="0">
                <a:solidFill>
                  <a:srgbClr val="FBF3F5"/>
                </a:solidFill>
                <a:latin typeface="Gadugi" panose="020B0502040204020203" pitchFamily="34" charset="0"/>
                <a:ea typeface="Gadugi" panose="020B0502040204020203" pitchFamily="34" charset="0"/>
              </a:rPr>
              <a:t>Obtener elementos para iniciar acompañamiento.</a:t>
            </a:r>
            <a:endParaRPr kumimoji="0" lang="es-MX" sz="32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endParaRPr>
          </a:p>
        </p:txBody>
      </p:sp>
      <p:sp>
        <p:nvSpPr>
          <p:cNvPr id="3" name="Rectángulo 2">
            <a:extLst>
              <a:ext uri="{FF2B5EF4-FFF2-40B4-BE49-F238E27FC236}">
                <a16:creationId xmlns:a16="http://schemas.microsoft.com/office/drawing/2014/main" id="{7CED4B54-4EE4-150B-83E0-384D7CBD681A}"/>
              </a:ext>
            </a:extLst>
          </p:cNvPr>
          <p:cNvSpPr/>
          <p:nvPr/>
        </p:nvSpPr>
        <p:spPr>
          <a:xfrm>
            <a:off x="884362" y="995680"/>
            <a:ext cx="10352598"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a:latin typeface="Gadugi" panose="020B0502040204020203" pitchFamily="34" charset="0"/>
                <a:ea typeface="Gadugi" panose="020B0502040204020203" pitchFamily="34" charset="0"/>
              </a:rPr>
              <a:t>OBJETIVOS</a:t>
            </a:r>
            <a:r>
              <a:rPr lang="es-MX" sz="4000" dirty="0">
                <a:latin typeface="Gadugi" panose="020B0502040204020203" pitchFamily="34" charset="0"/>
                <a:ea typeface="Gadugi" panose="020B0502040204020203" pitchFamily="34" charset="0"/>
              </a:rPr>
              <a:t> </a:t>
            </a:r>
          </a:p>
        </p:txBody>
      </p:sp>
    </p:spTree>
    <p:extLst>
      <p:ext uri="{BB962C8B-B14F-4D97-AF65-F5344CB8AC3E}">
        <p14:creationId xmlns:p14="http://schemas.microsoft.com/office/powerpoint/2010/main" val="2697396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02CED49-5A0E-B076-9EE8-DA9DF14BD8AE}"/>
              </a:ext>
            </a:extLst>
          </p:cNvPr>
          <p:cNvSpPr/>
          <p:nvPr/>
        </p:nvSpPr>
        <p:spPr>
          <a:xfrm>
            <a:off x="1391478" y="887895"/>
            <a:ext cx="8242852" cy="503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rPr>
              <a:t>INTERVENCION EN CRISIS</a:t>
            </a:r>
          </a:p>
        </p:txBody>
      </p:sp>
      <p:sp>
        <p:nvSpPr>
          <p:cNvPr id="6" name="CuadroTexto 5">
            <a:extLst>
              <a:ext uri="{FF2B5EF4-FFF2-40B4-BE49-F238E27FC236}">
                <a16:creationId xmlns:a16="http://schemas.microsoft.com/office/drawing/2014/main" id="{700FCAC4-CAEB-E9D9-5A47-A524B7ADE9E1}"/>
              </a:ext>
            </a:extLst>
          </p:cNvPr>
          <p:cNvSpPr txBox="1"/>
          <p:nvPr/>
        </p:nvSpPr>
        <p:spPr>
          <a:xfrm>
            <a:off x="371061" y="2392740"/>
            <a:ext cx="5724939" cy="163121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FAECEF"/>
                </a:solidFill>
                <a:effectLst/>
                <a:uLnTx/>
                <a:uFillTx/>
                <a:latin typeface="Gadugi" panose="020B0502040204020203" pitchFamily="34" charset="0"/>
                <a:ea typeface="Gadugi" panose="020B0502040204020203" pitchFamily="34" charset="0"/>
                <a:cs typeface="+mn-cs"/>
              </a:rPr>
              <a:t>Además deberá evaluarse la presencia de sintomatología de alarma que requiera valoración urgente por psiquiatra, el riesgo suicida y de autolesiones, y actuar en consecuencia. </a:t>
            </a:r>
          </a:p>
        </p:txBody>
      </p:sp>
      <p:pic>
        <p:nvPicPr>
          <p:cNvPr id="23554" name="Picture 2" descr="Adicción a las drogas: causas y consecuencias">
            <a:extLst>
              <a:ext uri="{FF2B5EF4-FFF2-40B4-BE49-F238E27FC236}">
                <a16:creationId xmlns:a16="http://schemas.microsoft.com/office/drawing/2014/main" id="{34A3A8E3-E3C6-12B6-2B1F-A36B0D08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40" y="1493076"/>
            <a:ext cx="5208104" cy="473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49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3" name="Google Shape;794;g12955edb221_0_242">
            <a:extLst>
              <a:ext uri="{FF2B5EF4-FFF2-40B4-BE49-F238E27FC236}">
                <a16:creationId xmlns:a16="http://schemas.microsoft.com/office/drawing/2014/main" id="{EA4E2414-C400-990F-CFCA-6E49404DD83B}"/>
              </a:ext>
            </a:extLst>
          </p:cNvPr>
          <p:cNvPicPr preferRelativeResize="0"/>
          <p:nvPr/>
        </p:nvPicPr>
        <p:blipFill rotWithShape="1">
          <a:blip r:embed="rId2">
            <a:alphaModFix/>
          </a:blip>
          <a:srcRect r="1729"/>
          <a:stretch/>
        </p:blipFill>
        <p:spPr>
          <a:xfrm>
            <a:off x="628530" y="887897"/>
            <a:ext cx="11152652" cy="5526156"/>
          </a:xfrm>
          <a:prstGeom prst="rect">
            <a:avLst/>
          </a:prstGeom>
          <a:noFill/>
          <a:ln>
            <a:noFill/>
          </a:ln>
        </p:spPr>
      </p:pic>
    </p:spTree>
    <p:extLst>
      <p:ext uri="{BB962C8B-B14F-4D97-AF65-F5344CB8AC3E}">
        <p14:creationId xmlns:p14="http://schemas.microsoft.com/office/powerpoint/2010/main" val="141328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94E3A-E42F-E383-3263-E62DE0A6CE61}"/>
              </a:ext>
            </a:extLst>
          </p:cNvPr>
          <p:cNvSpPr>
            <a:spLocks noGrp="1"/>
          </p:cNvSpPr>
          <p:nvPr>
            <p:ph type="title"/>
          </p:nvPr>
        </p:nvSpPr>
        <p:spPr>
          <a:xfrm>
            <a:off x="581192" y="702156"/>
            <a:ext cx="11029616" cy="477287"/>
          </a:xfrm>
        </p:spPr>
        <p:txBody>
          <a:bodyPr>
            <a:normAutofit fontScale="90000"/>
          </a:bodyPr>
          <a:lstStyle/>
          <a:p>
            <a:pPr algn="ctr"/>
            <a:r>
              <a:rPr lang="es-MX" b="1" dirty="0">
                <a:latin typeface="Gadugi" panose="020B0502040204020203" pitchFamily="34" charset="0"/>
                <a:ea typeface="Gadugi" panose="020B0502040204020203" pitchFamily="34" charset="0"/>
              </a:rPr>
              <a:t>INSTANCIAS DE ATENCION  </a:t>
            </a:r>
          </a:p>
        </p:txBody>
      </p:sp>
      <p:sp>
        <p:nvSpPr>
          <p:cNvPr id="6" name="Google Shape;798;g12955edb221_0_242">
            <a:extLst>
              <a:ext uri="{FF2B5EF4-FFF2-40B4-BE49-F238E27FC236}">
                <a16:creationId xmlns:a16="http://schemas.microsoft.com/office/drawing/2014/main" id="{3DA280F8-F0B0-9A1C-BE7A-C3CBCAE909C7}"/>
              </a:ext>
            </a:extLst>
          </p:cNvPr>
          <p:cNvSpPr txBox="1">
            <a:spLocks noGrp="1"/>
          </p:cNvSpPr>
          <p:nvPr>
            <p:ph idx="1"/>
          </p:nvPr>
        </p:nvSpPr>
        <p:spPr>
          <a:xfrm>
            <a:off x="581025" y="2181225"/>
            <a:ext cx="3540401" cy="424728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s-ES" sz="2000" b="1" i="1" u="sng" dirty="0">
                <a:solidFill>
                  <a:srgbClr val="FAECEF"/>
                </a:solidFill>
                <a:latin typeface="Gadugi" panose="020B0502040204020203" pitchFamily="34" charset="0"/>
                <a:ea typeface="Gadugi" panose="020B0502040204020203" pitchFamily="34" charset="0"/>
                <a:cs typeface="Source Sans Pro"/>
                <a:sym typeface="Source Sans Pro"/>
              </a:rPr>
              <a:t>ABOGADAS PARA LAS MUJERES.</a:t>
            </a:r>
          </a:p>
          <a:p>
            <a:pPr marL="0" lvl="0" indent="0" rtl="0">
              <a:spcBef>
                <a:spcPts val="0"/>
              </a:spcBef>
              <a:spcAft>
                <a:spcPts val="0"/>
              </a:spcAft>
              <a:buNone/>
            </a:pPr>
            <a:r>
              <a:rPr lang="es-ES" sz="2400" dirty="0">
                <a:solidFill>
                  <a:srgbClr val="FAECEF"/>
                </a:solidFill>
                <a:latin typeface="Gadugi" panose="020B0502040204020203" pitchFamily="34" charset="0"/>
                <a:ea typeface="Gadugi" panose="020B0502040204020203" pitchFamily="34" charset="0"/>
                <a:cs typeface="Source Sans Pro"/>
                <a:sym typeface="Source Sans Pro"/>
              </a:rPr>
              <a:t>74 abogadas en Agencias del Ministerio Público</a:t>
            </a:r>
            <a:endParaRPr sz="2400" dirty="0">
              <a:solidFill>
                <a:srgbClr val="FAECEF"/>
              </a:solidFill>
              <a:latin typeface="Gadugi" panose="020B0502040204020203" pitchFamily="34" charset="0"/>
              <a:ea typeface="Gadugi" panose="020B0502040204020203" pitchFamily="34" charset="0"/>
              <a:cs typeface="Source Sans Pro"/>
              <a:sym typeface="Source Sans Pro"/>
            </a:endParaRPr>
          </a:p>
          <a:p>
            <a:pPr marL="0" lvl="0" indent="0" rtl="0">
              <a:spcBef>
                <a:spcPts val="0"/>
              </a:spcBef>
              <a:spcAft>
                <a:spcPts val="0"/>
              </a:spcAft>
              <a:buNone/>
            </a:pPr>
            <a:r>
              <a:rPr lang="es-ES" sz="2400" dirty="0">
                <a:solidFill>
                  <a:srgbClr val="FAECEF"/>
                </a:solidFill>
                <a:latin typeface="Gadugi" panose="020B0502040204020203" pitchFamily="34" charset="0"/>
                <a:ea typeface="Gadugi" panose="020B0502040204020203" pitchFamily="34" charset="0"/>
                <a:cs typeface="Source Sans Pro"/>
                <a:sym typeface="Source Sans Pro"/>
              </a:rPr>
              <a:t>Brindan asesoría y acompañamiento para iniciar una  carpetas de investigación por algún delito de violencia de género</a:t>
            </a:r>
            <a:endParaRPr sz="2400" dirty="0">
              <a:solidFill>
                <a:srgbClr val="FAECEF"/>
              </a:solidFill>
              <a:latin typeface="Gadugi" panose="020B0502040204020203" pitchFamily="34" charset="0"/>
              <a:ea typeface="Gadugi" panose="020B0502040204020203" pitchFamily="34" charset="0"/>
              <a:cs typeface="Source Sans Pro"/>
              <a:sym typeface="Source Sans Pro"/>
            </a:endParaRPr>
          </a:p>
        </p:txBody>
      </p:sp>
      <p:sp>
        <p:nvSpPr>
          <p:cNvPr id="7" name="Google Shape;799;g12955edb221_0_242">
            <a:extLst>
              <a:ext uri="{FF2B5EF4-FFF2-40B4-BE49-F238E27FC236}">
                <a16:creationId xmlns:a16="http://schemas.microsoft.com/office/drawing/2014/main" id="{4ED74C00-517D-C954-10A2-F13F353D419C}"/>
              </a:ext>
            </a:extLst>
          </p:cNvPr>
          <p:cNvSpPr txBox="1"/>
          <p:nvPr/>
        </p:nvSpPr>
        <p:spPr>
          <a:xfrm>
            <a:off x="6612835" y="3899911"/>
            <a:ext cx="4652249" cy="8386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900" b="1" dirty="0">
                <a:solidFill>
                  <a:srgbClr val="FF0000"/>
                </a:solidFill>
                <a:latin typeface="Source Sans Pro"/>
                <a:ea typeface="Source Sans Pro"/>
                <a:cs typeface="Source Sans Pro"/>
                <a:sym typeface="Source Sans Pro"/>
              </a:rPr>
              <a:t>Línea mujeres </a:t>
            </a:r>
            <a:endParaRPr sz="2900" b="1" dirty="0">
              <a:solidFill>
                <a:srgbClr val="FF0000"/>
              </a:solidFill>
              <a:latin typeface="Source Sans Pro"/>
              <a:ea typeface="Source Sans Pro"/>
              <a:cs typeface="Source Sans Pro"/>
              <a:sym typeface="Source Sans Pro"/>
            </a:endParaRPr>
          </a:p>
          <a:p>
            <a:pPr marL="0" lvl="0" indent="0" algn="l" rtl="0">
              <a:spcBef>
                <a:spcPts val="0"/>
              </a:spcBef>
              <a:spcAft>
                <a:spcPts val="0"/>
              </a:spcAft>
              <a:buNone/>
            </a:pPr>
            <a:r>
              <a:rPr lang="es-ES" sz="1350" dirty="0">
                <a:solidFill>
                  <a:srgbClr val="2A5D50"/>
                </a:solidFill>
                <a:highlight>
                  <a:srgbClr val="FFFFFF"/>
                </a:highlight>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http://locatel.cdmx.gob.mx/mujeres/</a:t>
            </a:r>
            <a:endParaRPr sz="2900" b="1" dirty="0">
              <a:solidFill>
                <a:srgbClr val="0066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48433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47490C7-262E-94B6-D910-049D2BA1B8D1}"/>
              </a:ext>
            </a:extLst>
          </p:cNvPr>
          <p:cNvSpPr/>
          <p:nvPr/>
        </p:nvSpPr>
        <p:spPr>
          <a:xfrm>
            <a:off x="384314" y="742122"/>
            <a:ext cx="11701670" cy="8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FBF3F5"/>
                </a:solidFill>
                <a:latin typeface="Gadugi" panose="020B0502040204020203" pitchFamily="34" charset="0"/>
                <a:ea typeface="Gadugi" panose="020B0502040204020203" pitchFamily="34" charset="0"/>
              </a:rPr>
              <a:t>CENTROS DE JUSTICIA PARA LAS MUJERES DE LA CIUDAD DE MEXICO</a:t>
            </a:r>
          </a:p>
        </p:txBody>
      </p:sp>
      <p:sp>
        <p:nvSpPr>
          <p:cNvPr id="10" name="CuadroTexto 9">
            <a:extLst>
              <a:ext uri="{FF2B5EF4-FFF2-40B4-BE49-F238E27FC236}">
                <a16:creationId xmlns:a16="http://schemas.microsoft.com/office/drawing/2014/main" id="{765932F1-99DD-4B13-9DBC-DF2261C20185}"/>
              </a:ext>
            </a:extLst>
          </p:cNvPr>
          <p:cNvSpPr txBox="1"/>
          <p:nvPr/>
        </p:nvSpPr>
        <p:spPr>
          <a:xfrm>
            <a:off x="384314" y="1720263"/>
            <a:ext cx="11701670" cy="5632311"/>
          </a:xfrm>
          <a:prstGeom prst="rect">
            <a:avLst/>
          </a:prstGeom>
          <a:noFill/>
        </p:spPr>
        <p:txBody>
          <a:bodyPr wrap="square">
            <a:spAutoFit/>
          </a:bodyPr>
          <a:lstStyle/>
          <a:p>
            <a:pPr latinLnBrk="0"/>
            <a:r>
              <a:rPr lang="es-MX" b="1" i="1" dirty="0">
                <a:solidFill>
                  <a:srgbClr val="FBF3F5"/>
                </a:solidFill>
                <a:latin typeface="Gadugi" panose="020B0502040204020203" pitchFamily="34" charset="0"/>
                <a:ea typeface="Gadugi" panose="020B0502040204020203" pitchFamily="34" charset="0"/>
              </a:rPr>
              <a:t>CJM AZCAPOTZALCO</a:t>
            </a:r>
          </a:p>
          <a:p>
            <a:pPr latinLnBrk="0"/>
            <a:r>
              <a:rPr lang="es-MX" b="1" i="1" dirty="0">
                <a:solidFill>
                  <a:srgbClr val="FBF3F5"/>
                </a:solidFill>
                <a:effectLst/>
                <a:latin typeface="Gadugi" panose="020B0502040204020203" pitchFamily="34" charset="0"/>
                <a:ea typeface="Gadugi" panose="020B0502040204020203" pitchFamily="34" charset="0"/>
              </a:rPr>
              <a:t>Dirección:</a:t>
            </a:r>
            <a:r>
              <a:rPr lang="es-MX" dirty="0">
                <a:solidFill>
                  <a:srgbClr val="FBF3F5"/>
                </a:solidFill>
                <a:effectLst/>
                <a:latin typeface="Gadugi" panose="020B0502040204020203" pitchFamily="34" charset="0"/>
                <a:ea typeface="Gadugi" panose="020B0502040204020203" pitchFamily="34" charset="0"/>
              </a:rPr>
              <a:t> Avenida San Pablo Xalpa número. 396, Colonia San Martin Xochinahuac, Alcaldía Azcapotzalco, </a:t>
            </a:r>
          </a:p>
          <a:p>
            <a:pPr latinLnBrk="0"/>
            <a:r>
              <a:rPr lang="es-MX" dirty="0">
                <a:solidFill>
                  <a:srgbClr val="FBF3F5"/>
                </a:solidFill>
                <a:effectLst/>
                <a:latin typeface="Gadugi" panose="020B0502040204020203" pitchFamily="34" charset="0"/>
                <a:ea typeface="Gadugi" panose="020B0502040204020203" pitchFamily="34" charset="0"/>
              </a:rPr>
              <a:t>C.P. 02125</a:t>
            </a:r>
          </a:p>
          <a:p>
            <a:pPr latinLnBrk="0"/>
            <a:r>
              <a:rPr lang="es-MX" b="1" i="1" dirty="0">
                <a:solidFill>
                  <a:srgbClr val="FBF3F5"/>
                </a:solidFill>
                <a:effectLst/>
                <a:latin typeface="Gadugi" panose="020B0502040204020203" pitchFamily="34" charset="0"/>
                <a:ea typeface="Gadugi" panose="020B0502040204020203" pitchFamily="34" charset="0"/>
              </a:rPr>
              <a:t>Teléfono:</a:t>
            </a:r>
            <a:r>
              <a:rPr lang="es-MX" dirty="0">
                <a:solidFill>
                  <a:srgbClr val="FBF3F5"/>
                </a:solidFill>
                <a:effectLst/>
                <a:latin typeface="Gadugi" panose="020B0502040204020203" pitchFamily="34" charset="0"/>
                <a:ea typeface="Gadugi" panose="020B0502040204020203" pitchFamily="34" charset="0"/>
              </a:rPr>
              <a:t> (55) 5346 8394 atención las 24 horas del día</a:t>
            </a:r>
          </a:p>
          <a:p>
            <a:pPr latinLnBrk="0"/>
            <a:r>
              <a:rPr lang="es-MX" dirty="0">
                <a:solidFill>
                  <a:srgbClr val="FBF3F5"/>
                </a:solidFill>
                <a:effectLst/>
                <a:latin typeface="Gadugi" panose="020B0502040204020203" pitchFamily="34" charset="0"/>
                <a:ea typeface="Gadugi" panose="020B0502040204020203" pitchFamily="34" charset="0"/>
              </a:rPr>
              <a:t>Ministerio Publico en el Centro de Justicia: (55) 5346 8396</a:t>
            </a:r>
          </a:p>
          <a:p>
            <a:pPr latinLnBrk="0"/>
            <a:endParaRPr lang="es-MX" dirty="0">
              <a:solidFill>
                <a:srgbClr val="FBF3F5"/>
              </a:solidFill>
              <a:latin typeface="Gadugi" panose="020B0502040204020203" pitchFamily="34" charset="0"/>
              <a:ea typeface="Gadugi" panose="020B0502040204020203" pitchFamily="34" charset="0"/>
            </a:endParaRPr>
          </a:p>
          <a:p>
            <a:pPr latinLnBrk="0"/>
            <a:r>
              <a:rPr lang="es-MX" dirty="0">
                <a:solidFill>
                  <a:srgbClr val="FBF3F5"/>
                </a:solidFill>
                <a:effectLst/>
                <a:latin typeface="Gadugi" panose="020B0502040204020203" pitchFamily="34" charset="0"/>
                <a:ea typeface="Gadugi" panose="020B0502040204020203" pitchFamily="34" charset="0"/>
              </a:rPr>
              <a:t>CJM IZTAPALAPA</a:t>
            </a:r>
          </a:p>
          <a:p>
            <a:pPr algn="l" latinLnBrk="0"/>
            <a:r>
              <a:rPr lang="es-MX" b="1" i="1" dirty="0">
                <a:solidFill>
                  <a:srgbClr val="FBF3F5"/>
                </a:solidFill>
                <a:effectLst/>
                <a:latin typeface="Gadugi" panose="020B0502040204020203" pitchFamily="34" charset="0"/>
                <a:ea typeface="Gadugi" panose="020B0502040204020203" pitchFamily="34" charset="0"/>
              </a:rPr>
              <a:t>Dirección:</a:t>
            </a:r>
            <a:r>
              <a:rPr lang="es-MX" b="0" i="0" dirty="0">
                <a:solidFill>
                  <a:srgbClr val="FBF3F5"/>
                </a:solidFill>
                <a:effectLst/>
                <a:latin typeface="Gadugi" panose="020B0502040204020203" pitchFamily="34" charset="0"/>
                <a:ea typeface="Gadugi" panose="020B0502040204020203" pitchFamily="34" charset="0"/>
              </a:rPr>
              <a:t> Avenida 20 de Noviembre número. 29, Manzana 227, Colonia Ixtlahuacán, alcaldía de Iztapalapa, </a:t>
            </a:r>
          </a:p>
          <a:p>
            <a:pPr algn="l" latinLnBrk="0"/>
            <a:r>
              <a:rPr lang="es-MX" b="0" i="0" dirty="0">
                <a:solidFill>
                  <a:srgbClr val="FBF3F5"/>
                </a:solidFill>
                <a:effectLst/>
                <a:latin typeface="Gadugi" panose="020B0502040204020203" pitchFamily="34" charset="0"/>
                <a:ea typeface="Gadugi" panose="020B0502040204020203" pitchFamily="34" charset="0"/>
              </a:rPr>
              <a:t>C.P. 09690</a:t>
            </a:r>
          </a:p>
          <a:p>
            <a:pPr algn="l" latinLnBrk="0"/>
            <a:r>
              <a:rPr lang="es-MX" b="1" i="1" dirty="0">
                <a:solidFill>
                  <a:srgbClr val="FBF3F5"/>
                </a:solidFill>
                <a:effectLst/>
                <a:latin typeface="Gadugi" panose="020B0502040204020203" pitchFamily="34" charset="0"/>
                <a:ea typeface="Gadugi" panose="020B0502040204020203" pitchFamily="34" charset="0"/>
              </a:rPr>
              <a:t>Teléfono:</a:t>
            </a:r>
            <a:r>
              <a:rPr lang="es-MX" b="0" i="0" dirty="0">
                <a:solidFill>
                  <a:srgbClr val="FBF3F5"/>
                </a:solidFill>
                <a:effectLst/>
                <a:latin typeface="Gadugi" panose="020B0502040204020203" pitchFamily="34" charset="0"/>
                <a:ea typeface="Gadugi" panose="020B0502040204020203" pitchFamily="34" charset="0"/>
              </a:rPr>
              <a:t> de atención las 24 horas del día (55) 534 55737</a:t>
            </a:r>
          </a:p>
          <a:p>
            <a:pPr algn="l" latinLnBrk="0"/>
            <a:r>
              <a:rPr lang="es-MX" b="0" i="0" dirty="0">
                <a:solidFill>
                  <a:srgbClr val="FBF3F5"/>
                </a:solidFill>
                <a:effectLst/>
                <a:latin typeface="Gadugi" panose="020B0502040204020203" pitchFamily="34" charset="0"/>
                <a:ea typeface="Gadugi" panose="020B0502040204020203" pitchFamily="34" charset="0"/>
              </a:rPr>
              <a:t>Ministerio Publico en el Centro de Justicia: (55) 5345 5749</a:t>
            </a:r>
          </a:p>
          <a:p>
            <a:pPr algn="l" latinLnBrk="0"/>
            <a:endParaRPr lang="es-MX" b="0" i="0" dirty="0">
              <a:solidFill>
                <a:srgbClr val="FBF3F5"/>
              </a:solidFill>
              <a:effectLst/>
              <a:latin typeface="Gadugi" panose="020B0502040204020203" pitchFamily="34" charset="0"/>
              <a:ea typeface="Gadugi" panose="020B0502040204020203" pitchFamily="34" charset="0"/>
            </a:endParaRPr>
          </a:p>
          <a:p>
            <a:pPr latinLnBrk="0"/>
            <a:r>
              <a:rPr lang="es-MX" b="1" i="1" dirty="0">
                <a:solidFill>
                  <a:srgbClr val="FBF3F5"/>
                </a:solidFill>
                <a:effectLst/>
                <a:latin typeface="Gadugi" panose="020B0502040204020203" pitchFamily="34" charset="0"/>
                <a:ea typeface="Gadugi" panose="020B0502040204020203" pitchFamily="34" charset="0"/>
              </a:rPr>
              <a:t>Dirección:</a:t>
            </a:r>
            <a:r>
              <a:rPr lang="es-MX" dirty="0">
                <a:solidFill>
                  <a:srgbClr val="FBF3F5"/>
                </a:solidFill>
                <a:effectLst/>
                <a:latin typeface="Gadugi" panose="020B0502040204020203" pitchFamily="34" charset="0"/>
                <a:ea typeface="Gadugi" panose="020B0502040204020203" pitchFamily="34" charset="0"/>
              </a:rPr>
              <a:t>  Calle Manuel </a:t>
            </a:r>
            <a:r>
              <a:rPr lang="es-MX" dirty="0" err="1">
                <a:solidFill>
                  <a:srgbClr val="FBF3F5"/>
                </a:solidFill>
                <a:effectLst/>
                <a:latin typeface="Gadugi" panose="020B0502040204020203" pitchFamily="34" charset="0"/>
                <a:ea typeface="Gadugi" panose="020B0502040204020203" pitchFamily="34" charset="0"/>
              </a:rPr>
              <a:t>Constanso</a:t>
            </a:r>
            <a:r>
              <a:rPr lang="es-MX" dirty="0">
                <a:solidFill>
                  <a:srgbClr val="FBF3F5"/>
                </a:solidFill>
                <a:effectLst/>
                <a:latin typeface="Gadugi" panose="020B0502040204020203" pitchFamily="34" charset="0"/>
                <a:ea typeface="Gadugi" panose="020B0502040204020203" pitchFamily="34" charset="0"/>
              </a:rPr>
              <a:t> número 43 manzana 63 lote 10 Colonia Miguel Hidalgo, Alcaldía Tlalpan </a:t>
            </a:r>
          </a:p>
          <a:p>
            <a:pPr latinLnBrk="0"/>
            <a:r>
              <a:rPr lang="es-MX" dirty="0">
                <a:solidFill>
                  <a:srgbClr val="FBF3F5"/>
                </a:solidFill>
                <a:effectLst/>
                <a:latin typeface="Gadugi" panose="020B0502040204020203" pitchFamily="34" charset="0"/>
                <a:ea typeface="Gadugi" panose="020B0502040204020203" pitchFamily="34" charset="0"/>
              </a:rPr>
              <a:t>C.P. 14250</a:t>
            </a:r>
          </a:p>
          <a:p>
            <a:pPr latinLnBrk="0"/>
            <a:r>
              <a:rPr lang="es-MX" b="1" i="1" dirty="0">
                <a:solidFill>
                  <a:srgbClr val="FBF3F5"/>
                </a:solidFill>
                <a:effectLst/>
                <a:latin typeface="Gadugi" panose="020B0502040204020203" pitchFamily="34" charset="0"/>
                <a:ea typeface="Gadugi" panose="020B0502040204020203" pitchFamily="34" charset="0"/>
              </a:rPr>
              <a:t>Teléfono:</a:t>
            </a:r>
            <a:r>
              <a:rPr lang="es-MX" dirty="0">
                <a:solidFill>
                  <a:srgbClr val="FBF3F5"/>
                </a:solidFill>
                <a:effectLst/>
                <a:latin typeface="Gadugi" panose="020B0502040204020203" pitchFamily="34" charset="0"/>
                <a:ea typeface="Gadugi" panose="020B0502040204020203" pitchFamily="34" charset="0"/>
              </a:rPr>
              <a:t> (55) 52900 9280 de atención las 24 horas del día</a:t>
            </a:r>
          </a:p>
          <a:p>
            <a:br>
              <a:rPr lang="es-MX" dirty="0">
                <a:solidFill>
                  <a:srgbClr val="FBF3F5"/>
                </a:solidFill>
                <a:effectLst/>
                <a:latin typeface="Gadugi" panose="020B0502040204020203" pitchFamily="34" charset="0"/>
                <a:ea typeface="Gadugi" panose="020B0502040204020203" pitchFamily="34" charset="0"/>
              </a:rPr>
            </a:br>
            <a:endParaRPr lang="es-MX" b="0" i="0" dirty="0">
              <a:solidFill>
                <a:srgbClr val="FBF3F5"/>
              </a:solidFill>
              <a:effectLst/>
              <a:latin typeface="Gadugi" panose="020B0502040204020203" pitchFamily="34" charset="0"/>
              <a:ea typeface="Gadugi" panose="020B0502040204020203" pitchFamily="34" charset="0"/>
            </a:endParaRPr>
          </a:p>
          <a:p>
            <a:pPr latinLnBrk="0"/>
            <a:endParaRPr lang="es-MX" dirty="0">
              <a:effectLst/>
            </a:endParaRPr>
          </a:p>
          <a:p>
            <a:br>
              <a:rPr lang="es-MX" dirty="0">
                <a:effectLst/>
              </a:rPr>
            </a:br>
            <a:endParaRPr lang="es-MX" dirty="0"/>
          </a:p>
        </p:txBody>
      </p:sp>
    </p:spTree>
    <p:extLst>
      <p:ext uri="{BB962C8B-B14F-4D97-AF65-F5344CB8AC3E}">
        <p14:creationId xmlns:p14="http://schemas.microsoft.com/office/powerpoint/2010/main" val="1527302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C783242-7A4B-0E38-85C3-A08E8690B010}"/>
              </a:ext>
            </a:extLst>
          </p:cNvPr>
          <p:cNvSpPr txBox="1"/>
          <p:nvPr/>
        </p:nvSpPr>
        <p:spPr>
          <a:xfrm>
            <a:off x="3048000" y="2001152"/>
            <a:ext cx="6096000" cy="3170099"/>
          </a:xfrm>
          <a:prstGeom prst="rect">
            <a:avLst/>
          </a:prstGeom>
          <a:noFill/>
        </p:spPr>
        <p:txBody>
          <a:bodyPr wrap="square">
            <a:spAutoFit/>
          </a:bodyPr>
          <a:lstStyle/>
          <a:p>
            <a:pPr fontAlgn="base"/>
            <a:r>
              <a:rPr lang="es-MX" sz="2000" b="1" i="0" dirty="0">
                <a:solidFill>
                  <a:srgbClr val="FBF3F5"/>
                </a:solidFill>
                <a:effectLst/>
                <a:latin typeface="Gadugi" panose="020B0502040204020203" pitchFamily="34" charset="0"/>
                <a:ea typeface="Gadugi" panose="020B0502040204020203" pitchFamily="34" charset="0"/>
              </a:rPr>
              <a:t>Zona metropolitana:</a:t>
            </a:r>
          </a:p>
          <a:p>
            <a:pPr fontAlgn="base"/>
            <a:r>
              <a:rPr lang="es-MX" sz="2000" b="0" i="0" dirty="0">
                <a:solidFill>
                  <a:srgbClr val="FBF3F5"/>
                </a:solidFill>
                <a:effectLst/>
                <a:latin typeface="Gadugi" panose="020B0502040204020203" pitchFamily="34" charset="0"/>
                <a:ea typeface="Gadugi" panose="020B0502040204020203" pitchFamily="34" charset="0"/>
              </a:rPr>
              <a:t>55 56749695</a:t>
            </a:r>
            <a:br>
              <a:rPr lang="es-MX" sz="2000" b="0" i="0" dirty="0">
                <a:solidFill>
                  <a:srgbClr val="FBF3F5"/>
                </a:solidFill>
                <a:effectLst/>
                <a:latin typeface="Gadugi" panose="020B0502040204020203" pitchFamily="34" charset="0"/>
                <a:ea typeface="Gadugi" panose="020B0502040204020203" pitchFamily="34" charset="0"/>
              </a:rPr>
            </a:br>
            <a:r>
              <a:rPr lang="es-MX" sz="2000" b="0" i="0" dirty="0">
                <a:solidFill>
                  <a:srgbClr val="FBF3F5"/>
                </a:solidFill>
                <a:effectLst/>
                <a:latin typeface="Gadugi" panose="020B0502040204020203" pitchFamily="34" charset="0"/>
                <a:ea typeface="Gadugi" panose="020B0502040204020203" pitchFamily="34" charset="0"/>
              </a:rPr>
              <a:t>55 52436432</a:t>
            </a:r>
          </a:p>
          <a:p>
            <a:pPr fontAlgn="base"/>
            <a:r>
              <a:rPr lang="es-MX" sz="2000" b="1" i="0" dirty="0">
                <a:solidFill>
                  <a:srgbClr val="FBF3F5"/>
                </a:solidFill>
                <a:effectLst/>
                <a:latin typeface="Gadugi" panose="020B0502040204020203" pitchFamily="34" charset="0"/>
                <a:ea typeface="Gadugi" panose="020B0502040204020203" pitchFamily="34" charset="0"/>
              </a:rPr>
              <a:t>Lada nacional gratuita</a:t>
            </a:r>
          </a:p>
          <a:p>
            <a:pPr fontAlgn="base"/>
            <a:r>
              <a:rPr lang="es-MX" sz="2000" b="0" i="0" dirty="0">
                <a:solidFill>
                  <a:srgbClr val="FBF3F5"/>
                </a:solidFill>
                <a:effectLst/>
                <a:latin typeface="Gadugi" panose="020B0502040204020203" pitchFamily="34" charset="0"/>
                <a:ea typeface="Gadugi" panose="020B0502040204020203" pitchFamily="34" charset="0"/>
              </a:rPr>
              <a:t>800 822 4460</a:t>
            </a:r>
          </a:p>
          <a:p>
            <a:pPr fontAlgn="base"/>
            <a:r>
              <a:rPr lang="es-MX" sz="2000" b="1" i="0" dirty="0">
                <a:solidFill>
                  <a:srgbClr val="FBF3F5"/>
                </a:solidFill>
                <a:effectLst/>
                <a:latin typeface="Gadugi" panose="020B0502040204020203" pitchFamily="34" charset="0"/>
                <a:ea typeface="Gadugi" panose="020B0502040204020203" pitchFamily="34" charset="0"/>
              </a:rPr>
              <a:t>E-mail:</a:t>
            </a:r>
          </a:p>
          <a:p>
            <a:pPr fontAlgn="base"/>
            <a:r>
              <a:rPr lang="es-MX" sz="2000" b="0" i="0" dirty="0">
                <a:solidFill>
                  <a:srgbClr val="FBF3F5"/>
                </a:solidFill>
                <a:effectLst/>
                <a:latin typeface="Gadugi" panose="020B0502040204020203" pitchFamily="34" charset="0"/>
                <a:ea typeface="Gadugi" panose="020B0502040204020203" pitchFamily="34" charset="0"/>
              </a:rPr>
              <a:t>renarac@rednacionalderefugios.org.mx</a:t>
            </a:r>
          </a:p>
          <a:p>
            <a:pPr fontAlgn="base"/>
            <a:r>
              <a:rPr lang="es-MX" sz="2000" b="1" i="0" dirty="0">
                <a:solidFill>
                  <a:srgbClr val="FBF3F5"/>
                </a:solidFill>
                <a:effectLst/>
                <a:latin typeface="Gadugi" panose="020B0502040204020203" pitchFamily="34" charset="0"/>
                <a:ea typeface="Gadugi" panose="020B0502040204020203" pitchFamily="34" charset="0"/>
              </a:rPr>
              <a:t>Atención</a:t>
            </a:r>
          </a:p>
          <a:p>
            <a:pPr fontAlgn="base"/>
            <a:r>
              <a:rPr lang="es-MX" sz="2000" b="0" i="0" dirty="0">
                <a:solidFill>
                  <a:srgbClr val="FBF3F5"/>
                </a:solidFill>
                <a:effectLst/>
                <a:latin typeface="Gadugi" panose="020B0502040204020203" pitchFamily="34" charset="0"/>
                <a:ea typeface="Gadugi" panose="020B0502040204020203" pitchFamily="34" charset="0"/>
              </a:rPr>
              <a:t>las 24 horas</a:t>
            </a:r>
            <a:br>
              <a:rPr lang="es-MX" sz="2000" b="0" i="0" dirty="0">
                <a:solidFill>
                  <a:srgbClr val="FBF3F5"/>
                </a:solidFill>
                <a:effectLst/>
                <a:latin typeface="Gadugi" panose="020B0502040204020203" pitchFamily="34" charset="0"/>
                <a:ea typeface="Gadugi" panose="020B0502040204020203" pitchFamily="34" charset="0"/>
              </a:rPr>
            </a:br>
            <a:r>
              <a:rPr lang="es-MX" sz="2000" b="0" i="0" dirty="0">
                <a:solidFill>
                  <a:srgbClr val="FBF3F5"/>
                </a:solidFill>
                <a:effectLst/>
                <a:latin typeface="Gadugi" panose="020B0502040204020203" pitchFamily="34" charset="0"/>
                <a:ea typeface="Gadugi" panose="020B0502040204020203" pitchFamily="34" charset="0"/>
              </a:rPr>
              <a:t>los 365 días del año.</a:t>
            </a:r>
          </a:p>
        </p:txBody>
      </p:sp>
      <p:sp>
        <p:nvSpPr>
          <p:cNvPr id="7" name="CuadroTexto 6">
            <a:extLst>
              <a:ext uri="{FF2B5EF4-FFF2-40B4-BE49-F238E27FC236}">
                <a16:creationId xmlns:a16="http://schemas.microsoft.com/office/drawing/2014/main" id="{14972183-3472-634A-7DFC-6D6D17330856}"/>
              </a:ext>
            </a:extLst>
          </p:cNvPr>
          <p:cNvSpPr txBox="1"/>
          <p:nvPr/>
        </p:nvSpPr>
        <p:spPr>
          <a:xfrm>
            <a:off x="2676939" y="1406750"/>
            <a:ext cx="6096000" cy="461665"/>
          </a:xfrm>
          <a:prstGeom prst="rect">
            <a:avLst/>
          </a:prstGeom>
          <a:noFill/>
        </p:spPr>
        <p:txBody>
          <a:bodyPr wrap="square">
            <a:spAutoFit/>
          </a:bodyPr>
          <a:lstStyle/>
          <a:p>
            <a:pPr algn="ctr" fontAlgn="base"/>
            <a:r>
              <a:rPr lang="es-MX" sz="2400" b="1" i="0" dirty="0">
                <a:solidFill>
                  <a:srgbClr val="FBF3F5"/>
                </a:solidFill>
                <a:effectLst/>
                <a:latin typeface="Gadugi" panose="020B0502040204020203" pitchFamily="34" charset="0"/>
                <a:ea typeface="Gadugi" panose="020B0502040204020203" pitchFamily="34" charset="0"/>
              </a:rPr>
              <a:t>RED NACIONAL DE REFUGIOS A.C. (RNR)</a:t>
            </a:r>
          </a:p>
        </p:txBody>
      </p:sp>
    </p:spTree>
    <p:extLst>
      <p:ext uri="{BB962C8B-B14F-4D97-AF65-F5344CB8AC3E}">
        <p14:creationId xmlns:p14="http://schemas.microsoft.com/office/powerpoint/2010/main" val="2482041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6" name="Picture 2" descr="100 ideas de VINCULOS | educacion emocional, habilidades sociales en niños,  juegos de habilidades sociales">
            <a:extLst>
              <a:ext uri="{FF2B5EF4-FFF2-40B4-BE49-F238E27FC236}">
                <a16:creationId xmlns:a16="http://schemas.microsoft.com/office/drawing/2014/main" id="{7F85889C-2193-9209-E012-42A83319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374" y="993913"/>
            <a:ext cx="5287617" cy="451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38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D8C1645-5A77-2E63-9E77-790CB60608F0}"/>
              </a:ext>
            </a:extLst>
          </p:cNvPr>
          <p:cNvSpPr txBox="1"/>
          <p:nvPr/>
        </p:nvSpPr>
        <p:spPr>
          <a:xfrm>
            <a:off x="596349" y="1762539"/>
            <a:ext cx="10734260" cy="440120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tabLst/>
              <a:defRPr/>
            </a:pPr>
            <a:r>
              <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rPr>
              <a:t>He aprendido que el valor no es la ausencia de miedo, sino el triunfo sobre él. </a:t>
            </a:r>
          </a:p>
          <a:p>
            <a:pPr marL="0" marR="0" lvl="0" indent="0" algn="just" defTabSz="457200" rtl="0" eaLnBrk="1" fontAlgn="auto" latinLnBrk="0" hangingPunct="1">
              <a:lnSpc>
                <a:spcPct val="100000"/>
              </a:lnSpc>
              <a:spcBef>
                <a:spcPts val="0"/>
              </a:spcBef>
              <a:spcAft>
                <a:spcPts val="0"/>
              </a:spcAft>
              <a:buClrTx/>
              <a:buSzTx/>
              <a:tabLst/>
              <a:defRPr/>
            </a:pPr>
            <a:r>
              <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rPr>
              <a:t>El hombre valiente no es el que no siente miedo, sino el que lo domina </a:t>
            </a:r>
            <a:endParaRPr lang="es-MX" sz="2800" dirty="0">
              <a:solidFill>
                <a:srgbClr val="FBF3F5"/>
              </a:solidFill>
              <a:latin typeface="Gadugi" panose="020B0502040204020203" pitchFamily="34" charset="0"/>
              <a:ea typeface="Gadug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tabLst/>
              <a:defRPr/>
            </a:pPr>
            <a:endPar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endParaRPr>
          </a:p>
          <a:p>
            <a:pPr marL="0" marR="0" lvl="0" indent="0" algn="just" defTabSz="457200" rtl="0" eaLnBrk="1" fontAlgn="auto" latinLnBrk="0" hangingPunct="1">
              <a:lnSpc>
                <a:spcPct val="100000"/>
              </a:lnSpc>
              <a:spcBef>
                <a:spcPts val="0"/>
              </a:spcBef>
              <a:spcAft>
                <a:spcPts val="0"/>
              </a:spcAft>
              <a:buClrTx/>
              <a:buSzTx/>
              <a:tabLst/>
              <a:defRPr/>
            </a:pPr>
            <a:r>
              <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rPr>
              <a:t>Nelson Mandela</a:t>
            </a:r>
          </a:p>
          <a:p>
            <a:pPr marL="0" marR="0" lvl="0" indent="0" algn="just" defTabSz="457200" rtl="0" eaLnBrk="1" fontAlgn="auto" latinLnBrk="0" hangingPunct="1">
              <a:lnSpc>
                <a:spcPct val="100000"/>
              </a:lnSpc>
              <a:spcBef>
                <a:spcPts val="0"/>
              </a:spcBef>
              <a:spcAft>
                <a:spcPts val="0"/>
              </a:spcAft>
              <a:buClrTx/>
              <a:buSzTx/>
              <a:tabLst/>
              <a:defRPr/>
            </a:pPr>
            <a:endParaRPr lang="es-MX" sz="2800" dirty="0">
              <a:solidFill>
                <a:srgbClr val="FBF3F5"/>
              </a:solidFill>
              <a:latin typeface="Gadugi" panose="020B0502040204020203" pitchFamily="34" charset="0"/>
              <a:ea typeface="Gadug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tabLst/>
              <a:defRPr/>
            </a:pPr>
            <a:endPar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endParaRPr>
          </a:p>
          <a:p>
            <a:pPr marL="0" marR="0" lvl="0" indent="0" algn="just" defTabSz="457200" rtl="0" eaLnBrk="1" fontAlgn="auto" latinLnBrk="0" hangingPunct="1">
              <a:lnSpc>
                <a:spcPct val="100000"/>
              </a:lnSpc>
              <a:spcBef>
                <a:spcPts val="0"/>
              </a:spcBef>
              <a:spcAft>
                <a:spcPts val="0"/>
              </a:spcAft>
              <a:buClrTx/>
              <a:buSzTx/>
              <a:tabLst/>
              <a:defRPr/>
            </a:pPr>
            <a:endParaRPr lang="es-MX" sz="2800" dirty="0">
              <a:solidFill>
                <a:srgbClr val="FBF3F5"/>
              </a:solidFill>
              <a:latin typeface="Gadugi" panose="020B0502040204020203" pitchFamily="34" charset="0"/>
              <a:ea typeface="Gadug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tabLst/>
              <a:defRPr/>
            </a:pPr>
            <a:endParaRPr kumimoji="0" lang="es-MX" sz="2800" b="0" i="0" u="none" strike="noStrike" kern="1200" cap="none" spc="0" normalizeH="0" baseline="0" noProof="0" dirty="0">
              <a:ln>
                <a:noFill/>
              </a:ln>
              <a:solidFill>
                <a:srgbClr val="FBF3F5"/>
              </a:solidFill>
              <a:effectLst/>
              <a:uLnTx/>
              <a:uFillTx/>
              <a:latin typeface="Gadugi" panose="020B0502040204020203" pitchFamily="34" charset="0"/>
              <a:ea typeface="Gadugi" panose="020B0502040204020203" pitchFamily="34" charset="0"/>
              <a:cs typeface="+mn-cs"/>
            </a:endParaRPr>
          </a:p>
        </p:txBody>
      </p:sp>
    </p:spTree>
    <p:extLst>
      <p:ext uri="{BB962C8B-B14F-4D97-AF65-F5344CB8AC3E}">
        <p14:creationId xmlns:p14="http://schemas.microsoft.com/office/powerpoint/2010/main" val="267291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79D3A-47F4-6711-F1E0-DD574D149ED7}"/>
              </a:ext>
            </a:extLst>
          </p:cNvPr>
          <p:cNvSpPr>
            <a:spLocks noGrp="1"/>
          </p:cNvSpPr>
          <p:nvPr>
            <p:ph type="title"/>
          </p:nvPr>
        </p:nvSpPr>
        <p:spPr/>
        <p:txBody>
          <a:bodyPr/>
          <a:lstStyle/>
          <a:p>
            <a:pPr algn="ctr"/>
            <a:r>
              <a:rPr lang="es-MX" b="1" dirty="0">
                <a:latin typeface="Gadugi" panose="020B0502040204020203" pitchFamily="34" charset="0"/>
                <a:ea typeface="Gadugi" panose="020B0502040204020203" pitchFamily="34" charset="0"/>
              </a:rPr>
              <a:t>MARCO JUIRIDICO GENERAL DEL HOSTIGAMIENTO Y ACOSO LABORAL</a:t>
            </a:r>
          </a:p>
        </p:txBody>
      </p:sp>
      <p:sp>
        <p:nvSpPr>
          <p:cNvPr id="3" name="Marcador de contenido 2">
            <a:extLst>
              <a:ext uri="{FF2B5EF4-FFF2-40B4-BE49-F238E27FC236}">
                <a16:creationId xmlns:a16="http://schemas.microsoft.com/office/drawing/2014/main" id="{BC44D17E-25BE-815E-D84E-09B250BF24B8}"/>
              </a:ext>
            </a:extLst>
          </p:cNvPr>
          <p:cNvSpPr>
            <a:spLocks noGrp="1"/>
          </p:cNvSpPr>
          <p:nvPr>
            <p:ph idx="1"/>
          </p:nvPr>
        </p:nvSpPr>
        <p:spPr/>
        <p:txBody>
          <a:bodyPr>
            <a:normAutofit lnSpcReduction="10000"/>
          </a:bodyPr>
          <a:lstStyle/>
          <a:p>
            <a:pPr marL="0" indent="0" algn="just">
              <a:buNone/>
            </a:pPr>
            <a:r>
              <a:rPr lang="es-MX" sz="3200" b="1" i="1" u="sng" dirty="0">
                <a:solidFill>
                  <a:srgbClr val="FAECEF"/>
                </a:solidFill>
                <a:latin typeface="Gadugi" panose="020B0502040204020203" pitchFamily="34" charset="0"/>
                <a:ea typeface="Gadugi" panose="020B0502040204020203" pitchFamily="34" charset="0"/>
              </a:rPr>
              <a:t>Constitución Política de los Estados Unidos Mexicanos Artículos 109, fracción III, 113 y 114, tercer párrafo. </a:t>
            </a:r>
          </a:p>
          <a:p>
            <a:pPr marL="0" indent="0" algn="just">
              <a:buNone/>
            </a:pPr>
            <a:r>
              <a:rPr lang="es-MX" sz="3200" dirty="0">
                <a:solidFill>
                  <a:srgbClr val="FAECEF"/>
                </a:solidFill>
                <a:latin typeface="Gadugi" panose="020B0502040204020203" pitchFamily="34" charset="0"/>
                <a:ea typeface="Gadugi" panose="020B0502040204020203" pitchFamily="34" charset="0"/>
              </a:rPr>
              <a:t>El Artículo 109 establece que la responsabilidad administrativa se deriva por los actos u omisiones que afecten los principios constitucionales de legalidad, honradez, lealtad, imparcialidad y eficiencia a los que están sujetos las servidoras y los servidores públicos.</a:t>
            </a:r>
          </a:p>
        </p:txBody>
      </p:sp>
    </p:spTree>
    <p:extLst>
      <p:ext uri="{BB962C8B-B14F-4D97-AF65-F5344CB8AC3E}">
        <p14:creationId xmlns:p14="http://schemas.microsoft.com/office/powerpoint/2010/main" val="29414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79D3A-47F4-6711-F1E0-DD574D149ED7}"/>
              </a:ext>
            </a:extLst>
          </p:cNvPr>
          <p:cNvSpPr>
            <a:spLocks noGrp="1"/>
          </p:cNvSpPr>
          <p:nvPr>
            <p:ph type="title"/>
          </p:nvPr>
        </p:nvSpPr>
        <p:spPr/>
        <p:txBody>
          <a:bodyPr/>
          <a:lstStyle/>
          <a:p>
            <a:pPr algn="ctr"/>
            <a:r>
              <a:rPr lang="es-MX" b="1" dirty="0">
                <a:latin typeface="Gadugi" panose="020B0502040204020203" pitchFamily="34" charset="0"/>
                <a:ea typeface="Gadugi" panose="020B0502040204020203" pitchFamily="34" charset="0"/>
              </a:rPr>
              <a:t>MARCO JUIRIDICO GENERAL DEL HOSTIGAMIENTO Y ACOSO LABORAL</a:t>
            </a:r>
          </a:p>
        </p:txBody>
      </p:sp>
      <p:sp>
        <p:nvSpPr>
          <p:cNvPr id="3" name="Marcador de contenido 2">
            <a:extLst>
              <a:ext uri="{FF2B5EF4-FFF2-40B4-BE49-F238E27FC236}">
                <a16:creationId xmlns:a16="http://schemas.microsoft.com/office/drawing/2014/main" id="{BC44D17E-25BE-815E-D84E-09B250BF24B8}"/>
              </a:ext>
            </a:extLst>
          </p:cNvPr>
          <p:cNvSpPr>
            <a:spLocks noGrp="1"/>
          </p:cNvSpPr>
          <p:nvPr>
            <p:ph idx="1"/>
          </p:nvPr>
        </p:nvSpPr>
        <p:spPr/>
        <p:txBody>
          <a:bodyPr>
            <a:noAutofit/>
          </a:bodyPr>
          <a:lstStyle/>
          <a:p>
            <a:pPr marL="0" indent="0" algn="just">
              <a:buNone/>
            </a:pPr>
            <a:r>
              <a:rPr lang="es-MX" sz="3200" b="1" i="1" u="sng" dirty="0">
                <a:solidFill>
                  <a:srgbClr val="F7E1E6"/>
                </a:solidFill>
                <a:latin typeface="Gadugi" panose="020B0502040204020203" pitchFamily="34" charset="0"/>
                <a:ea typeface="Gadugi" panose="020B0502040204020203" pitchFamily="34" charset="0"/>
              </a:rPr>
              <a:t>Ley</a:t>
            </a:r>
            <a:r>
              <a:rPr lang="es-MX" sz="2800" b="1" i="1" u="sng" dirty="0">
                <a:solidFill>
                  <a:srgbClr val="F7E1E6"/>
                </a:solidFill>
                <a:latin typeface="Gadugi" panose="020B0502040204020203" pitchFamily="34" charset="0"/>
                <a:ea typeface="Gadugi" panose="020B0502040204020203" pitchFamily="34" charset="0"/>
              </a:rPr>
              <a:t> </a:t>
            </a:r>
            <a:r>
              <a:rPr lang="es-MX" sz="3200" b="1" i="1" u="sng" dirty="0">
                <a:solidFill>
                  <a:srgbClr val="F7E1E6"/>
                </a:solidFill>
                <a:latin typeface="Gadugi" panose="020B0502040204020203" pitchFamily="34" charset="0"/>
                <a:ea typeface="Gadugi" panose="020B0502040204020203" pitchFamily="34" charset="0"/>
              </a:rPr>
              <a:t>General</a:t>
            </a:r>
            <a:r>
              <a:rPr lang="es-MX" sz="2800" b="1" i="1" u="sng" dirty="0">
                <a:solidFill>
                  <a:srgbClr val="F7E1E6"/>
                </a:solidFill>
                <a:latin typeface="Gadugi" panose="020B0502040204020203" pitchFamily="34" charset="0"/>
                <a:ea typeface="Gadugi" panose="020B0502040204020203" pitchFamily="34" charset="0"/>
              </a:rPr>
              <a:t> de Acceso de las Mujeres a una Vida Libre de Violencia Artículo 13. </a:t>
            </a:r>
          </a:p>
          <a:p>
            <a:pPr marL="0" indent="0" algn="just">
              <a:buNone/>
            </a:pPr>
            <a:r>
              <a:rPr lang="es-MX" sz="2800" dirty="0">
                <a:solidFill>
                  <a:srgbClr val="F7E1E6"/>
                </a:solidFill>
                <a:latin typeface="Gadugi" panose="020B0502040204020203" pitchFamily="34" charset="0"/>
                <a:ea typeface="Gadugi" panose="020B0502040204020203" pitchFamily="34" charset="0"/>
              </a:rPr>
              <a:t>El hostigamiento sexual es el ejercicio del poder, en una relación de subordinación real de la víctima frente al agresor en los ámbitos laboral y/o escolar. Se expresa en conductas verbales, físicas o ambas, relacionadas con la sexualidad de connotación lasciva. “El acoso sexual es una forma de violencia en la que, si bien no existe la subordinación, hay un ejercicio abusivo de poder que conlleva a un estado de indefensión y de riesgo para la víctima, independientemente de que se realice en uno o varios eventos.” </a:t>
            </a:r>
          </a:p>
        </p:txBody>
      </p:sp>
    </p:spTree>
    <p:extLst>
      <p:ext uri="{BB962C8B-B14F-4D97-AF65-F5344CB8AC3E}">
        <p14:creationId xmlns:p14="http://schemas.microsoft.com/office/powerpoint/2010/main" val="370227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D8B89-8F47-7FE5-B205-6DEC72E2B0FA}"/>
              </a:ext>
            </a:extLst>
          </p:cNvPr>
          <p:cNvSpPr>
            <a:spLocks noGrp="1"/>
          </p:cNvSpPr>
          <p:nvPr>
            <p:ph type="title"/>
          </p:nvPr>
        </p:nvSpPr>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latin typeface="Gadugi" panose="020B0502040204020203" pitchFamily="34" charset="0"/>
              <a:ea typeface="Gadugi" panose="020B0502040204020203" pitchFamily="34" charset="0"/>
            </a:endParaRPr>
          </a:p>
        </p:txBody>
      </p:sp>
      <p:sp>
        <p:nvSpPr>
          <p:cNvPr id="3" name="Marcador de contenido 2">
            <a:extLst>
              <a:ext uri="{FF2B5EF4-FFF2-40B4-BE49-F238E27FC236}">
                <a16:creationId xmlns:a16="http://schemas.microsoft.com/office/drawing/2014/main" id="{02DB666C-DD8A-6884-06C9-EA4C062A2362}"/>
              </a:ext>
            </a:extLst>
          </p:cNvPr>
          <p:cNvSpPr>
            <a:spLocks noGrp="1"/>
          </p:cNvSpPr>
          <p:nvPr>
            <p:ph idx="1"/>
          </p:nvPr>
        </p:nvSpPr>
        <p:spPr>
          <a:xfrm>
            <a:off x="581192" y="1715956"/>
            <a:ext cx="11029615" cy="4142843"/>
          </a:xfrm>
        </p:spPr>
        <p:txBody>
          <a:bodyPr/>
          <a:lstStyle/>
          <a:p>
            <a:pPr marL="0" indent="0">
              <a:buNone/>
            </a:pPr>
            <a:r>
              <a:rPr lang="es-MX" sz="2800" b="1" i="1" u="sng" dirty="0">
                <a:solidFill>
                  <a:srgbClr val="FBF3F5"/>
                </a:solidFill>
                <a:latin typeface="Gadugi" panose="020B0502040204020203" pitchFamily="34" charset="0"/>
                <a:ea typeface="Gadugi" panose="020B0502040204020203" pitchFamily="34" charset="0"/>
              </a:rPr>
              <a:t>Ley Federal de Responsabilidades Administrativas de los Servidores Públicos Artículo 8, fracción VI. </a:t>
            </a:r>
          </a:p>
          <a:p>
            <a:pPr marL="0" indent="0" algn="just">
              <a:buNone/>
            </a:pPr>
            <a:r>
              <a:rPr lang="es-MX" sz="2000" dirty="0">
                <a:solidFill>
                  <a:srgbClr val="FBF3F5"/>
                </a:solidFill>
                <a:latin typeface="Gadugi" panose="020B0502040204020203" pitchFamily="34" charset="0"/>
                <a:ea typeface="Gadugi" panose="020B0502040204020203" pitchFamily="34" charset="0"/>
              </a:rPr>
              <a:t>Observar buena conducta en su empleo, cargo o comisión, tratando con respeto, diligencia, imparcialidad y rectitud a las personas con las que tenga relación con motivo de éste.</a:t>
            </a:r>
          </a:p>
          <a:p>
            <a:pPr marL="0" indent="0" algn="just">
              <a:buNone/>
            </a:pPr>
            <a:r>
              <a:rPr lang="es-MX" sz="2000" dirty="0">
                <a:solidFill>
                  <a:srgbClr val="FBF3F5"/>
                </a:solidFill>
                <a:latin typeface="Gadugi" panose="020B0502040204020203" pitchFamily="34" charset="0"/>
                <a:ea typeface="Gadugi" panose="020B0502040204020203" pitchFamily="34" charset="0"/>
              </a:rPr>
              <a:t>La responsabilidad administrativa, de acuerdo con estos preceptos legales, tiene por objeto sancionar las conductas que lesionen el buen funcionamiento de la administración pública; se origina por una inobservancia de los deberes inherentes a la calidad del servicio público y se hace referente a través de la potestad disciplinaria de la administración pública, en ese sentido, la responsabilidad administrativa y la disciplinaria son sinónimas.1 Las sanciones que se aplicarán por este motivo están establecidas en el Artículo 13 de la Ley Federal de Responsabilidades Administrativas de los Servidores Públicos.</a:t>
            </a:r>
          </a:p>
        </p:txBody>
      </p:sp>
    </p:spTree>
    <p:extLst>
      <p:ext uri="{BB962C8B-B14F-4D97-AF65-F5344CB8AC3E}">
        <p14:creationId xmlns:p14="http://schemas.microsoft.com/office/powerpoint/2010/main" val="219330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52A864-4197-D6E5-3CA9-359B2A89DBE0}"/>
              </a:ext>
            </a:extLst>
          </p:cNvPr>
          <p:cNvSpPr>
            <a:spLocks noGrp="1"/>
          </p:cNvSpPr>
          <p:nvPr>
            <p:ph type="title"/>
          </p:nvPr>
        </p:nvSpPr>
        <p:spPr/>
        <p:txBody>
          <a:bodyPr/>
          <a:lstStyle/>
          <a:p>
            <a:pPr algn="ctr"/>
            <a:r>
              <a:rPr kumimoji="0" lang="es-MX" sz="2800" b="1"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b="1" dirty="0"/>
          </a:p>
        </p:txBody>
      </p:sp>
      <p:sp>
        <p:nvSpPr>
          <p:cNvPr id="5" name="Marcador de contenido 4">
            <a:extLst>
              <a:ext uri="{FF2B5EF4-FFF2-40B4-BE49-F238E27FC236}">
                <a16:creationId xmlns:a16="http://schemas.microsoft.com/office/drawing/2014/main" id="{35B757F4-45D4-A8FE-FE19-E7EE1094685E}"/>
              </a:ext>
            </a:extLst>
          </p:cNvPr>
          <p:cNvSpPr>
            <a:spLocks noGrp="1"/>
          </p:cNvSpPr>
          <p:nvPr>
            <p:ph idx="1"/>
          </p:nvPr>
        </p:nvSpPr>
        <p:spPr/>
        <p:txBody>
          <a:bodyPr>
            <a:normAutofit fontScale="85000" lnSpcReduction="10000"/>
          </a:bodyPr>
          <a:lstStyle/>
          <a:p>
            <a:pPr marL="324000" lvl="1" indent="0">
              <a:buNone/>
            </a:pPr>
            <a:r>
              <a:rPr lang="es-MX" sz="2600" b="1" i="1" u="sng" dirty="0">
                <a:solidFill>
                  <a:srgbClr val="FAECEF"/>
                </a:solidFill>
                <a:latin typeface="Gadugi" panose="020B0502040204020203" pitchFamily="34" charset="0"/>
                <a:ea typeface="Gadugi" panose="020B0502040204020203" pitchFamily="34" charset="0"/>
              </a:rPr>
              <a:t>Ley Federal de los Trabajadores al Servicio del Estado, Reglamentaria del Apartado b) del Artículo 123 constitucional Artículo 46</a:t>
            </a:r>
            <a:r>
              <a:rPr lang="es-MX" u="sng" dirty="0">
                <a:solidFill>
                  <a:srgbClr val="FAECEF"/>
                </a:solidFill>
              </a:rPr>
              <a:t>.  </a:t>
            </a:r>
          </a:p>
          <a:p>
            <a:pPr marL="324000" lvl="1" indent="0" algn="just">
              <a:buNone/>
            </a:pPr>
            <a:r>
              <a:rPr lang="es-MX" sz="2000" dirty="0">
                <a:solidFill>
                  <a:srgbClr val="FAECEF"/>
                </a:solidFill>
                <a:latin typeface="Gadugi" panose="020B0502040204020203" pitchFamily="34" charset="0"/>
                <a:ea typeface="Gadugi" panose="020B0502040204020203" pitchFamily="34" charset="0"/>
              </a:rPr>
              <a:t>Ningún trabajador podrá ser cesado sino por justa causa. En consecuencia, el nombramiento o designación de los trabajadores sólo dejará de surtir efectos sin responsabilidad para las y los titulares de las dependencias por las siguientes causas: […] V. </a:t>
            </a:r>
          </a:p>
          <a:p>
            <a:pPr marL="324000" lvl="1" indent="0" algn="just">
              <a:buNone/>
            </a:pPr>
            <a:r>
              <a:rPr lang="es-MX" sz="2000" b="1" u="sng" dirty="0">
                <a:solidFill>
                  <a:srgbClr val="FAECEF"/>
                </a:solidFill>
                <a:latin typeface="Gadugi" panose="020B0502040204020203" pitchFamily="34" charset="0"/>
                <a:ea typeface="Gadugi" panose="020B0502040204020203" pitchFamily="34" charset="0"/>
              </a:rPr>
              <a:t>Por resolución del Tribunal Federal de Conciliación y Arbitraje, en los casos siguientes: </a:t>
            </a:r>
          </a:p>
          <a:p>
            <a:pPr marL="324000" lvl="1" indent="0" algn="just">
              <a:buNone/>
            </a:pPr>
            <a:r>
              <a:rPr lang="es-MX" sz="2000" dirty="0">
                <a:solidFill>
                  <a:srgbClr val="FAECEF"/>
                </a:solidFill>
                <a:latin typeface="Gadugi" panose="020B0502040204020203" pitchFamily="34" charset="0"/>
                <a:ea typeface="Gadugi" panose="020B0502040204020203" pitchFamily="34" charset="0"/>
              </a:rPr>
              <a:t>a) Cuando el trabajador incurriere en faltas de probidad y honradez o en actos de violencia, amagos, injurias, o malos tratamientos contra sus jefes o compañeros o contra los familiares de unos u otros, ya sea dentro o fuera de las horas de servicio. b) Por cometer actos inmorales durante el trabajo. En cualquiera de los causales deberá iniciarse el proceso para el cese del/de la trabajador/a de acuerdo con el Artículo 46 Bis de la LFTSE.</a:t>
            </a:r>
          </a:p>
          <a:p>
            <a:pPr marL="324000" lvl="1" indent="0" algn="just">
              <a:buNone/>
            </a:pPr>
            <a:r>
              <a:rPr lang="es-MX" sz="2100" dirty="0">
                <a:solidFill>
                  <a:srgbClr val="FAECEF"/>
                </a:solidFill>
                <a:latin typeface="Gadugi" panose="020B0502040204020203" pitchFamily="34" charset="0"/>
                <a:ea typeface="Gadugi" panose="020B0502040204020203" pitchFamily="34" charset="0"/>
              </a:rPr>
              <a:t>b) Por cometer actos inmorales durante el trabajo. En cualquiera de los causales deberá iniciarse el proceso para el cese del/de la trabajador/a de acuerdo con el Artículo 46 Bis de la LFTSE. </a:t>
            </a:r>
          </a:p>
          <a:p>
            <a:endParaRPr lang="es-MX" dirty="0"/>
          </a:p>
        </p:txBody>
      </p:sp>
    </p:spTree>
    <p:extLst>
      <p:ext uri="{BB962C8B-B14F-4D97-AF65-F5344CB8AC3E}">
        <p14:creationId xmlns:p14="http://schemas.microsoft.com/office/powerpoint/2010/main" val="154563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42000">
              <a:schemeClr val="accent1">
                <a:lumMod val="45000"/>
                <a:lumOff val="55000"/>
              </a:schemeClr>
            </a:gs>
            <a:gs pos="9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30B7E-3E0E-8A70-0A4E-AC18C130A80C}"/>
              </a:ext>
            </a:extLst>
          </p:cNvPr>
          <p:cNvSpPr>
            <a:spLocks noGrp="1"/>
          </p:cNvSpPr>
          <p:nvPr>
            <p:ph type="title"/>
          </p:nvPr>
        </p:nvSpPr>
        <p:spPr>
          <a:xfrm>
            <a:off x="581192" y="715616"/>
            <a:ext cx="11029616" cy="1000339"/>
          </a:xfrm>
        </p:spPr>
        <p:txBody>
          <a:bodyPr/>
          <a:lstStyle/>
          <a:p>
            <a:pPr algn="ctr"/>
            <a:r>
              <a:rPr kumimoji="0" lang="es-MX" sz="2800" b="1" i="0" u="none" strike="noStrike" kern="1200" cap="all" spc="0" normalizeH="0" baseline="0" noProof="0" dirty="0">
                <a:ln>
                  <a:noFill/>
                </a:ln>
                <a:solidFill>
                  <a:prstClr val="white"/>
                </a:solidFill>
                <a:effectLst/>
                <a:uLnTx/>
                <a:uFillTx/>
                <a:latin typeface="Gadugi" panose="020B0502040204020203" pitchFamily="34" charset="0"/>
                <a:ea typeface="Gadugi" panose="020B0502040204020203" pitchFamily="34" charset="0"/>
              </a:rPr>
              <a:t>MARCO JUIRIDICO GENERAL DEL HOSTIGAMIENTO Y ACOSO LABORAL</a:t>
            </a:r>
            <a:endParaRPr lang="es-MX" dirty="0"/>
          </a:p>
        </p:txBody>
      </p:sp>
      <p:sp>
        <p:nvSpPr>
          <p:cNvPr id="3" name="Marcador de contenido 2">
            <a:extLst>
              <a:ext uri="{FF2B5EF4-FFF2-40B4-BE49-F238E27FC236}">
                <a16:creationId xmlns:a16="http://schemas.microsoft.com/office/drawing/2014/main" id="{2843AB7B-2F39-A82B-CED0-6C4E00334439}"/>
              </a:ext>
            </a:extLst>
          </p:cNvPr>
          <p:cNvSpPr>
            <a:spLocks noGrp="1"/>
          </p:cNvSpPr>
          <p:nvPr>
            <p:ph idx="1"/>
          </p:nvPr>
        </p:nvSpPr>
        <p:spPr>
          <a:xfrm>
            <a:off x="581192" y="1563758"/>
            <a:ext cx="11029615" cy="5009320"/>
          </a:xfrm>
        </p:spPr>
        <p:txBody>
          <a:bodyPr>
            <a:normAutofit/>
          </a:bodyPr>
          <a:lstStyle/>
          <a:p>
            <a:pPr marL="0" indent="0" algn="just">
              <a:buNone/>
            </a:pPr>
            <a:r>
              <a:rPr lang="es-MX" sz="3200" b="1" i="1" u="sng" dirty="0">
                <a:solidFill>
                  <a:srgbClr val="FAECEF"/>
                </a:solidFill>
                <a:latin typeface="Gadugi" panose="020B0502040204020203" pitchFamily="34" charset="0"/>
                <a:ea typeface="Gadugi" panose="020B0502040204020203" pitchFamily="34" charset="0"/>
              </a:rPr>
              <a:t>Código Penal Federal Artículo 259 bis. </a:t>
            </a:r>
          </a:p>
          <a:p>
            <a:pPr marL="0" indent="0" algn="just">
              <a:buNone/>
            </a:pPr>
            <a:endParaRPr lang="es-MX" sz="3200" b="1" i="1" u="sng" dirty="0">
              <a:solidFill>
                <a:srgbClr val="FAECEF"/>
              </a:solidFill>
              <a:latin typeface="Gadugi" panose="020B0502040204020203" pitchFamily="34" charset="0"/>
              <a:ea typeface="Gadugi" panose="020B0502040204020203" pitchFamily="34" charset="0"/>
            </a:endParaRPr>
          </a:p>
          <a:p>
            <a:pPr marL="0" indent="0" algn="just">
              <a:buNone/>
            </a:pPr>
            <a:r>
              <a:rPr lang="es-MX" sz="2000" dirty="0">
                <a:solidFill>
                  <a:srgbClr val="FAECEF"/>
                </a:solidFill>
                <a:latin typeface="Gadugi" panose="020B0502040204020203" pitchFamily="34" charset="0"/>
                <a:ea typeface="Gadugi" panose="020B0502040204020203" pitchFamily="34" charset="0"/>
              </a:rPr>
              <a:t>Al que con fines lascivos asedie reiteradamente a persona de cualquier sexo, valiéndose de su posición jerárquica derivada de sus relaciones laborales, docentes, domésticas o cualquiera otra que implique subordinación, se le impondrá sanción hasta cuarenta días de multa. Si el hostigador fuese servidor público y utilizase (sic) los medios o circunstancias que el encargo le proporcione, se le destituirá de su cargo. Solamente será punible el hostigamiento sexual, cuando se cause un perjuicio o daño. Sólo se procederá contra el hostigador, a petición de parte ofendida.”</a:t>
            </a:r>
          </a:p>
        </p:txBody>
      </p:sp>
    </p:spTree>
    <p:extLst>
      <p:ext uri="{BB962C8B-B14F-4D97-AF65-F5344CB8AC3E}">
        <p14:creationId xmlns:p14="http://schemas.microsoft.com/office/powerpoint/2010/main" val="2383272920"/>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Gallery</Template>
  <TotalTime>1349</TotalTime>
  <Words>3674</Words>
  <Application>Microsoft Office PowerPoint</Application>
  <PresentationFormat>Panorámica</PresentationFormat>
  <Paragraphs>200</Paragraphs>
  <Slides>46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Gadugi</vt:lpstr>
      <vt:lpstr>Gill Sans MT</vt:lpstr>
      <vt:lpstr>Helvetica Neue</vt:lpstr>
      <vt:lpstr>Source Sans Pro</vt:lpstr>
      <vt:lpstr>Wingdings 2</vt:lpstr>
      <vt:lpstr>Dividendo</vt:lpstr>
      <vt:lpstr>Presentación de PowerPoint</vt:lpstr>
      <vt:lpstr>Presentación de PowerPoint</vt:lpstr>
      <vt:lpstr>Presentación de PowerPoint</vt:lpstr>
      <vt:lpstr>Presentación de PowerPoint</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Presentación de PowerPoint</vt:lpstr>
      <vt:lpstr>MARCO JUIRIDICO GENERAL DEL HOSTIGAMIENTO Y ACOSO LABORAL</vt:lpstr>
      <vt:lpstr>Presentación de PowerPoint</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MARCO JUIRIDICO GENERAL DEL HOSTIGAMIENTO Y ACOSO LABORAL</vt:lpstr>
      <vt:lpstr>Presentación de PowerPoint</vt:lpstr>
      <vt:lpstr>Presentación de PowerPoint</vt:lpstr>
      <vt:lpstr>Algunos ejemplos </vt:lpstr>
      <vt:lpstr>Este tipo de violencia constituye;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para la contención emocional de las víctimas de violencia sexual.</vt:lpstr>
      <vt:lpstr>Recomendaciones para la contención emocional de las víctimas de violencia sexual.</vt:lpstr>
      <vt:lpstr>Presentación de PowerPoint</vt:lpstr>
      <vt:lpstr>Presentación de PowerPoint</vt:lpstr>
      <vt:lpstr>Presentación de PowerPoint</vt:lpstr>
      <vt:lpstr>Presentación de PowerPoint</vt:lpstr>
      <vt:lpstr>Presentación de PowerPoint</vt:lpstr>
      <vt:lpstr>Presentación de PowerPoint</vt:lpstr>
      <vt:lpstr>INSTANCIAS DE ATENCION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Prevención, Detección y Acompañamiento en casos de acosos sexual y hostigamiento sexual</dc:title>
  <dc:creator>Maritony</dc:creator>
  <cp:lastModifiedBy>Maritony</cp:lastModifiedBy>
  <cp:revision>47</cp:revision>
  <dcterms:created xsi:type="dcterms:W3CDTF">2022-06-28T17:41:53Z</dcterms:created>
  <dcterms:modified xsi:type="dcterms:W3CDTF">2022-07-04T00:53:48Z</dcterms:modified>
</cp:coreProperties>
</file>