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60" r:id="rId10"/>
    <p:sldId id="266" r:id="rId11"/>
    <p:sldId id="267" r:id="rId12"/>
    <p:sldId id="268" r:id="rId13"/>
    <p:sldId id="261" r:id="rId14"/>
    <p:sldId id="262" r:id="rId15"/>
    <p:sldId id="280" r:id="rId16"/>
    <p:sldId id="286" r:id="rId17"/>
    <p:sldId id="284" r:id="rId18"/>
    <p:sldId id="296" r:id="rId19"/>
    <p:sldId id="297" r:id="rId20"/>
    <p:sldId id="299" r:id="rId21"/>
    <p:sldId id="300" r:id="rId22"/>
    <p:sldId id="301" r:id="rId23"/>
    <p:sldId id="302" r:id="rId24"/>
    <p:sldId id="298" r:id="rId25"/>
    <p:sldId id="283" r:id="rId26"/>
    <p:sldId id="285" r:id="rId27"/>
    <p:sldId id="287" r:id="rId28"/>
    <p:sldId id="289" r:id="rId29"/>
    <p:sldId id="288" r:id="rId30"/>
    <p:sldId id="291" r:id="rId31"/>
    <p:sldId id="292" r:id="rId32"/>
    <p:sldId id="293" r:id="rId33"/>
    <p:sldId id="290" r:id="rId34"/>
    <p:sldId id="264" r:id="rId35"/>
    <p:sldId id="295" r:id="rId36"/>
    <p:sldId id="303" r:id="rId37"/>
    <p:sldId id="304" r:id="rId38"/>
    <p:sldId id="305" r:id="rId39"/>
    <p:sldId id="282" r:id="rId40"/>
    <p:sldId id="294" r:id="rId41"/>
    <p:sldId id="30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0"/>
    <p:restoredTop sz="95988"/>
  </p:normalViewPr>
  <p:slideViewPr>
    <p:cSldViewPr snapToGrid="0" snapToObjects="1">
      <p:cViewPr varScale="1">
        <p:scale>
          <a:sx n="62" d="100"/>
          <a:sy n="62" d="100"/>
        </p:scale>
        <p:origin x="208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CD45A-A5B1-B145-85B3-B63F88A763A4}" type="doc">
      <dgm:prSet loTypeId="urn:microsoft.com/office/officeart/2005/8/layout/radial6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12DFBE38-F595-0E44-BCB3-5DFD25804321}">
      <dgm:prSet phldrT="[Texto]"/>
      <dgm:spPr/>
      <dgm:t>
        <a:bodyPr/>
        <a:lstStyle/>
        <a:p>
          <a:r>
            <a:rPr lang="es-ES" dirty="0"/>
            <a:t>Tipos de Violencia</a:t>
          </a:r>
        </a:p>
      </dgm:t>
    </dgm:pt>
    <dgm:pt modelId="{3F1DF1AD-75A5-6343-9143-93A9784DC3A7}" type="parTrans" cxnId="{3FE6F07D-B421-0E49-84E8-C448242703DD}">
      <dgm:prSet/>
      <dgm:spPr/>
      <dgm:t>
        <a:bodyPr/>
        <a:lstStyle/>
        <a:p>
          <a:endParaRPr lang="es-ES"/>
        </a:p>
      </dgm:t>
    </dgm:pt>
    <dgm:pt modelId="{352D2C1D-EA50-2346-9642-93EC05AC7FF7}" type="sibTrans" cxnId="{3FE6F07D-B421-0E49-84E8-C448242703DD}">
      <dgm:prSet/>
      <dgm:spPr/>
      <dgm:t>
        <a:bodyPr/>
        <a:lstStyle/>
        <a:p>
          <a:endParaRPr lang="es-ES"/>
        </a:p>
      </dgm:t>
    </dgm:pt>
    <dgm:pt modelId="{67A4DE84-8221-3149-BD32-5941AE7F8B06}">
      <dgm:prSet phldrT="[Texto]" custT="1"/>
      <dgm:spPr/>
      <dgm:t>
        <a:bodyPr/>
        <a:lstStyle/>
        <a:p>
          <a:r>
            <a:rPr lang="es-ES" sz="800" dirty="0"/>
            <a:t>Psicoemocional</a:t>
          </a:r>
        </a:p>
      </dgm:t>
    </dgm:pt>
    <dgm:pt modelId="{03F156B5-D4A0-B943-AA05-D5145A701156}" type="parTrans" cxnId="{F2EB1129-5A8B-2F49-8A5E-FC92D02C3C00}">
      <dgm:prSet/>
      <dgm:spPr/>
      <dgm:t>
        <a:bodyPr/>
        <a:lstStyle/>
        <a:p>
          <a:endParaRPr lang="es-ES"/>
        </a:p>
      </dgm:t>
    </dgm:pt>
    <dgm:pt modelId="{7419EAB7-8565-C645-80DA-C67687D266ED}" type="sibTrans" cxnId="{F2EB1129-5A8B-2F49-8A5E-FC92D02C3C00}">
      <dgm:prSet/>
      <dgm:spPr/>
      <dgm:t>
        <a:bodyPr/>
        <a:lstStyle/>
        <a:p>
          <a:endParaRPr lang="es-ES"/>
        </a:p>
      </dgm:t>
    </dgm:pt>
    <dgm:pt modelId="{DBFC0110-9B8A-4B4A-B5A7-D17E0F956901}">
      <dgm:prSet phldrT="[Texto]"/>
      <dgm:spPr/>
      <dgm:t>
        <a:bodyPr/>
        <a:lstStyle/>
        <a:p>
          <a:r>
            <a:rPr lang="es-ES" dirty="0"/>
            <a:t>Patrimonial</a:t>
          </a:r>
        </a:p>
      </dgm:t>
    </dgm:pt>
    <dgm:pt modelId="{0C2B5789-08C2-A84F-A09A-FB6260C64E09}" type="parTrans" cxnId="{1C56BE0B-B0D3-1B4D-B6AA-DD0F7E24B623}">
      <dgm:prSet/>
      <dgm:spPr/>
      <dgm:t>
        <a:bodyPr/>
        <a:lstStyle/>
        <a:p>
          <a:endParaRPr lang="es-ES"/>
        </a:p>
      </dgm:t>
    </dgm:pt>
    <dgm:pt modelId="{4774B3AA-CA93-3D40-85B5-92C3AF0E798E}" type="sibTrans" cxnId="{1C56BE0B-B0D3-1B4D-B6AA-DD0F7E24B623}">
      <dgm:prSet/>
      <dgm:spPr/>
      <dgm:t>
        <a:bodyPr/>
        <a:lstStyle/>
        <a:p>
          <a:endParaRPr lang="es-ES"/>
        </a:p>
      </dgm:t>
    </dgm:pt>
    <dgm:pt modelId="{B19A57A1-E6DA-5E4F-91CB-0ADC688FB1F0}">
      <dgm:prSet phldrT="[Texto]"/>
      <dgm:spPr/>
      <dgm:t>
        <a:bodyPr/>
        <a:lstStyle/>
        <a:p>
          <a:r>
            <a:rPr lang="es-ES" dirty="0"/>
            <a:t>Económica</a:t>
          </a:r>
        </a:p>
      </dgm:t>
    </dgm:pt>
    <dgm:pt modelId="{9D0E7A27-D604-E448-8657-C0D8A9BC67CD}" type="parTrans" cxnId="{0A913D27-7D1E-3D4E-91E1-DCF7A8CAB2F3}">
      <dgm:prSet/>
      <dgm:spPr/>
      <dgm:t>
        <a:bodyPr/>
        <a:lstStyle/>
        <a:p>
          <a:endParaRPr lang="es-ES"/>
        </a:p>
      </dgm:t>
    </dgm:pt>
    <dgm:pt modelId="{4EC7A8F1-E6B8-A24C-A54E-0803CA9CF887}" type="sibTrans" cxnId="{0A913D27-7D1E-3D4E-91E1-DCF7A8CAB2F3}">
      <dgm:prSet/>
      <dgm:spPr/>
      <dgm:t>
        <a:bodyPr/>
        <a:lstStyle/>
        <a:p>
          <a:endParaRPr lang="es-ES"/>
        </a:p>
      </dgm:t>
    </dgm:pt>
    <dgm:pt modelId="{43487B8E-4112-1941-A502-440B1A7818E4}">
      <dgm:prSet phldrT="[Texto]"/>
      <dgm:spPr/>
      <dgm:t>
        <a:bodyPr/>
        <a:lstStyle/>
        <a:p>
          <a:r>
            <a:rPr lang="es-ES" dirty="0"/>
            <a:t>Sexual</a:t>
          </a:r>
        </a:p>
      </dgm:t>
    </dgm:pt>
    <dgm:pt modelId="{CB0E9744-13F2-FB49-944A-0EF11E1EFD5B}" type="parTrans" cxnId="{875EA32A-1254-9E4A-B298-3D2102267C8D}">
      <dgm:prSet/>
      <dgm:spPr/>
      <dgm:t>
        <a:bodyPr/>
        <a:lstStyle/>
        <a:p>
          <a:endParaRPr lang="es-ES"/>
        </a:p>
      </dgm:t>
    </dgm:pt>
    <dgm:pt modelId="{81240526-2DE1-B448-8E6F-A64D550C3544}" type="sibTrans" cxnId="{875EA32A-1254-9E4A-B298-3D2102267C8D}">
      <dgm:prSet/>
      <dgm:spPr/>
      <dgm:t>
        <a:bodyPr/>
        <a:lstStyle/>
        <a:p>
          <a:endParaRPr lang="es-ES"/>
        </a:p>
      </dgm:t>
    </dgm:pt>
    <dgm:pt modelId="{F6BE73C6-DEBC-254D-818C-DE24BF9DEEDE}">
      <dgm:prSet/>
      <dgm:spPr/>
      <dgm:t>
        <a:bodyPr/>
        <a:lstStyle/>
        <a:p>
          <a:r>
            <a:rPr lang="es-ES" dirty="0"/>
            <a:t>Física</a:t>
          </a:r>
        </a:p>
      </dgm:t>
    </dgm:pt>
    <dgm:pt modelId="{F7368890-9A70-384B-BC0D-50A359057E23}" type="parTrans" cxnId="{596B46D8-6381-6749-B40C-5AC1B67D8319}">
      <dgm:prSet/>
      <dgm:spPr/>
      <dgm:t>
        <a:bodyPr/>
        <a:lstStyle/>
        <a:p>
          <a:endParaRPr lang="es-ES"/>
        </a:p>
      </dgm:t>
    </dgm:pt>
    <dgm:pt modelId="{521E9B19-773B-B843-AB8A-A29871E614AB}" type="sibTrans" cxnId="{596B46D8-6381-6749-B40C-5AC1B67D8319}">
      <dgm:prSet/>
      <dgm:spPr/>
      <dgm:t>
        <a:bodyPr/>
        <a:lstStyle/>
        <a:p>
          <a:endParaRPr lang="es-ES"/>
        </a:p>
      </dgm:t>
    </dgm:pt>
    <dgm:pt modelId="{B3EE938E-0127-7A4F-A90C-0B1313556FF3}">
      <dgm:prSet/>
      <dgm:spPr/>
      <dgm:t>
        <a:bodyPr/>
        <a:lstStyle/>
        <a:p>
          <a:r>
            <a:rPr lang="es-ES" dirty="0"/>
            <a:t>Contra los Derechos Reproductivos</a:t>
          </a:r>
        </a:p>
      </dgm:t>
    </dgm:pt>
    <dgm:pt modelId="{37871D90-E425-3B4E-9D04-B4EB17AA62BC}" type="parTrans" cxnId="{097363F5-EA06-3B42-BC94-96DF719B6562}">
      <dgm:prSet/>
      <dgm:spPr/>
      <dgm:t>
        <a:bodyPr/>
        <a:lstStyle/>
        <a:p>
          <a:endParaRPr lang="es-ES"/>
        </a:p>
      </dgm:t>
    </dgm:pt>
    <dgm:pt modelId="{1CD0AB4B-506A-594F-83EC-E89984F72617}" type="sibTrans" cxnId="{097363F5-EA06-3B42-BC94-96DF719B6562}">
      <dgm:prSet/>
      <dgm:spPr/>
      <dgm:t>
        <a:bodyPr/>
        <a:lstStyle/>
        <a:p>
          <a:endParaRPr lang="es-ES"/>
        </a:p>
      </dgm:t>
    </dgm:pt>
    <dgm:pt modelId="{2F3B61FD-0CBB-9C4E-A99C-C7E2E7A6B291}">
      <dgm:prSet/>
      <dgm:spPr/>
      <dgm:t>
        <a:bodyPr/>
        <a:lstStyle/>
        <a:p>
          <a:r>
            <a:rPr lang="es-ES" dirty="0"/>
            <a:t>Obstétrica</a:t>
          </a:r>
        </a:p>
      </dgm:t>
    </dgm:pt>
    <dgm:pt modelId="{CBDB2B07-B5C2-934C-ADB6-1F79646BD518}" type="parTrans" cxnId="{ABE19964-00EB-1A43-B947-9EC9294C00EE}">
      <dgm:prSet/>
      <dgm:spPr/>
      <dgm:t>
        <a:bodyPr/>
        <a:lstStyle/>
        <a:p>
          <a:endParaRPr lang="es-ES"/>
        </a:p>
      </dgm:t>
    </dgm:pt>
    <dgm:pt modelId="{F896B9E4-CFE7-E542-88F4-20B7A928683A}" type="sibTrans" cxnId="{ABE19964-00EB-1A43-B947-9EC9294C00EE}">
      <dgm:prSet/>
      <dgm:spPr/>
      <dgm:t>
        <a:bodyPr/>
        <a:lstStyle/>
        <a:p>
          <a:endParaRPr lang="es-ES"/>
        </a:p>
      </dgm:t>
    </dgm:pt>
    <dgm:pt modelId="{D850C1A1-FD69-9249-81B6-FFA0F7EF0C7A}">
      <dgm:prSet/>
      <dgm:spPr/>
      <dgm:t>
        <a:bodyPr/>
        <a:lstStyle/>
        <a:p>
          <a:r>
            <a:rPr lang="es-ES" dirty="0"/>
            <a:t>Simbólica</a:t>
          </a:r>
        </a:p>
      </dgm:t>
    </dgm:pt>
    <dgm:pt modelId="{C07AA9C4-F0E5-D644-8DE6-4C5573BE33EF}" type="parTrans" cxnId="{81045FF5-C805-8A4A-8121-795CBBF6B6CB}">
      <dgm:prSet/>
      <dgm:spPr/>
      <dgm:t>
        <a:bodyPr/>
        <a:lstStyle/>
        <a:p>
          <a:endParaRPr lang="es-ES"/>
        </a:p>
      </dgm:t>
    </dgm:pt>
    <dgm:pt modelId="{4B6DE23E-3FFA-AA47-8F6B-0FB7197E006E}" type="sibTrans" cxnId="{81045FF5-C805-8A4A-8121-795CBBF6B6CB}">
      <dgm:prSet/>
      <dgm:spPr/>
      <dgm:t>
        <a:bodyPr/>
        <a:lstStyle/>
        <a:p>
          <a:endParaRPr lang="es-ES"/>
        </a:p>
      </dgm:t>
    </dgm:pt>
    <dgm:pt modelId="{70BDC717-5B9D-2844-984F-B78CA718187F}">
      <dgm:prSet/>
      <dgm:spPr/>
      <dgm:t>
        <a:bodyPr/>
        <a:lstStyle/>
        <a:p>
          <a:r>
            <a:rPr lang="es-ES" dirty="0"/>
            <a:t>Feminicida</a:t>
          </a:r>
        </a:p>
      </dgm:t>
    </dgm:pt>
    <dgm:pt modelId="{3245CF06-3953-5340-859D-4C061D3277D4}" type="parTrans" cxnId="{8DCAB8D4-784A-474F-B5FB-66303CB55237}">
      <dgm:prSet/>
      <dgm:spPr/>
      <dgm:t>
        <a:bodyPr/>
        <a:lstStyle/>
        <a:p>
          <a:endParaRPr lang="es-ES"/>
        </a:p>
      </dgm:t>
    </dgm:pt>
    <dgm:pt modelId="{2472B224-AEAF-4544-9899-975C2776192E}" type="sibTrans" cxnId="{8DCAB8D4-784A-474F-B5FB-66303CB55237}">
      <dgm:prSet/>
      <dgm:spPr/>
      <dgm:t>
        <a:bodyPr/>
        <a:lstStyle/>
        <a:p>
          <a:endParaRPr lang="es-ES"/>
        </a:p>
      </dgm:t>
    </dgm:pt>
    <dgm:pt modelId="{CBF162A1-4BB5-CC4D-A3B6-5BA952366A96}">
      <dgm:prSet/>
      <dgm:spPr/>
      <dgm:t>
        <a:bodyPr/>
        <a:lstStyle/>
        <a:p>
          <a:r>
            <a:rPr lang="es-ES" dirty="0"/>
            <a:t>Cibernética/ Digital</a:t>
          </a:r>
        </a:p>
      </dgm:t>
    </dgm:pt>
    <dgm:pt modelId="{E160B714-9DA4-1643-AB2A-376F52AF6C41}" type="parTrans" cxnId="{0D9ECAA8-5BF7-6042-812F-C2DD980217B9}">
      <dgm:prSet/>
      <dgm:spPr/>
      <dgm:t>
        <a:bodyPr/>
        <a:lstStyle/>
        <a:p>
          <a:endParaRPr lang="es-ES"/>
        </a:p>
      </dgm:t>
    </dgm:pt>
    <dgm:pt modelId="{F7B60316-5A8A-B648-B775-D4A60DE8D9AF}" type="sibTrans" cxnId="{0D9ECAA8-5BF7-6042-812F-C2DD980217B9}">
      <dgm:prSet/>
      <dgm:spPr/>
      <dgm:t>
        <a:bodyPr/>
        <a:lstStyle/>
        <a:p>
          <a:endParaRPr lang="es-ES"/>
        </a:p>
      </dgm:t>
    </dgm:pt>
    <dgm:pt modelId="{A3536879-7F54-D441-AD59-BA2F6FC36195}" type="pres">
      <dgm:prSet presAssocID="{6EECD45A-A5B1-B145-85B3-B63F88A763A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51BD12E-18A9-434F-86F3-F5EE0CF28FD6}" type="pres">
      <dgm:prSet presAssocID="{12DFBE38-F595-0E44-BCB3-5DFD25804321}" presName="centerShape" presStyleLbl="node0" presStyleIdx="0" presStyleCnt="1" custScaleX="134637" custScaleY="138342"/>
      <dgm:spPr/>
    </dgm:pt>
    <dgm:pt modelId="{459369AF-EF71-FE42-A0F1-3CF74678977B}" type="pres">
      <dgm:prSet presAssocID="{67A4DE84-8221-3149-BD32-5941AE7F8B06}" presName="node" presStyleLbl="node1" presStyleIdx="0" presStyleCnt="10">
        <dgm:presLayoutVars>
          <dgm:bulletEnabled val="1"/>
        </dgm:presLayoutVars>
      </dgm:prSet>
      <dgm:spPr/>
    </dgm:pt>
    <dgm:pt modelId="{8F36FAC0-639F-F748-8FBB-5B52CA3E49F6}" type="pres">
      <dgm:prSet presAssocID="{67A4DE84-8221-3149-BD32-5941AE7F8B06}" presName="dummy" presStyleCnt="0"/>
      <dgm:spPr/>
    </dgm:pt>
    <dgm:pt modelId="{0C37A7B2-36FA-1A49-AEE1-305F7633BF0A}" type="pres">
      <dgm:prSet presAssocID="{7419EAB7-8565-C645-80DA-C67687D266ED}" presName="sibTrans" presStyleLbl="sibTrans2D1" presStyleIdx="0" presStyleCnt="10"/>
      <dgm:spPr/>
    </dgm:pt>
    <dgm:pt modelId="{C7C1011D-6DE9-5A49-BFFE-3E1D3FA75505}" type="pres">
      <dgm:prSet presAssocID="{F6BE73C6-DEBC-254D-818C-DE24BF9DEEDE}" presName="node" presStyleLbl="node1" presStyleIdx="1" presStyleCnt="10">
        <dgm:presLayoutVars>
          <dgm:bulletEnabled val="1"/>
        </dgm:presLayoutVars>
      </dgm:prSet>
      <dgm:spPr/>
    </dgm:pt>
    <dgm:pt modelId="{3EAACD17-D8DC-624C-B80B-DE7F9260F4BA}" type="pres">
      <dgm:prSet presAssocID="{F6BE73C6-DEBC-254D-818C-DE24BF9DEEDE}" presName="dummy" presStyleCnt="0"/>
      <dgm:spPr/>
    </dgm:pt>
    <dgm:pt modelId="{B83D23EE-E587-3648-A7DA-71BE79795945}" type="pres">
      <dgm:prSet presAssocID="{521E9B19-773B-B843-AB8A-A29871E614AB}" presName="sibTrans" presStyleLbl="sibTrans2D1" presStyleIdx="1" presStyleCnt="10"/>
      <dgm:spPr/>
    </dgm:pt>
    <dgm:pt modelId="{04CA3050-02E5-C14E-9C50-ADCB32CE8FFE}" type="pres">
      <dgm:prSet presAssocID="{DBFC0110-9B8A-4B4A-B5A7-D17E0F956901}" presName="node" presStyleLbl="node1" presStyleIdx="2" presStyleCnt="10">
        <dgm:presLayoutVars>
          <dgm:bulletEnabled val="1"/>
        </dgm:presLayoutVars>
      </dgm:prSet>
      <dgm:spPr/>
    </dgm:pt>
    <dgm:pt modelId="{1FED2F61-7757-D047-9AC0-6BB700D796FA}" type="pres">
      <dgm:prSet presAssocID="{DBFC0110-9B8A-4B4A-B5A7-D17E0F956901}" presName="dummy" presStyleCnt="0"/>
      <dgm:spPr/>
    </dgm:pt>
    <dgm:pt modelId="{15A0FEEB-8587-A647-AF15-A8058B4F793B}" type="pres">
      <dgm:prSet presAssocID="{4774B3AA-CA93-3D40-85B5-92C3AF0E798E}" presName="sibTrans" presStyleLbl="sibTrans2D1" presStyleIdx="2" presStyleCnt="10"/>
      <dgm:spPr/>
    </dgm:pt>
    <dgm:pt modelId="{D63FDF5F-5AA6-D84F-B784-661E884953E0}" type="pres">
      <dgm:prSet presAssocID="{B19A57A1-E6DA-5E4F-91CB-0ADC688FB1F0}" presName="node" presStyleLbl="node1" presStyleIdx="3" presStyleCnt="10">
        <dgm:presLayoutVars>
          <dgm:bulletEnabled val="1"/>
        </dgm:presLayoutVars>
      </dgm:prSet>
      <dgm:spPr/>
    </dgm:pt>
    <dgm:pt modelId="{C841F71D-D16D-1F41-9928-F5FCFD67DE7A}" type="pres">
      <dgm:prSet presAssocID="{B19A57A1-E6DA-5E4F-91CB-0ADC688FB1F0}" presName="dummy" presStyleCnt="0"/>
      <dgm:spPr/>
    </dgm:pt>
    <dgm:pt modelId="{02433EA2-D7B1-7D44-8274-D0BADB975519}" type="pres">
      <dgm:prSet presAssocID="{4EC7A8F1-E6B8-A24C-A54E-0803CA9CF887}" presName="sibTrans" presStyleLbl="sibTrans2D1" presStyleIdx="3" presStyleCnt="10"/>
      <dgm:spPr/>
    </dgm:pt>
    <dgm:pt modelId="{947C1722-C32B-8E4C-9691-664266FCA78C}" type="pres">
      <dgm:prSet presAssocID="{43487B8E-4112-1941-A502-440B1A7818E4}" presName="node" presStyleLbl="node1" presStyleIdx="4" presStyleCnt="10">
        <dgm:presLayoutVars>
          <dgm:bulletEnabled val="1"/>
        </dgm:presLayoutVars>
      </dgm:prSet>
      <dgm:spPr/>
    </dgm:pt>
    <dgm:pt modelId="{C4D89FC9-F4E2-EF43-8CBB-7421F473E50B}" type="pres">
      <dgm:prSet presAssocID="{43487B8E-4112-1941-A502-440B1A7818E4}" presName="dummy" presStyleCnt="0"/>
      <dgm:spPr/>
    </dgm:pt>
    <dgm:pt modelId="{75746398-53CD-E04A-B0EC-D56EC7A1AEF1}" type="pres">
      <dgm:prSet presAssocID="{81240526-2DE1-B448-8E6F-A64D550C3544}" presName="sibTrans" presStyleLbl="sibTrans2D1" presStyleIdx="4" presStyleCnt="10"/>
      <dgm:spPr/>
    </dgm:pt>
    <dgm:pt modelId="{4BA44368-C98B-0048-AE30-F1A79559CCE2}" type="pres">
      <dgm:prSet presAssocID="{B3EE938E-0127-7A4F-A90C-0B1313556FF3}" presName="node" presStyleLbl="node1" presStyleIdx="5" presStyleCnt="10">
        <dgm:presLayoutVars>
          <dgm:bulletEnabled val="1"/>
        </dgm:presLayoutVars>
      </dgm:prSet>
      <dgm:spPr/>
    </dgm:pt>
    <dgm:pt modelId="{D7A11D34-BD64-794F-88D0-5C01101521B2}" type="pres">
      <dgm:prSet presAssocID="{B3EE938E-0127-7A4F-A90C-0B1313556FF3}" presName="dummy" presStyleCnt="0"/>
      <dgm:spPr/>
    </dgm:pt>
    <dgm:pt modelId="{0240445E-AD3D-A347-89EC-5F57CE6D8E8A}" type="pres">
      <dgm:prSet presAssocID="{1CD0AB4B-506A-594F-83EC-E89984F72617}" presName="sibTrans" presStyleLbl="sibTrans2D1" presStyleIdx="5" presStyleCnt="10"/>
      <dgm:spPr/>
    </dgm:pt>
    <dgm:pt modelId="{C6229450-419C-1B49-90D3-C5DF39C3C92C}" type="pres">
      <dgm:prSet presAssocID="{2F3B61FD-0CBB-9C4E-A99C-C7E2E7A6B291}" presName="node" presStyleLbl="node1" presStyleIdx="6" presStyleCnt="10">
        <dgm:presLayoutVars>
          <dgm:bulletEnabled val="1"/>
        </dgm:presLayoutVars>
      </dgm:prSet>
      <dgm:spPr/>
    </dgm:pt>
    <dgm:pt modelId="{6835FD2F-3E33-B74C-A050-3DB795748A86}" type="pres">
      <dgm:prSet presAssocID="{2F3B61FD-0CBB-9C4E-A99C-C7E2E7A6B291}" presName="dummy" presStyleCnt="0"/>
      <dgm:spPr/>
    </dgm:pt>
    <dgm:pt modelId="{70121E7E-8D9F-A146-BBC3-1C5AD0AFE7B1}" type="pres">
      <dgm:prSet presAssocID="{F896B9E4-CFE7-E542-88F4-20B7A928683A}" presName="sibTrans" presStyleLbl="sibTrans2D1" presStyleIdx="6" presStyleCnt="10"/>
      <dgm:spPr/>
    </dgm:pt>
    <dgm:pt modelId="{F9B73864-DBD4-4344-976F-7255E9461A0E}" type="pres">
      <dgm:prSet presAssocID="{D850C1A1-FD69-9249-81B6-FFA0F7EF0C7A}" presName="node" presStyleLbl="node1" presStyleIdx="7" presStyleCnt="10">
        <dgm:presLayoutVars>
          <dgm:bulletEnabled val="1"/>
        </dgm:presLayoutVars>
      </dgm:prSet>
      <dgm:spPr/>
    </dgm:pt>
    <dgm:pt modelId="{F2E464CE-ECAA-B14F-B4D0-9CCEDF768702}" type="pres">
      <dgm:prSet presAssocID="{D850C1A1-FD69-9249-81B6-FFA0F7EF0C7A}" presName="dummy" presStyleCnt="0"/>
      <dgm:spPr/>
    </dgm:pt>
    <dgm:pt modelId="{573218C8-AF30-5340-BD8C-FC8EAB51DC47}" type="pres">
      <dgm:prSet presAssocID="{4B6DE23E-3FFA-AA47-8F6B-0FB7197E006E}" presName="sibTrans" presStyleLbl="sibTrans2D1" presStyleIdx="7" presStyleCnt="10"/>
      <dgm:spPr/>
    </dgm:pt>
    <dgm:pt modelId="{571B45DA-852A-494F-8B4C-6B2E7C3765F7}" type="pres">
      <dgm:prSet presAssocID="{70BDC717-5B9D-2844-984F-B78CA718187F}" presName="node" presStyleLbl="node1" presStyleIdx="8" presStyleCnt="10">
        <dgm:presLayoutVars>
          <dgm:bulletEnabled val="1"/>
        </dgm:presLayoutVars>
      </dgm:prSet>
      <dgm:spPr/>
    </dgm:pt>
    <dgm:pt modelId="{2045B5CC-858E-9D4F-B84B-7E9A55CB905E}" type="pres">
      <dgm:prSet presAssocID="{70BDC717-5B9D-2844-984F-B78CA718187F}" presName="dummy" presStyleCnt="0"/>
      <dgm:spPr/>
    </dgm:pt>
    <dgm:pt modelId="{0439F77F-260D-5342-B96D-FA6F25AA49B5}" type="pres">
      <dgm:prSet presAssocID="{2472B224-AEAF-4544-9899-975C2776192E}" presName="sibTrans" presStyleLbl="sibTrans2D1" presStyleIdx="8" presStyleCnt="10"/>
      <dgm:spPr/>
    </dgm:pt>
    <dgm:pt modelId="{EEB26B85-A8A1-EF41-A737-EE63F6FAF8E7}" type="pres">
      <dgm:prSet presAssocID="{CBF162A1-4BB5-CC4D-A3B6-5BA952366A96}" presName="node" presStyleLbl="node1" presStyleIdx="9" presStyleCnt="10">
        <dgm:presLayoutVars>
          <dgm:bulletEnabled val="1"/>
        </dgm:presLayoutVars>
      </dgm:prSet>
      <dgm:spPr/>
    </dgm:pt>
    <dgm:pt modelId="{85B9A9C6-F979-AF49-8D13-B10C73E38E50}" type="pres">
      <dgm:prSet presAssocID="{CBF162A1-4BB5-CC4D-A3B6-5BA952366A96}" presName="dummy" presStyleCnt="0"/>
      <dgm:spPr/>
    </dgm:pt>
    <dgm:pt modelId="{C530412C-89ED-324A-8F75-89368BC1EC39}" type="pres">
      <dgm:prSet presAssocID="{F7B60316-5A8A-B648-B775-D4A60DE8D9AF}" presName="sibTrans" presStyleLbl="sibTrans2D1" presStyleIdx="9" presStyleCnt="10"/>
      <dgm:spPr/>
    </dgm:pt>
  </dgm:ptLst>
  <dgm:cxnLst>
    <dgm:cxn modelId="{39573606-4A6F-E54A-93A0-01E982E75455}" type="presOf" srcId="{B19A57A1-E6DA-5E4F-91CB-0ADC688FB1F0}" destId="{D63FDF5F-5AA6-D84F-B784-661E884953E0}" srcOrd="0" destOrd="0" presId="urn:microsoft.com/office/officeart/2005/8/layout/radial6"/>
    <dgm:cxn modelId="{1C56BE0B-B0D3-1B4D-B6AA-DD0F7E24B623}" srcId="{12DFBE38-F595-0E44-BCB3-5DFD25804321}" destId="{DBFC0110-9B8A-4B4A-B5A7-D17E0F956901}" srcOrd="2" destOrd="0" parTransId="{0C2B5789-08C2-A84F-A09A-FB6260C64E09}" sibTransId="{4774B3AA-CA93-3D40-85B5-92C3AF0E798E}"/>
    <dgm:cxn modelId="{C6B74617-2775-1744-8CC6-2BE4B2C67AC1}" type="presOf" srcId="{DBFC0110-9B8A-4B4A-B5A7-D17E0F956901}" destId="{04CA3050-02E5-C14E-9C50-ADCB32CE8FFE}" srcOrd="0" destOrd="0" presId="urn:microsoft.com/office/officeart/2005/8/layout/radial6"/>
    <dgm:cxn modelId="{33337525-B40D-7842-BF6B-2B418350F45F}" type="presOf" srcId="{F7B60316-5A8A-B648-B775-D4A60DE8D9AF}" destId="{C530412C-89ED-324A-8F75-89368BC1EC39}" srcOrd="0" destOrd="0" presId="urn:microsoft.com/office/officeart/2005/8/layout/radial6"/>
    <dgm:cxn modelId="{0A913D27-7D1E-3D4E-91E1-DCF7A8CAB2F3}" srcId="{12DFBE38-F595-0E44-BCB3-5DFD25804321}" destId="{B19A57A1-E6DA-5E4F-91CB-0ADC688FB1F0}" srcOrd="3" destOrd="0" parTransId="{9D0E7A27-D604-E448-8657-C0D8A9BC67CD}" sibTransId="{4EC7A8F1-E6B8-A24C-A54E-0803CA9CF887}"/>
    <dgm:cxn modelId="{F2EB1129-5A8B-2F49-8A5E-FC92D02C3C00}" srcId="{12DFBE38-F595-0E44-BCB3-5DFD25804321}" destId="{67A4DE84-8221-3149-BD32-5941AE7F8B06}" srcOrd="0" destOrd="0" parTransId="{03F156B5-D4A0-B943-AA05-D5145A701156}" sibTransId="{7419EAB7-8565-C645-80DA-C67687D266ED}"/>
    <dgm:cxn modelId="{875EA32A-1254-9E4A-B298-3D2102267C8D}" srcId="{12DFBE38-F595-0E44-BCB3-5DFD25804321}" destId="{43487B8E-4112-1941-A502-440B1A7818E4}" srcOrd="4" destOrd="0" parTransId="{CB0E9744-13F2-FB49-944A-0EF11E1EFD5B}" sibTransId="{81240526-2DE1-B448-8E6F-A64D550C3544}"/>
    <dgm:cxn modelId="{13271537-C046-4749-B165-2BE3E6F38BD3}" type="presOf" srcId="{70BDC717-5B9D-2844-984F-B78CA718187F}" destId="{571B45DA-852A-494F-8B4C-6B2E7C3765F7}" srcOrd="0" destOrd="0" presId="urn:microsoft.com/office/officeart/2005/8/layout/radial6"/>
    <dgm:cxn modelId="{31D87B4B-F175-8E4D-85D9-D483DEADA9C5}" type="presOf" srcId="{67A4DE84-8221-3149-BD32-5941AE7F8B06}" destId="{459369AF-EF71-FE42-A0F1-3CF74678977B}" srcOrd="0" destOrd="0" presId="urn:microsoft.com/office/officeart/2005/8/layout/radial6"/>
    <dgm:cxn modelId="{A1B2C152-69F1-AB42-B1C8-9982900C61C9}" type="presOf" srcId="{F6BE73C6-DEBC-254D-818C-DE24BF9DEEDE}" destId="{C7C1011D-6DE9-5A49-BFFE-3E1D3FA75505}" srcOrd="0" destOrd="0" presId="urn:microsoft.com/office/officeart/2005/8/layout/radial6"/>
    <dgm:cxn modelId="{06CBC962-87C0-DB4E-A8DE-8687F8F6700C}" type="presOf" srcId="{2472B224-AEAF-4544-9899-975C2776192E}" destId="{0439F77F-260D-5342-B96D-FA6F25AA49B5}" srcOrd="0" destOrd="0" presId="urn:microsoft.com/office/officeart/2005/8/layout/radial6"/>
    <dgm:cxn modelId="{ABE19964-00EB-1A43-B947-9EC9294C00EE}" srcId="{12DFBE38-F595-0E44-BCB3-5DFD25804321}" destId="{2F3B61FD-0CBB-9C4E-A99C-C7E2E7A6B291}" srcOrd="6" destOrd="0" parTransId="{CBDB2B07-B5C2-934C-ADB6-1F79646BD518}" sibTransId="{F896B9E4-CFE7-E542-88F4-20B7A928683A}"/>
    <dgm:cxn modelId="{84987266-F8B7-0245-92D9-651AC6A8F215}" type="presOf" srcId="{4774B3AA-CA93-3D40-85B5-92C3AF0E798E}" destId="{15A0FEEB-8587-A647-AF15-A8058B4F793B}" srcOrd="0" destOrd="0" presId="urn:microsoft.com/office/officeart/2005/8/layout/radial6"/>
    <dgm:cxn modelId="{5973FB6E-BDEB-DB4C-B2BB-13367B8D7189}" type="presOf" srcId="{4B6DE23E-3FFA-AA47-8F6B-0FB7197E006E}" destId="{573218C8-AF30-5340-BD8C-FC8EAB51DC47}" srcOrd="0" destOrd="0" presId="urn:microsoft.com/office/officeart/2005/8/layout/radial6"/>
    <dgm:cxn modelId="{2E8F7277-FB6C-6C4A-8E69-1A96BBD22FBB}" type="presOf" srcId="{6EECD45A-A5B1-B145-85B3-B63F88A763A4}" destId="{A3536879-7F54-D441-AD59-BA2F6FC36195}" srcOrd="0" destOrd="0" presId="urn:microsoft.com/office/officeart/2005/8/layout/radial6"/>
    <dgm:cxn modelId="{ED50AF7D-A559-5A48-8AD5-003B5101A351}" type="presOf" srcId="{2F3B61FD-0CBB-9C4E-A99C-C7E2E7A6B291}" destId="{C6229450-419C-1B49-90D3-C5DF39C3C92C}" srcOrd="0" destOrd="0" presId="urn:microsoft.com/office/officeart/2005/8/layout/radial6"/>
    <dgm:cxn modelId="{3FE6F07D-B421-0E49-84E8-C448242703DD}" srcId="{6EECD45A-A5B1-B145-85B3-B63F88A763A4}" destId="{12DFBE38-F595-0E44-BCB3-5DFD25804321}" srcOrd="0" destOrd="0" parTransId="{3F1DF1AD-75A5-6343-9143-93A9784DC3A7}" sibTransId="{352D2C1D-EA50-2346-9642-93EC05AC7FF7}"/>
    <dgm:cxn modelId="{715AA090-1E0E-7448-BFAD-66E930CAA15B}" type="presOf" srcId="{12DFBE38-F595-0E44-BCB3-5DFD25804321}" destId="{051BD12E-18A9-434F-86F3-F5EE0CF28FD6}" srcOrd="0" destOrd="0" presId="urn:microsoft.com/office/officeart/2005/8/layout/radial6"/>
    <dgm:cxn modelId="{A01AFE99-25E5-DD40-8BAC-D79BA842BF32}" type="presOf" srcId="{43487B8E-4112-1941-A502-440B1A7818E4}" destId="{947C1722-C32B-8E4C-9691-664266FCA78C}" srcOrd="0" destOrd="0" presId="urn:microsoft.com/office/officeart/2005/8/layout/radial6"/>
    <dgm:cxn modelId="{EFB8ABA6-8052-1148-9AC0-75281EA9A6DB}" type="presOf" srcId="{D850C1A1-FD69-9249-81B6-FFA0F7EF0C7A}" destId="{F9B73864-DBD4-4344-976F-7255E9461A0E}" srcOrd="0" destOrd="0" presId="urn:microsoft.com/office/officeart/2005/8/layout/radial6"/>
    <dgm:cxn modelId="{0D9ECAA8-5BF7-6042-812F-C2DD980217B9}" srcId="{12DFBE38-F595-0E44-BCB3-5DFD25804321}" destId="{CBF162A1-4BB5-CC4D-A3B6-5BA952366A96}" srcOrd="9" destOrd="0" parTransId="{E160B714-9DA4-1643-AB2A-376F52AF6C41}" sibTransId="{F7B60316-5A8A-B648-B775-D4A60DE8D9AF}"/>
    <dgm:cxn modelId="{6D6767B4-BF10-CC4B-8859-D3AB1365BAB9}" type="presOf" srcId="{521E9B19-773B-B843-AB8A-A29871E614AB}" destId="{B83D23EE-E587-3648-A7DA-71BE79795945}" srcOrd="0" destOrd="0" presId="urn:microsoft.com/office/officeart/2005/8/layout/radial6"/>
    <dgm:cxn modelId="{E7FDE4BD-A985-B34C-84C2-DDFE65454D63}" type="presOf" srcId="{F896B9E4-CFE7-E542-88F4-20B7A928683A}" destId="{70121E7E-8D9F-A146-BBC3-1C5AD0AFE7B1}" srcOrd="0" destOrd="0" presId="urn:microsoft.com/office/officeart/2005/8/layout/radial6"/>
    <dgm:cxn modelId="{EAAFF0BD-B1C5-9844-B4DA-FB8BCFC204B6}" type="presOf" srcId="{81240526-2DE1-B448-8E6F-A64D550C3544}" destId="{75746398-53CD-E04A-B0EC-D56EC7A1AEF1}" srcOrd="0" destOrd="0" presId="urn:microsoft.com/office/officeart/2005/8/layout/radial6"/>
    <dgm:cxn modelId="{65F4E0C3-E303-9F4F-9295-7185FA14BDB2}" type="presOf" srcId="{CBF162A1-4BB5-CC4D-A3B6-5BA952366A96}" destId="{EEB26B85-A8A1-EF41-A737-EE63F6FAF8E7}" srcOrd="0" destOrd="0" presId="urn:microsoft.com/office/officeart/2005/8/layout/radial6"/>
    <dgm:cxn modelId="{8DCAB8D4-784A-474F-B5FB-66303CB55237}" srcId="{12DFBE38-F595-0E44-BCB3-5DFD25804321}" destId="{70BDC717-5B9D-2844-984F-B78CA718187F}" srcOrd="8" destOrd="0" parTransId="{3245CF06-3953-5340-859D-4C061D3277D4}" sibTransId="{2472B224-AEAF-4544-9899-975C2776192E}"/>
    <dgm:cxn modelId="{596B46D8-6381-6749-B40C-5AC1B67D8319}" srcId="{12DFBE38-F595-0E44-BCB3-5DFD25804321}" destId="{F6BE73C6-DEBC-254D-818C-DE24BF9DEEDE}" srcOrd="1" destOrd="0" parTransId="{F7368890-9A70-384B-BC0D-50A359057E23}" sibTransId="{521E9B19-773B-B843-AB8A-A29871E614AB}"/>
    <dgm:cxn modelId="{061E25F2-FC03-3649-A7C8-76A29F685FDB}" type="presOf" srcId="{7419EAB7-8565-C645-80DA-C67687D266ED}" destId="{0C37A7B2-36FA-1A49-AEE1-305F7633BF0A}" srcOrd="0" destOrd="0" presId="urn:microsoft.com/office/officeart/2005/8/layout/radial6"/>
    <dgm:cxn modelId="{81045FF5-C805-8A4A-8121-795CBBF6B6CB}" srcId="{12DFBE38-F595-0E44-BCB3-5DFD25804321}" destId="{D850C1A1-FD69-9249-81B6-FFA0F7EF0C7A}" srcOrd="7" destOrd="0" parTransId="{C07AA9C4-F0E5-D644-8DE6-4C5573BE33EF}" sibTransId="{4B6DE23E-3FFA-AA47-8F6B-0FB7197E006E}"/>
    <dgm:cxn modelId="{097363F5-EA06-3B42-BC94-96DF719B6562}" srcId="{12DFBE38-F595-0E44-BCB3-5DFD25804321}" destId="{B3EE938E-0127-7A4F-A90C-0B1313556FF3}" srcOrd="5" destOrd="0" parTransId="{37871D90-E425-3B4E-9D04-B4EB17AA62BC}" sibTransId="{1CD0AB4B-506A-594F-83EC-E89984F72617}"/>
    <dgm:cxn modelId="{DCA476F6-F91D-4F42-B28F-7DBA4A17917C}" type="presOf" srcId="{B3EE938E-0127-7A4F-A90C-0B1313556FF3}" destId="{4BA44368-C98B-0048-AE30-F1A79559CCE2}" srcOrd="0" destOrd="0" presId="urn:microsoft.com/office/officeart/2005/8/layout/radial6"/>
    <dgm:cxn modelId="{A96D94F9-F6F3-1D45-988E-D24EA930197F}" type="presOf" srcId="{1CD0AB4B-506A-594F-83EC-E89984F72617}" destId="{0240445E-AD3D-A347-89EC-5F57CE6D8E8A}" srcOrd="0" destOrd="0" presId="urn:microsoft.com/office/officeart/2005/8/layout/radial6"/>
    <dgm:cxn modelId="{8269F2FE-BB5E-6E48-BD14-A7A794A564DE}" type="presOf" srcId="{4EC7A8F1-E6B8-A24C-A54E-0803CA9CF887}" destId="{02433EA2-D7B1-7D44-8274-D0BADB975519}" srcOrd="0" destOrd="0" presId="urn:microsoft.com/office/officeart/2005/8/layout/radial6"/>
    <dgm:cxn modelId="{2AADBDBF-4C47-314E-925B-20B2AB7B882E}" type="presParOf" srcId="{A3536879-7F54-D441-AD59-BA2F6FC36195}" destId="{051BD12E-18A9-434F-86F3-F5EE0CF28FD6}" srcOrd="0" destOrd="0" presId="urn:microsoft.com/office/officeart/2005/8/layout/radial6"/>
    <dgm:cxn modelId="{A5856FDA-C5F2-6840-A432-733515178F2F}" type="presParOf" srcId="{A3536879-7F54-D441-AD59-BA2F6FC36195}" destId="{459369AF-EF71-FE42-A0F1-3CF74678977B}" srcOrd="1" destOrd="0" presId="urn:microsoft.com/office/officeart/2005/8/layout/radial6"/>
    <dgm:cxn modelId="{05AC32A1-DADE-1042-83D0-01AFDA2C1F1C}" type="presParOf" srcId="{A3536879-7F54-D441-AD59-BA2F6FC36195}" destId="{8F36FAC0-639F-F748-8FBB-5B52CA3E49F6}" srcOrd="2" destOrd="0" presId="urn:microsoft.com/office/officeart/2005/8/layout/radial6"/>
    <dgm:cxn modelId="{AC12A064-E5AB-F74C-9B66-97BEB8DE2CF7}" type="presParOf" srcId="{A3536879-7F54-D441-AD59-BA2F6FC36195}" destId="{0C37A7B2-36FA-1A49-AEE1-305F7633BF0A}" srcOrd="3" destOrd="0" presId="urn:microsoft.com/office/officeart/2005/8/layout/radial6"/>
    <dgm:cxn modelId="{8A105B52-C190-2341-8F19-D63CE08AA473}" type="presParOf" srcId="{A3536879-7F54-D441-AD59-BA2F6FC36195}" destId="{C7C1011D-6DE9-5A49-BFFE-3E1D3FA75505}" srcOrd="4" destOrd="0" presId="urn:microsoft.com/office/officeart/2005/8/layout/radial6"/>
    <dgm:cxn modelId="{C2DC814D-BB5E-1C4B-9F5F-8E14B587E4AA}" type="presParOf" srcId="{A3536879-7F54-D441-AD59-BA2F6FC36195}" destId="{3EAACD17-D8DC-624C-B80B-DE7F9260F4BA}" srcOrd="5" destOrd="0" presId="urn:microsoft.com/office/officeart/2005/8/layout/radial6"/>
    <dgm:cxn modelId="{3D603100-C3B1-8C4E-B1A8-AA017ECC1FA5}" type="presParOf" srcId="{A3536879-7F54-D441-AD59-BA2F6FC36195}" destId="{B83D23EE-E587-3648-A7DA-71BE79795945}" srcOrd="6" destOrd="0" presId="urn:microsoft.com/office/officeart/2005/8/layout/radial6"/>
    <dgm:cxn modelId="{FC81F61B-6D0B-E44C-8DEE-3CACD3EC89E3}" type="presParOf" srcId="{A3536879-7F54-D441-AD59-BA2F6FC36195}" destId="{04CA3050-02E5-C14E-9C50-ADCB32CE8FFE}" srcOrd="7" destOrd="0" presId="urn:microsoft.com/office/officeart/2005/8/layout/radial6"/>
    <dgm:cxn modelId="{CAC9970C-2EE7-AC40-9E6E-8BEA94A9A7D7}" type="presParOf" srcId="{A3536879-7F54-D441-AD59-BA2F6FC36195}" destId="{1FED2F61-7757-D047-9AC0-6BB700D796FA}" srcOrd="8" destOrd="0" presId="urn:microsoft.com/office/officeart/2005/8/layout/radial6"/>
    <dgm:cxn modelId="{76D02FA0-73DF-DE42-8AA9-C355F82E3FA9}" type="presParOf" srcId="{A3536879-7F54-D441-AD59-BA2F6FC36195}" destId="{15A0FEEB-8587-A647-AF15-A8058B4F793B}" srcOrd="9" destOrd="0" presId="urn:microsoft.com/office/officeart/2005/8/layout/radial6"/>
    <dgm:cxn modelId="{2D3B39BF-C9B7-8545-B7CB-5C01A6BBF552}" type="presParOf" srcId="{A3536879-7F54-D441-AD59-BA2F6FC36195}" destId="{D63FDF5F-5AA6-D84F-B784-661E884953E0}" srcOrd="10" destOrd="0" presId="urn:microsoft.com/office/officeart/2005/8/layout/radial6"/>
    <dgm:cxn modelId="{A70F5372-963F-0C4A-8AAD-13E446C0C817}" type="presParOf" srcId="{A3536879-7F54-D441-AD59-BA2F6FC36195}" destId="{C841F71D-D16D-1F41-9928-F5FCFD67DE7A}" srcOrd="11" destOrd="0" presId="urn:microsoft.com/office/officeart/2005/8/layout/radial6"/>
    <dgm:cxn modelId="{8F25B855-A90E-BD4C-8A3A-E8F21C602B6A}" type="presParOf" srcId="{A3536879-7F54-D441-AD59-BA2F6FC36195}" destId="{02433EA2-D7B1-7D44-8274-D0BADB975519}" srcOrd="12" destOrd="0" presId="urn:microsoft.com/office/officeart/2005/8/layout/radial6"/>
    <dgm:cxn modelId="{17D41A43-4999-F84C-BFD2-CF739E6905AC}" type="presParOf" srcId="{A3536879-7F54-D441-AD59-BA2F6FC36195}" destId="{947C1722-C32B-8E4C-9691-664266FCA78C}" srcOrd="13" destOrd="0" presId="urn:microsoft.com/office/officeart/2005/8/layout/radial6"/>
    <dgm:cxn modelId="{ECAF8A19-2B5B-DF42-9BA8-B08128A9C389}" type="presParOf" srcId="{A3536879-7F54-D441-AD59-BA2F6FC36195}" destId="{C4D89FC9-F4E2-EF43-8CBB-7421F473E50B}" srcOrd="14" destOrd="0" presId="urn:microsoft.com/office/officeart/2005/8/layout/radial6"/>
    <dgm:cxn modelId="{846DE132-F842-7C4A-91E5-D668B5243D9C}" type="presParOf" srcId="{A3536879-7F54-D441-AD59-BA2F6FC36195}" destId="{75746398-53CD-E04A-B0EC-D56EC7A1AEF1}" srcOrd="15" destOrd="0" presId="urn:microsoft.com/office/officeart/2005/8/layout/radial6"/>
    <dgm:cxn modelId="{240B0480-B35A-024B-B2FC-C3B799938625}" type="presParOf" srcId="{A3536879-7F54-D441-AD59-BA2F6FC36195}" destId="{4BA44368-C98B-0048-AE30-F1A79559CCE2}" srcOrd="16" destOrd="0" presId="urn:microsoft.com/office/officeart/2005/8/layout/radial6"/>
    <dgm:cxn modelId="{1F1F8D59-D0D7-2441-82D9-5D629384CE17}" type="presParOf" srcId="{A3536879-7F54-D441-AD59-BA2F6FC36195}" destId="{D7A11D34-BD64-794F-88D0-5C01101521B2}" srcOrd="17" destOrd="0" presId="urn:microsoft.com/office/officeart/2005/8/layout/radial6"/>
    <dgm:cxn modelId="{234551BD-202F-7745-851C-316DFCADBD3F}" type="presParOf" srcId="{A3536879-7F54-D441-AD59-BA2F6FC36195}" destId="{0240445E-AD3D-A347-89EC-5F57CE6D8E8A}" srcOrd="18" destOrd="0" presId="urn:microsoft.com/office/officeart/2005/8/layout/radial6"/>
    <dgm:cxn modelId="{7B934FAD-F1C6-1542-99A0-AFBAF1E1C28D}" type="presParOf" srcId="{A3536879-7F54-D441-AD59-BA2F6FC36195}" destId="{C6229450-419C-1B49-90D3-C5DF39C3C92C}" srcOrd="19" destOrd="0" presId="urn:microsoft.com/office/officeart/2005/8/layout/radial6"/>
    <dgm:cxn modelId="{3198D396-9AEC-DB46-993F-C376FEBE4138}" type="presParOf" srcId="{A3536879-7F54-D441-AD59-BA2F6FC36195}" destId="{6835FD2F-3E33-B74C-A050-3DB795748A86}" srcOrd="20" destOrd="0" presId="urn:microsoft.com/office/officeart/2005/8/layout/radial6"/>
    <dgm:cxn modelId="{76976F79-E667-3541-A4F8-4183D8CBCC87}" type="presParOf" srcId="{A3536879-7F54-D441-AD59-BA2F6FC36195}" destId="{70121E7E-8D9F-A146-BBC3-1C5AD0AFE7B1}" srcOrd="21" destOrd="0" presId="urn:microsoft.com/office/officeart/2005/8/layout/radial6"/>
    <dgm:cxn modelId="{B94166F5-9769-2643-964C-C8F18B8F4F62}" type="presParOf" srcId="{A3536879-7F54-D441-AD59-BA2F6FC36195}" destId="{F9B73864-DBD4-4344-976F-7255E9461A0E}" srcOrd="22" destOrd="0" presId="urn:microsoft.com/office/officeart/2005/8/layout/radial6"/>
    <dgm:cxn modelId="{20272D0B-A526-5042-AFB4-4FE5C7D3D04C}" type="presParOf" srcId="{A3536879-7F54-D441-AD59-BA2F6FC36195}" destId="{F2E464CE-ECAA-B14F-B4D0-9CCEDF768702}" srcOrd="23" destOrd="0" presId="urn:microsoft.com/office/officeart/2005/8/layout/radial6"/>
    <dgm:cxn modelId="{FE9B4064-2034-B644-902E-1C1153DA5311}" type="presParOf" srcId="{A3536879-7F54-D441-AD59-BA2F6FC36195}" destId="{573218C8-AF30-5340-BD8C-FC8EAB51DC47}" srcOrd="24" destOrd="0" presId="urn:microsoft.com/office/officeart/2005/8/layout/radial6"/>
    <dgm:cxn modelId="{4C8636AE-430C-9641-B931-661DED6813CC}" type="presParOf" srcId="{A3536879-7F54-D441-AD59-BA2F6FC36195}" destId="{571B45DA-852A-494F-8B4C-6B2E7C3765F7}" srcOrd="25" destOrd="0" presId="urn:microsoft.com/office/officeart/2005/8/layout/radial6"/>
    <dgm:cxn modelId="{954657B9-EDEF-BE40-A0EF-74E58C31E8CB}" type="presParOf" srcId="{A3536879-7F54-D441-AD59-BA2F6FC36195}" destId="{2045B5CC-858E-9D4F-B84B-7E9A55CB905E}" srcOrd="26" destOrd="0" presId="urn:microsoft.com/office/officeart/2005/8/layout/radial6"/>
    <dgm:cxn modelId="{EC717B7A-9931-EF41-AEE5-3F3BA369DF8F}" type="presParOf" srcId="{A3536879-7F54-D441-AD59-BA2F6FC36195}" destId="{0439F77F-260D-5342-B96D-FA6F25AA49B5}" srcOrd="27" destOrd="0" presId="urn:microsoft.com/office/officeart/2005/8/layout/radial6"/>
    <dgm:cxn modelId="{FA807B4C-52A2-9F43-B13C-4D4008C017D3}" type="presParOf" srcId="{A3536879-7F54-D441-AD59-BA2F6FC36195}" destId="{EEB26B85-A8A1-EF41-A737-EE63F6FAF8E7}" srcOrd="28" destOrd="0" presId="urn:microsoft.com/office/officeart/2005/8/layout/radial6"/>
    <dgm:cxn modelId="{2EC14E0C-03DD-DD45-B537-245A50C3887C}" type="presParOf" srcId="{A3536879-7F54-D441-AD59-BA2F6FC36195}" destId="{85B9A9C6-F979-AF49-8D13-B10C73E38E50}" srcOrd="29" destOrd="0" presId="urn:microsoft.com/office/officeart/2005/8/layout/radial6"/>
    <dgm:cxn modelId="{AE0C4760-E572-A148-AD9D-9EF65CA17A2A}" type="presParOf" srcId="{A3536879-7F54-D441-AD59-BA2F6FC36195}" destId="{C530412C-89ED-324A-8F75-89368BC1EC39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0412C-89ED-324A-8F75-89368BC1EC39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14040000"/>
            <a:gd name="adj2" fmla="val 1620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9F77F-260D-5342-B96D-FA6F25AA49B5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11880000"/>
            <a:gd name="adj2" fmla="val 1404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218C8-AF30-5340-BD8C-FC8EAB51DC47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9720000"/>
            <a:gd name="adj2" fmla="val 1188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21E7E-8D9F-A146-BBC3-1C5AD0AFE7B1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7560000"/>
            <a:gd name="adj2" fmla="val 972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0445E-AD3D-A347-89EC-5F57CE6D8E8A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5400000"/>
            <a:gd name="adj2" fmla="val 756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6398-53CD-E04A-B0EC-D56EC7A1AEF1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3240000"/>
            <a:gd name="adj2" fmla="val 540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33EA2-D7B1-7D44-8274-D0BADB975519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1080000"/>
            <a:gd name="adj2" fmla="val 324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0FEEB-8587-A647-AF15-A8058B4F793B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20520000"/>
            <a:gd name="adj2" fmla="val 108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D23EE-E587-3648-A7DA-71BE79795945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18360000"/>
            <a:gd name="adj2" fmla="val 2052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7A7B2-36FA-1A49-AEE1-305F7633BF0A}">
      <dsp:nvSpPr>
        <dsp:cNvPr id="0" name=""/>
        <dsp:cNvSpPr/>
      </dsp:nvSpPr>
      <dsp:spPr>
        <a:xfrm>
          <a:off x="2010058" y="504845"/>
          <a:ext cx="5640491" cy="5640491"/>
        </a:xfrm>
        <a:prstGeom prst="blockArc">
          <a:avLst>
            <a:gd name="adj1" fmla="val 16200000"/>
            <a:gd name="adj2" fmla="val 18360000"/>
            <a:gd name="adj3" fmla="val 276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BD12E-18A9-434F-86F3-F5EE0CF28FD6}">
      <dsp:nvSpPr>
        <dsp:cNvPr id="0" name=""/>
        <dsp:cNvSpPr/>
      </dsp:nvSpPr>
      <dsp:spPr>
        <a:xfrm>
          <a:off x="3790335" y="2256504"/>
          <a:ext cx="2079937" cy="21371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 dirty="0"/>
            <a:t>Tipos de Violencia</a:t>
          </a:r>
        </a:p>
      </dsp:txBody>
      <dsp:txXfrm>
        <a:off x="4094935" y="2569486"/>
        <a:ext cx="1470737" cy="1511210"/>
      </dsp:txXfrm>
    </dsp:sp>
    <dsp:sp modelId="{459369AF-EF71-FE42-A0F1-3CF74678977B}">
      <dsp:nvSpPr>
        <dsp:cNvPr id="0" name=""/>
        <dsp:cNvSpPr/>
      </dsp:nvSpPr>
      <dsp:spPr>
        <a:xfrm>
          <a:off x="4289607" y="3078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Psicoemocional</a:t>
          </a:r>
        </a:p>
      </dsp:txBody>
      <dsp:txXfrm>
        <a:off x="4447973" y="161444"/>
        <a:ext cx="764661" cy="764661"/>
      </dsp:txXfrm>
    </dsp:sp>
    <dsp:sp modelId="{C7C1011D-6DE9-5A49-BFFE-3E1D3FA75505}">
      <dsp:nvSpPr>
        <dsp:cNvPr id="0" name=""/>
        <dsp:cNvSpPr/>
      </dsp:nvSpPr>
      <dsp:spPr>
        <a:xfrm>
          <a:off x="5924423" y="534262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Física</a:t>
          </a:r>
        </a:p>
      </dsp:txBody>
      <dsp:txXfrm>
        <a:off x="6082789" y="692628"/>
        <a:ext cx="764661" cy="764661"/>
      </dsp:txXfrm>
    </dsp:sp>
    <dsp:sp modelId="{04CA3050-02E5-C14E-9C50-ADCB32CE8FFE}">
      <dsp:nvSpPr>
        <dsp:cNvPr id="0" name=""/>
        <dsp:cNvSpPr/>
      </dsp:nvSpPr>
      <dsp:spPr>
        <a:xfrm>
          <a:off x="6934795" y="1924920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Patrimonial</a:t>
          </a:r>
        </a:p>
      </dsp:txBody>
      <dsp:txXfrm>
        <a:off x="7093161" y="2083286"/>
        <a:ext cx="764661" cy="764661"/>
      </dsp:txXfrm>
    </dsp:sp>
    <dsp:sp modelId="{D63FDF5F-5AA6-D84F-B784-661E884953E0}">
      <dsp:nvSpPr>
        <dsp:cNvPr id="0" name=""/>
        <dsp:cNvSpPr/>
      </dsp:nvSpPr>
      <dsp:spPr>
        <a:xfrm>
          <a:off x="6934795" y="3643868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Económica</a:t>
          </a:r>
        </a:p>
      </dsp:txBody>
      <dsp:txXfrm>
        <a:off x="7093161" y="3802234"/>
        <a:ext cx="764661" cy="764661"/>
      </dsp:txXfrm>
    </dsp:sp>
    <dsp:sp modelId="{947C1722-C32B-8E4C-9691-664266FCA78C}">
      <dsp:nvSpPr>
        <dsp:cNvPr id="0" name=""/>
        <dsp:cNvSpPr/>
      </dsp:nvSpPr>
      <dsp:spPr>
        <a:xfrm>
          <a:off x="5924423" y="5034526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Sexual</a:t>
          </a:r>
        </a:p>
      </dsp:txBody>
      <dsp:txXfrm>
        <a:off x="6082789" y="5192892"/>
        <a:ext cx="764661" cy="764661"/>
      </dsp:txXfrm>
    </dsp:sp>
    <dsp:sp modelId="{4BA44368-C98B-0048-AE30-F1A79559CCE2}">
      <dsp:nvSpPr>
        <dsp:cNvPr id="0" name=""/>
        <dsp:cNvSpPr/>
      </dsp:nvSpPr>
      <dsp:spPr>
        <a:xfrm>
          <a:off x="4289607" y="5565710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Contra los Derechos Reproductivos</a:t>
          </a:r>
        </a:p>
      </dsp:txBody>
      <dsp:txXfrm>
        <a:off x="4447973" y="5724076"/>
        <a:ext cx="764661" cy="764661"/>
      </dsp:txXfrm>
    </dsp:sp>
    <dsp:sp modelId="{C6229450-419C-1B49-90D3-C5DF39C3C92C}">
      <dsp:nvSpPr>
        <dsp:cNvPr id="0" name=""/>
        <dsp:cNvSpPr/>
      </dsp:nvSpPr>
      <dsp:spPr>
        <a:xfrm>
          <a:off x="2654791" y="5034526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Obstétrica</a:t>
          </a:r>
        </a:p>
      </dsp:txBody>
      <dsp:txXfrm>
        <a:off x="2813157" y="5192892"/>
        <a:ext cx="764661" cy="764661"/>
      </dsp:txXfrm>
    </dsp:sp>
    <dsp:sp modelId="{F9B73864-DBD4-4344-976F-7255E9461A0E}">
      <dsp:nvSpPr>
        <dsp:cNvPr id="0" name=""/>
        <dsp:cNvSpPr/>
      </dsp:nvSpPr>
      <dsp:spPr>
        <a:xfrm>
          <a:off x="1644419" y="3643868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Simbólica</a:t>
          </a:r>
        </a:p>
      </dsp:txBody>
      <dsp:txXfrm>
        <a:off x="1802785" y="3802234"/>
        <a:ext cx="764661" cy="764661"/>
      </dsp:txXfrm>
    </dsp:sp>
    <dsp:sp modelId="{571B45DA-852A-494F-8B4C-6B2E7C3765F7}">
      <dsp:nvSpPr>
        <dsp:cNvPr id="0" name=""/>
        <dsp:cNvSpPr/>
      </dsp:nvSpPr>
      <dsp:spPr>
        <a:xfrm>
          <a:off x="1644419" y="1924920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Feminicida</a:t>
          </a:r>
        </a:p>
      </dsp:txBody>
      <dsp:txXfrm>
        <a:off x="1802785" y="2083286"/>
        <a:ext cx="764661" cy="764661"/>
      </dsp:txXfrm>
    </dsp:sp>
    <dsp:sp modelId="{EEB26B85-A8A1-EF41-A737-EE63F6FAF8E7}">
      <dsp:nvSpPr>
        <dsp:cNvPr id="0" name=""/>
        <dsp:cNvSpPr/>
      </dsp:nvSpPr>
      <dsp:spPr>
        <a:xfrm>
          <a:off x="2654791" y="534262"/>
          <a:ext cx="1081393" cy="1081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Cibernética/ Digital</a:t>
          </a:r>
        </a:p>
      </dsp:txBody>
      <dsp:txXfrm>
        <a:off x="2813157" y="692628"/>
        <a:ext cx="764661" cy="764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882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322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1460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9989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780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98646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1285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65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783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294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858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844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13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69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256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891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B76BD-84D5-954C-A372-5AB3777EBCE2}" type="datetimeFigureOut">
              <a:rPr lang="es-ES_tradnl" smtClean="0"/>
              <a:t>5/7/22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C161AB-CF8B-5149-A75E-41AB7D10EB8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94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DECEA-F575-F237-0AFA-F3C90C22A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28800"/>
            <a:ext cx="7766936" cy="2222036"/>
          </a:xfrm>
        </p:spPr>
        <p:txBody>
          <a:bodyPr/>
          <a:lstStyle/>
          <a:p>
            <a:r>
              <a:rPr lang="es-ES_tradnl" sz="4400" dirty="0"/>
              <a:t>LA NO REVICTIMIZACIÓN DE LAS MUJERES.</a:t>
            </a:r>
            <a:br>
              <a:rPr lang="es-ES_tradnl" dirty="0"/>
            </a:br>
            <a:r>
              <a:rPr lang="es-ES_tradnl" sz="2800" dirty="0"/>
              <a:t>¿QUÉ ES LA DOBLE VICTIMIZACIÓN?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88FF0B-F509-0B63-1987-D817575F6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53863"/>
            <a:ext cx="7766936" cy="889467"/>
          </a:xfrm>
        </p:spPr>
        <p:txBody>
          <a:bodyPr>
            <a:normAutofit lnSpcReduction="10000"/>
          </a:bodyPr>
          <a:lstStyle/>
          <a:p>
            <a:r>
              <a:rPr lang="es-ES_tradnl" sz="2400" dirty="0"/>
              <a:t>Lic. Paulina Lázaro Aguilar</a:t>
            </a:r>
          </a:p>
          <a:p>
            <a:r>
              <a:rPr lang="es-ES_tradnl" sz="2400" dirty="0"/>
              <a:t>Fecha: 05 de julio de 2022.</a:t>
            </a:r>
          </a:p>
        </p:txBody>
      </p:sp>
    </p:spTree>
    <p:extLst>
      <p:ext uri="{BB962C8B-B14F-4D97-AF65-F5344CB8AC3E}">
        <p14:creationId xmlns:p14="http://schemas.microsoft.com/office/powerpoint/2010/main" val="194051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9FC66DD-AB5E-C0AC-F253-2341D26FEF61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81408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/>
              <a:t>TIPOS DE VIOLENCIA (Art. 6, LGAMVLV).</a:t>
            </a:r>
            <a:endParaRPr lang="es-MX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CE592BB-A4E6-F48F-382B-26B8723BEF2B}"/>
              </a:ext>
            </a:extLst>
          </p:cNvPr>
          <p:cNvSpPr txBox="1">
            <a:spLocks/>
          </p:cNvSpPr>
          <p:nvPr/>
        </p:nvSpPr>
        <p:spPr>
          <a:xfrm>
            <a:off x="677334" y="1538127"/>
            <a:ext cx="8596668" cy="49620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b="1" dirty="0"/>
              <a:t>Violencia psicoemocional. </a:t>
            </a:r>
            <a:r>
              <a:rPr lang="es-MX" dirty="0"/>
              <a:t>Es cualquier </a:t>
            </a:r>
            <a:r>
              <a:rPr lang="es-MX" b="1" dirty="0"/>
              <a:t>acto u omisión </a:t>
            </a:r>
            <a:r>
              <a:rPr lang="es-MX" dirty="0"/>
              <a:t>que dañe la estabilidad psicológica, que puede consistir en: negligencia, abandono, descuido reiterado, celotipia, insultos, humillaciones, devaluación, marginación, indiferencia, infidelidad, comparaciones destructivas, rechazo, restricción a la autodeterminación y amenazas, las cuales conllevan a la víctima a la depresión, al aislamiento, a la devaluación de su autoestima e incluso al suicidio.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física. </a:t>
            </a:r>
            <a:r>
              <a:rPr lang="es-MX" dirty="0"/>
              <a:t>Es cualquier acto que inflige daño no accidental, usando la fuerza física o algún tipo de arma u objeto que pueda provocar o no lesiones ya sean internas, externas, o ambas. 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patrimonial. </a:t>
            </a:r>
            <a:r>
              <a:rPr lang="es-MX" dirty="0"/>
              <a:t>Es cualquier acto u omisión que afecta la supervivencia de la víctima. Se manifiesta en: la transformación, sustracción, destrucción, retención o distracción de objetos, documentos personales, bienes y valores, derechos patrimoniales o recursos económicos destinados a satisfacer sus necesidades y puede abarcar los daños a los bienes comunes o propios de la víctima.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772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DC44731-8BDB-34C1-745F-805372BD9DB1}"/>
              </a:ext>
            </a:extLst>
          </p:cNvPr>
          <p:cNvSpPr txBox="1">
            <a:spLocks/>
          </p:cNvSpPr>
          <p:nvPr/>
        </p:nvSpPr>
        <p:spPr>
          <a:xfrm>
            <a:off x="677334" y="636608"/>
            <a:ext cx="8596668" cy="572761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b="1" dirty="0"/>
              <a:t>Violencia económica.</a:t>
            </a:r>
            <a:r>
              <a:rPr lang="es-MX" dirty="0"/>
              <a:t> Es toda acción u omisión del Agresor que afecta la supervivencia económica de la víctima. Se manifiesta a través de limitaciones encaminadas a controlar el ingreso de sus percepciones económicas, así como la percepción de un salario menor por igual trabajo, dentro de un mismo centro laboral.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sexual. </a:t>
            </a:r>
            <a:r>
              <a:rPr lang="es-MX" dirty="0"/>
              <a:t>Es cualquier acto que degrada o daña el cuerpo y/o la sexualidad de la Víctima y que por tanto atenta contra su libertad, dignidad e integridad física. Es una expresión de abuso de poder que implica la supremacía masculina sobre la mujer, al denigrarla y concebirla como objeto.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contra los derechos reproductivos. </a:t>
            </a:r>
            <a:r>
              <a:rPr lang="es-MX" dirty="0"/>
              <a:t>Acto que vulnera el derecho de las mujeres a decidir sobre su función reproductiva, el número y esparcimiento de sus hijos e hijas, acceso a métodos anticonceptivos, a una maternidad elegida y al acceso a servicios de aborto seguro por decisión libre de la mujer, antes de las 12 semanas de gestación.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obstétrica. </a:t>
            </a:r>
            <a:r>
              <a:rPr lang="es-MX" dirty="0"/>
              <a:t>Acto que proviene del personal médico o administrativo del servicio de salud pública o privada que daña, lastima o denigra a las mujeres de cualquier edad durante el embarazo, parto o puerperio.</a:t>
            </a:r>
          </a:p>
        </p:txBody>
      </p:sp>
    </p:spTree>
    <p:extLst>
      <p:ext uri="{BB962C8B-B14F-4D97-AF65-F5344CB8AC3E}">
        <p14:creationId xmlns:p14="http://schemas.microsoft.com/office/powerpoint/2010/main" val="12416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C92AAC4-AE40-4354-0F60-51BE376DD5EC}"/>
              </a:ext>
            </a:extLst>
          </p:cNvPr>
          <p:cNvSpPr txBox="1">
            <a:spLocks/>
          </p:cNvSpPr>
          <p:nvPr/>
        </p:nvSpPr>
        <p:spPr>
          <a:xfrm>
            <a:off x="559347" y="767133"/>
            <a:ext cx="8596668" cy="567342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b="1" dirty="0"/>
              <a:t>Violencia feminicida. </a:t>
            </a:r>
            <a:r>
              <a:rPr lang="es-MX" dirty="0"/>
              <a:t>Forma extrema de violencia contra las mujeres y que lleva a la muerte violenta.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simbólica.</a:t>
            </a:r>
            <a:r>
              <a:rPr lang="es-MX" dirty="0"/>
              <a:t> La que a través de imágenes o estereotipos reproduce y naturaliza la discriminación contra las mujeres.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Violencia cibernética / digital. </a:t>
            </a:r>
            <a:r>
              <a:rPr lang="es-MX" dirty="0"/>
              <a:t>Son los actos de acoso, hostigamiento, amenazas, insultos, vulneración de datos e información privada, divulgación de información apócrifa, mensajes de odio, difusión de contenido sexual sin consentimiento, textos, fotografías, videos y/o datos personales u otras impresiones gráficas o sonoras. </a:t>
            </a:r>
          </a:p>
          <a:p>
            <a:pPr marL="400050" lvl="1" indent="0" algn="just">
              <a:buFont typeface="Wingdings 3" charset="2"/>
              <a:buNone/>
            </a:pPr>
            <a:endParaRPr lang="es-MX" sz="1800" dirty="0"/>
          </a:p>
          <a:p>
            <a:pPr marL="400050" lvl="1" indent="0" algn="just">
              <a:buFont typeface="Wingdings 3" charset="2"/>
              <a:buNone/>
            </a:pPr>
            <a:r>
              <a:rPr lang="es-MX" sz="1800" dirty="0"/>
              <a:t>Este contenido puede ser verdadero o alterado, y se difunde a través de las tecnologías de la información y la comunicación, plataformas de Internet, redes sociales, correo electrónico, aplicaciones o cualquier otro espacio digital y atenta contra la integridad, la dignidad, la intimidad, la libertad, la vida privada o vulnera algún derecho de las mujeres.</a:t>
            </a:r>
          </a:p>
        </p:txBody>
      </p:sp>
    </p:spTree>
    <p:extLst>
      <p:ext uri="{BB962C8B-B14F-4D97-AF65-F5344CB8AC3E}">
        <p14:creationId xmlns:p14="http://schemas.microsoft.com/office/powerpoint/2010/main" val="3735088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F021C-7544-F356-DF9E-C2AF1AA14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9484"/>
          </a:xfrm>
        </p:spPr>
        <p:txBody>
          <a:bodyPr/>
          <a:lstStyle/>
          <a:p>
            <a:r>
              <a:rPr lang="es-MX" dirty="0"/>
              <a:t>Factores de Riesgo</a:t>
            </a:r>
            <a:endParaRPr lang="es-ES_tradnl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3B84AD71-386D-7906-E1FC-E9FBEFC4BBDF}"/>
              </a:ext>
            </a:extLst>
          </p:cNvPr>
          <p:cNvSpPr txBox="1">
            <a:spLocks/>
          </p:cNvSpPr>
          <p:nvPr/>
        </p:nvSpPr>
        <p:spPr>
          <a:xfrm>
            <a:off x="857491" y="1327354"/>
            <a:ext cx="8242263" cy="469575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endParaRPr lang="es-MX" dirty="0"/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Un bajo nivel de instrucción (autores de violencia sexual y víctimas de violencia sexual);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Un historial de exposición al maltrato infantil (autores y víctimas);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La experiencia de violencia familiar (autores y víctimas);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El trastorno de personalidad antisocial (autores);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El uso nocivo del alcohol (autores y víctimas);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Las actitudes que toleran la violencia (autores);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La existencia de normas sociales que privilegian a los hombres o les atribuyen un estatus superior y otorgan un estatus inferior a las mujeres; y</a:t>
            </a:r>
          </a:p>
          <a:p>
            <a:pPr algn="just">
              <a:buFont typeface="Wingdings" pitchFamily="2" charset="2"/>
              <a:buChar char="§"/>
            </a:pPr>
            <a:r>
              <a:rPr lang="es-MX" dirty="0"/>
              <a:t>Un acceso reducido de la mujer a empleo remunerado.</a:t>
            </a:r>
          </a:p>
        </p:txBody>
      </p:sp>
    </p:spTree>
    <p:extLst>
      <p:ext uri="{BB962C8B-B14F-4D97-AF65-F5344CB8AC3E}">
        <p14:creationId xmlns:p14="http://schemas.microsoft.com/office/powerpoint/2010/main" val="2123210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047AB9D-C3FC-9CE7-67C4-41FB976F5660}"/>
              </a:ext>
            </a:extLst>
          </p:cNvPr>
          <p:cNvSpPr txBox="1">
            <a:spLocks/>
          </p:cNvSpPr>
          <p:nvPr/>
        </p:nvSpPr>
        <p:spPr>
          <a:xfrm>
            <a:off x="677334" y="1002891"/>
            <a:ext cx="8596668" cy="374801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/>
              <a:t>Los factores de riesgo de violencia de pareja y violencia sexual son de carácter individual, familiar, comunitario y social. </a:t>
            </a:r>
          </a:p>
          <a:p>
            <a:pPr marL="0" indent="0" algn="just">
              <a:buFont typeface="Wingdings 3" charset="2"/>
              <a:buNone/>
            </a:pPr>
            <a:endParaRPr lang="es-MX" sz="2000" dirty="0"/>
          </a:p>
          <a:p>
            <a:pPr algn="just"/>
            <a:r>
              <a:rPr lang="es-MX" sz="2000" dirty="0"/>
              <a:t>Algunos se asocian a la comisión de actos de violencia, otros a su padecimiento, y otros a ambos. </a:t>
            </a:r>
          </a:p>
          <a:p>
            <a:pPr marL="0" indent="0" algn="just">
              <a:buFont typeface="Wingdings 3" charset="2"/>
              <a:buNone/>
            </a:pPr>
            <a:endParaRPr lang="es-MX" sz="2000" dirty="0"/>
          </a:p>
          <a:p>
            <a:pPr algn="just"/>
            <a:r>
              <a:rPr lang="es-MX" sz="2000" dirty="0"/>
              <a:t>Las desigualdades entre hombres y mujeres y la aceptación de la violencia contra la mujer son la causa principal de la violencia ejercida contra estas.</a:t>
            </a:r>
          </a:p>
          <a:p>
            <a:pPr marL="0" indent="0" algn="just">
              <a:buFont typeface="Wingdings 3" charset="2"/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50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A69F337-EA6F-954E-A92E-2D455F81D4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121919"/>
              </p:ext>
            </p:extLst>
          </p:nvPr>
        </p:nvGraphicFramePr>
        <p:xfrm>
          <a:off x="207572" y="213184"/>
          <a:ext cx="10331514" cy="643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2331">
                  <a:extLst>
                    <a:ext uri="{9D8B030D-6E8A-4147-A177-3AD203B41FA5}">
                      <a16:colId xmlns:a16="http://schemas.microsoft.com/office/drawing/2014/main" val="2696641093"/>
                    </a:ext>
                  </a:extLst>
                </a:gridCol>
                <a:gridCol w="2519183">
                  <a:extLst>
                    <a:ext uri="{9D8B030D-6E8A-4147-A177-3AD203B41FA5}">
                      <a16:colId xmlns:a16="http://schemas.microsoft.com/office/drawing/2014/main" val="4163493998"/>
                    </a:ext>
                  </a:extLst>
                </a:gridCol>
              </a:tblGrid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EJEMPLO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MODALIDAD O TIPO DE VIOLENCIA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38586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“Mi exnovio me marca todos los días para decirme soy una p*** y que me gusta c**** con otros…”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37677"/>
                  </a:ext>
                </a:extLst>
              </a:tr>
              <a:tr h="533138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“Me rompió mi celular cuando no lo dejé ver mi Facebook”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92209"/>
                  </a:ext>
                </a:extLst>
              </a:tr>
              <a:tr h="533138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“Desde hace 5 años mi vecino me grita insultos desde su ventana”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13098"/>
                  </a:ext>
                </a:extLst>
              </a:tr>
              <a:tr h="533138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“Mientras estaba dormida me penetró”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682295"/>
                  </a:ext>
                </a:extLst>
              </a:tr>
              <a:tr h="929272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“Me dijo que me iba a cortar en pedazos… que ya había visto en qué canal me iba a tirar…soy de Xochimilco y me da mucho miedo salir a la calle… ya una vez me trató de ahorcar”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954650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“Le dije al licenciado que me había empujado… él me dijo que si no tenía golpes que mejor me fuera, porque nada más iba a perder mi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333721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“Va a mi escuela cada semana, está alcoholizado, grita que me quiere ver y si no salgo me hará un desmadre”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991705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“No me permitía trabajar y si llegaba a vender algo, se quedaba con mi dinero”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645804"/>
                  </a:ext>
                </a:extLst>
              </a:tr>
              <a:tr h="650491"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“…Cuando nació mi segundo hijo, me quería operar para ya no tener más hijos… el doctor habló primero con mi marido para pedir su permiso”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2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88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1B66D3E-D240-B32A-BC3D-6F43CD881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1357"/>
            <a:ext cx="7766936" cy="2639479"/>
          </a:xfrm>
        </p:spPr>
        <p:txBody>
          <a:bodyPr/>
          <a:lstStyle/>
          <a:p>
            <a:r>
              <a:rPr lang="es-ES_tradnl" dirty="0"/>
              <a:t>Derechos de las mujeres que han sido víctimas de violencia.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C9FFE0C-22AA-CC22-101C-6AFC8B535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49745"/>
            <a:ext cx="7766936" cy="560186"/>
          </a:xfrm>
        </p:spPr>
        <p:txBody>
          <a:bodyPr>
            <a:normAutofit/>
          </a:bodyPr>
          <a:lstStyle/>
          <a:p>
            <a:r>
              <a:rPr lang="es-ES_tradnl" sz="2000" dirty="0"/>
              <a:t>MARCOS NORMATIVOS NACIONALES.</a:t>
            </a:r>
          </a:p>
        </p:txBody>
      </p:sp>
    </p:spTree>
    <p:extLst>
      <p:ext uri="{BB962C8B-B14F-4D97-AF65-F5344CB8AC3E}">
        <p14:creationId xmlns:p14="http://schemas.microsoft.com/office/powerpoint/2010/main" val="959060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D1B6F-B985-C30A-2783-22634CD9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ES_tradnl" dirty="0"/>
              <a:t>Ley General de Víctimas (Última reforma 28-04-2022).</a:t>
            </a:r>
            <a:br>
              <a:rPr lang="es-ES_tradnl" dirty="0"/>
            </a:b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C7CDC3-BB70-DCCD-3310-0A1C1D6AA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8675"/>
            <a:ext cx="8596668" cy="463826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b="1" dirty="0"/>
              <a:t>Artículo 4.</a:t>
            </a:r>
            <a:r>
              <a:rPr lang="es-ES_tradnl" dirty="0"/>
              <a:t> Se denominarán víctimas directas aquellas personas físicas que hayan sufrido algún daño o menoscabo económico, físico, mental, emocional, o en general cualquiera puesta en peligro o lesión a sus bienes jurídicos o derechos como consecuencia de la comisión de un delito o violaciones a sus derechos humanos reconocidos en la Constitución y en los Tratados Internacionales de los que el Estado Mexicano sea Parte.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Son víctimas indirectas los familiares o aquellas personas físicas a cargo de la víctima directa que tengan una relación inmediata con ella.</a:t>
            </a:r>
          </a:p>
        </p:txBody>
      </p:sp>
    </p:spTree>
    <p:extLst>
      <p:ext uri="{BB962C8B-B14F-4D97-AF65-F5344CB8AC3E}">
        <p14:creationId xmlns:p14="http://schemas.microsoft.com/office/powerpoint/2010/main" val="4191649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DB1376-6E59-4B68-07BE-36715749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75861"/>
            <a:ext cx="8665449" cy="5744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/>
              <a:t>Artículo 5.</a:t>
            </a:r>
            <a:r>
              <a:rPr lang="es-ES_tradnl" dirty="0"/>
              <a:t> Los mecanismos, medidas y procedimientos establecidos en esta Ley, serán diseñados, implementados y evaluados aplicando los principios siguientes:</a:t>
            </a:r>
          </a:p>
          <a:p>
            <a:r>
              <a:rPr lang="es-ES_tradnl" dirty="0"/>
              <a:t>Dignidad</a:t>
            </a:r>
          </a:p>
          <a:p>
            <a:r>
              <a:rPr lang="es-ES_tradnl" dirty="0"/>
              <a:t>Buena Fe</a:t>
            </a:r>
          </a:p>
          <a:p>
            <a:r>
              <a:rPr lang="es-ES_tradnl" dirty="0"/>
              <a:t>Debida diligencia</a:t>
            </a:r>
          </a:p>
          <a:p>
            <a:r>
              <a:rPr lang="es-ES_tradnl" dirty="0"/>
              <a:t>Enfoque diferencial y especializado</a:t>
            </a:r>
          </a:p>
          <a:p>
            <a:r>
              <a:rPr lang="es-ES_tradnl" dirty="0"/>
              <a:t>Igualdad y no discriminación</a:t>
            </a:r>
          </a:p>
          <a:p>
            <a:r>
              <a:rPr lang="es-ES_tradnl" dirty="0"/>
              <a:t>Interés superior de la niñez</a:t>
            </a:r>
          </a:p>
          <a:p>
            <a:r>
              <a:rPr lang="es-ES_tradnl" dirty="0"/>
              <a:t>Máxima protección</a:t>
            </a:r>
          </a:p>
          <a:p>
            <a:r>
              <a:rPr lang="es-ES_tradnl" dirty="0"/>
              <a:t>No criminalización</a:t>
            </a:r>
          </a:p>
          <a:p>
            <a:r>
              <a:rPr lang="es-ES_tradnl" b="1" dirty="0"/>
              <a:t>Victimización secundaria.</a:t>
            </a:r>
            <a:r>
              <a:rPr lang="es-ES_tradnl" dirty="0"/>
              <a:t> Las características y condiciones particulares de la víctima no podrán ser motivo para negarle su calidad. El Estado tampoco podrá exigir mecanismos o procedimientos que agraven su condición ni establecer requisitos que obstaculicen e impidan el ejercicio de sus derechos ni la expongan a sufrir un nuevo daño por la conducta de los servidores públicos.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54701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7729C-E79F-2FBA-FB06-A48EC531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Ley de Acceso de las Mujeres a una Vida Libre de Violencia (Última reforma 10-06-2022)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A12268-19BA-EE6D-849B-FFA9BDCC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948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b="1" dirty="0"/>
              <a:t>Artículo 1. </a:t>
            </a:r>
            <a:r>
              <a:rPr lang="es-ES_tradnl" dirty="0"/>
              <a:t>La presente Ley tiene por objeto establecer la coordinación entre el Estado, los Municipios, y los sectores privado y social para prevenir, atender, sancionar y erradicar la violencia contra las mujeres, así como establecer los principios y modalidades para garantizar su acceso a una vida libre de violencia que favorezca su desarrollo y bienestar conforme a los principios de igualdad y de no discriminación.</a:t>
            </a:r>
          </a:p>
        </p:txBody>
      </p:sp>
    </p:spTree>
    <p:extLst>
      <p:ext uri="{BB962C8B-B14F-4D97-AF65-F5344CB8AC3E}">
        <p14:creationId xmlns:p14="http://schemas.microsoft.com/office/powerpoint/2010/main" val="323376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732FA-F4C9-B039-32AF-86CAABA0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400"/>
          </a:xfrm>
        </p:spPr>
        <p:txBody>
          <a:bodyPr/>
          <a:lstStyle/>
          <a:p>
            <a:r>
              <a:rPr lang="es-ES_tradnl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7396B6-1D9D-C261-F8FE-C3FABB2D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8301"/>
            <a:ext cx="8596668" cy="482213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dirty="0"/>
              <a:t>Identificar las modalidades y tipos de violencia reconocidas en la Ley de Acceso de las Mujeres a una Vida Libre de Violencia(</a:t>
            </a:r>
            <a:r>
              <a:rPr lang="es-MX" dirty="0"/>
              <a:t>LAMVLV)</a:t>
            </a:r>
            <a:r>
              <a:rPr lang="es-ES_tradnl" dirty="0"/>
              <a:t>.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Conocer los derechos de las mujeres que han sido víctimas de violencia.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Conocer el significado de la “revictimización” o “victimización secundaria” desde la teoría y los marcos normativos nacionales.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Reconocer las consecuencias de la revictimización en las personas que han sido víctimas de violencia.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Promover acciones en el ámbito educativo, con la finalidad de evitar la revictimización, que permitan un apoyo efectivo e integral para así contribuir al acceso a la justicia de las víctimas.</a:t>
            </a:r>
          </a:p>
        </p:txBody>
      </p:sp>
    </p:spTree>
    <p:extLst>
      <p:ext uri="{BB962C8B-B14F-4D97-AF65-F5344CB8AC3E}">
        <p14:creationId xmlns:p14="http://schemas.microsoft.com/office/powerpoint/2010/main" val="546557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9D609B-61C8-09BD-7492-BE9905958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36713"/>
            <a:ext cx="8596668" cy="55046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/>
              <a:t>Artículo 4. </a:t>
            </a:r>
            <a:r>
              <a:rPr lang="es-ES_tradnl" dirty="0"/>
              <a:t>Tomando en cuenta los aspectos de no discriminación y libertad de las mujeres, los principios rectores para el acceso de todas las mujeres a una vida libre de violencia, que deberán ser observados en la elaboración y ejecución de las políticas públicas en el Estado y los Municipios, son:</a:t>
            </a:r>
          </a:p>
          <a:p>
            <a:pPr marL="0" indent="0" algn="just">
              <a:buNone/>
            </a:pPr>
            <a:r>
              <a:rPr lang="es-ES_tradnl" dirty="0"/>
              <a:t>I. La promoción para el desarrollo integral de las mujeres.</a:t>
            </a:r>
          </a:p>
          <a:p>
            <a:pPr marL="0" indent="0" algn="just">
              <a:buNone/>
            </a:pPr>
            <a:r>
              <a:rPr lang="es-ES_tradnl" dirty="0"/>
              <a:t>II. La igualdad jurídica entre los hombres y las mujeres; y</a:t>
            </a:r>
          </a:p>
          <a:p>
            <a:pPr marL="0" indent="0" algn="just">
              <a:buNone/>
            </a:pPr>
            <a:r>
              <a:rPr lang="es-ES_tradnl" dirty="0"/>
              <a:t>III. El respeto a la dignidad humana de las mujeres.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b="1" dirty="0"/>
              <a:t>Artículo 5. </a:t>
            </a:r>
            <a:r>
              <a:rPr lang="es-ES_tradnl" dirty="0"/>
              <a:t>Para los efectos de la presente Ley de Acceso de las Mujeres a una Vida Libre de Violencia, se entenderá por: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II. Violencia contra la mujer: cualquier acción u omisión, basada fundamentalmente en su género, como la discriminación o la discriminación múltiple o agravada, y cualquier otra que atente contra su dignidad humana, que le cause daño o sufrimiento psicológico, físico, sexual, patrimonial, económico o la muerte, tanto en el ámbito privado como en el público;</a:t>
            </a:r>
          </a:p>
        </p:txBody>
      </p:sp>
    </p:spTree>
    <p:extLst>
      <p:ext uri="{BB962C8B-B14F-4D97-AF65-F5344CB8AC3E}">
        <p14:creationId xmlns:p14="http://schemas.microsoft.com/office/powerpoint/2010/main" val="4287819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295413-346B-0582-C26B-E5F7E8C2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16227"/>
            <a:ext cx="8596668" cy="2087216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b="1" dirty="0"/>
              <a:t>Artículo 21. </a:t>
            </a:r>
          </a:p>
          <a:p>
            <a:pPr marL="0" indent="0" algn="just">
              <a:buNone/>
            </a:pPr>
            <a:r>
              <a:rPr lang="es-ES_tradnl" dirty="0"/>
              <a:t>II. </a:t>
            </a:r>
            <a:r>
              <a:rPr lang="es-ES_tradnl" b="1" dirty="0"/>
              <a:t>Principio de buena fe</a:t>
            </a:r>
            <a:r>
              <a:rPr lang="es-ES_tradnl" dirty="0"/>
              <a:t>: las autoridades deben presumir la buena fe de las mujeres en situación de riesgo o violencia y creer en su dicho, sin revictimizarla o hacerla responsable por su situación. En todo momento deberán permitir el ejercicio efectivo de sus derechos;</a:t>
            </a:r>
          </a:p>
        </p:txBody>
      </p:sp>
    </p:spTree>
    <p:extLst>
      <p:ext uri="{BB962C8B-B14F-4D97-AF65-F5344CB8AC3E}">
        <p14:creationId xmlns:p14="http://schemas.microsoft.com/office/powerpoint/2010/main" val="2371644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CF479-4330-7C99-1DB4-2AC09651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35" y="629479"/>
            <a:ext cx="9381066" cy="13208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Protocolo para la Prevención, Detección, Atención y Sanción de la Violencia de Género – IPN.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61134F-7D65-AB68-5C7E-4B5E1CA3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0279"/>
            <a:ext cx="8596668" cy="431195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b="1" dirty="0"/>
              <a:t>Artículo 1. </a:t>
            </a:r>
            <a:r>
              <a:rPr lang="es-ES_tradnl" dirty="0"/>
              <a:t>El presente Protocolo es de observancia </a:t>
            </a:r>
            <a:r>
              <a:rPr lang="es-ES_tradnl" b="1" dirty="0"/>
              <a:t>general y obligatoria</a:t>
            </a:r>
            <a:r>
              <a:rPr lang="es-ES_tradnl" dirty="0"/>
              <a:t>, tiene por objeto establecer los mecanismos necesarios para prevenir, detectar, atender y canalizar a las instancias competentes para sancionar los actos de violencia de género, ocurridos entre la comunidad politécnica en cualquier espacio que se encuentre bajo el resguardo del Instituto Politécnico Nacional.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Lo anterior, sin perjuicio de la aplicación de otras disposiciones de la normativa interna y externa, así como de los procedimientos que pudieran instaurarse en otros ámbitos jurídicos tendentes a sancionar la conducta denunciada.</a:t>
            </a:r>
          </a:p>
        </p:txBody>
      </p:sp>
    </p:spTree>
    <p:extLst>
      <p:ext uri="{BB962C8B-B14F-4D97-AF65-F5344CB8AC3E}">
        <p14:creationId xmlns:p14="http://schemas.microsoft.com/office/powerpoint/2010/main" val="2221127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56E610-9292-CE02-F42E-86B9CBFC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6471"/>
            <a:ext cx="8596668" cy="5464892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b="1" dirty="0"/>
              <a:t>Artículo 2. </a:t>
            </a:r>
            <a:r>
              <a:rPr lang="es-ES_tradnl" dirty="0"/>
              <a:t>Las personas que intervengan en la atención de los casos de violencia de género dentro del Instituto Politécnico Nacional observarán los principios de: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Dignidad</a:t>
            </a:r>
          </a:p>
          <a:p>
            <a:pPr algn="just"/>
            <a:r>
              <a:rPr lang="es-ES_tradnl" dirty="0"/>
              <a:t>Buena Fe</a:t>
            </a:r>
          </a:p>
          <a:p>
            <a:pPr algn="just"/>
            <a:r>
              <a:rPr lang="es-ES_tradnl" dirty="0"/>
              <a:t>Confidencialidad</a:t>
            </a:r>
          </a:p>
          <a:p>
            <a:pPr algn="just"/>
            <a:r>
              <a:rPr lang="es-ES_tradnl" dirty="0"/>
              <a:t>Debida diligencia</a:t>
            </a:r>
          </a:p>
          <a:p>
            <a:pPr algn="just"/>
            <a:r>
              <a:rPr lang="es-ES_tradnl" dirty="0"/>
              <a:t>No criminalización</a:t>
            </a:r>
          </a:p>
          <a:p>
            <a:pPr algn="just"/>
            <a:r>
              <a:rPr lang="es-ES_tradnl" dirty="0"/>
              <a:t>No Revictimización: Quienes se encarguen de aplicar el Protocolo deberán garantizar un proceso libre de repetición de hechos </a:t>
            </a:r>
            <a:r>
              <a:rPr lang="es-ES_tradnl" dirty="0" err="1"/>
              <a:t>revictimizantes</a:t>
            </a:r>
            <a:r>
              <a:rPr lang="es-ES_tradnl" dirty="0"/>
              <a:t>, evitando acciones que coloquen a la persona denunciante como responsable de lo que le sucedió.</a:t>
            </a:r>
          </a:p>
        </p:txBody>
      </p:sp>
    </p:spTree>
    <p:extLst>
      <p:ext uri="{BB962C8B-B14F-4D97-AF65-F5344CB8AC3E}">
        <p14:creationId xmlns:p14="http://schemas.microsoft.com/office/powerpoint/2010/main" val="4194937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61C6886-229A-44CE-61AB-1926FE1BC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Revictimización 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2B4F7F16-97EA-E684-2BAF-D0AB677B8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35567"/>
          </a:xfrm>
        </p:spPr>
        <p:txBody>
          <a:bodyPr>
            <a:normAutofit/>
          </a:bodyPr>
          <a:lstStyle/>
          <a:p>
            <a:r>
              <a:rPr lang="es-ES_tradnl" sz="2400" dirty="0"/>
              <a:t>Doble victimización</a:t>
            </a:r>
          </a:p>
          <a:p>
            <a:r>
              <a:rPr lang="es-ES_tradnl" sz="2400" dirty="0"/>
              <a:t>Victimización secundaria</a:t>
            </a:r>
          </a:p>
        </p:txBody>
      </p:sp>
    </p:spTree>
    <p:extLst>
      <p:ext uri="{BB962C8B-B14F-4D97-AF65-F5344CB8AC3E}">
        <p14:creationId xmlns:p14="http://schemas.microsoft.com/office/powerpoint/2010/main" val="753755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2C15C-F4B2-5091-3B1A-20143346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987"/>
          </a:xfrm>
        </p:spPr>
        <p:txBody>
          <a:bodyPr/>
          <a:lstStyle/>
          <a:p>
            <a:r>
              <a:rPr lang="es-ES_tradnl" dirty="0"/>
              <a:t>¿Qué es la revictimización?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228B41-4990-7398-DF77-60567F16B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9587"/>
            <a:ext cx="8596668" cy="45517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Se puede definir como las consecuencias psicológicas, sociales, jurídicas y económicas negativas que dejan las relaciones de la víctima con el sistema jurídico penal; es el contraste entre las expectativas de la víctima y la realidad institucional.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Esto involucra la pérdida de la comprensión acerca del sufrimiento psicológico y físico que ha causado el hecho delictivo, lo cual, provoca sentimientos de desolación e inseguridad, esto genera la pérdida de fe en la habilidad de la comunidad, en los profesionales y las instituciones, para dar respuesta a las necesidades de las mismas (Gutiérrez, Coronel y Pérez, 2009).</a:t>
            </a:r>
          </a:p>
        </p:txBody>
      </p:sp>
    </p:spTree>
    <p:extLst>
      <p:ext uri="{BB962C8B-B14F-4D97-AF65-F5344CB8AC3E}">
        <p14:creationId xmlns:p14="http://schemas.microsoft.com/office/powerpoint/2010/main" val="733772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84EC6C-46E1-2D5A-EFB1-FE0658E7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55983"/>
            <a:ext cx="8596668" cy="538537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Los estudios en victimología indican que diferentes situaciones (accidentes, catástrofes naturales, delitos) originan diversos procesos de victimización, incluye todas aquellas condiciones, situaciones, factores y circunstancias que causan una interrupción en la vida de una persona y den lugar al sufrimiento (Pearson, cit. en Gutiérrez, Coronel y Pérez, 2009).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Una vez que ocurre el hecho delictivo, la atención se dirige, por un lado a quién causó el daño (para recibir un castigo y con ello, garantizar todos los derechos procesales establecidos por la ley; pero por el otro lado, a la persona víctima, se le </a:t>
            </a:r>
            <a:r>
              <a:rPr lang="es-ES_tradnl" b="1" dirty="0"/>
              <a:t>ignora, señalada y hasta culpada</a:t>
            </a:r>
            <a:r>
              <a:rPr lang="es-ES_tradnl" dirty="0"/>
              <a:t> (Gutiérrez, Coronel y Pérez, 2009).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80702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8E1D73-3C2C-8B3E-FE9D-E11708936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6348"/>
            <a:ext cx="8596668" cy="5943599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dirty="0"/>
              <a:t>Mala o inadecuada atención que recibe la persona víctima una vez que entra en contacto con el sistema de justicia.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dirty="0"/>
              <a:t>Es una reacción social negativa generada como consecuencia de la victimización primaria, donde la víctima </a:t>
            </a:r>
            <a:r>
              <a:rPr lang="es-ES_tradnl" dirty="0" err="1"/>
              <a:t>reexperimenta</a:t>
            </a:r>
            <a:r>
              <a:rPr lang="es-ES_tradnl" dirty="0"/>
              <a:t> una nueva violación a sus derechos legítimos. Ocurre cuando los otros (que no han sido victimas) responden de forma negativa a la víctimas, por su condición sexual, racial, étnica o religiosa.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MX" dirty="0"/>
              <a:t>También involucra la negación del reconocimiento de la experiencia particular frente al hecho delictivo.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dirty="0"/>
              <a:t>Múltiples victimizaciones producidas por el mismo agresor o diferentes agresores en diferentes momentos, estas situación se describe especialmente en delitos como la agresión sexual.</a:t>
            </a:r>
          </a:p>
        </p:txBody>
      </p:sp>
    </p:spTree>
    <p:extLst>
      <p:ext uri="{BB962C8B-B14F-4D97-AF65-F5344CB8AC3E}">
        <p14:creationId xmlns:p14="http://schemas.microsoft.com/office/powerpoint/2010/main" val="2657155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0D063A8-8AB7-A2D6-BCE0-5D8F25030E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Consecuencias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1F201EB-3320-A8F3-23EA-124F43AFE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517663" cy="1646302"/>
          </a:xfrm>
        </p:spPr>
        <p:txBody>
          <a:bodyPr>
            <a:normAutofit/>
          </a:bodyPr>
          <a:lstStyle/>
          <a:p>
            <a:r>
              <a:rPr lang="es-ES_tradnl" sz="2000" dirty="0"/>
              <a:t>Emocionales</a:t>
            </a:r>
          </a:p>
          <a:p>
            <a:r>
              <a:rPr lang="es-ES_tradnl" sz="2000" dirty="0"/>
              <a:t>Cognitivas (pensamiento)</a:t>
            </a:r>
          </a:p>
          <a:p>
            <a:r>
              <a:rPr lang="es-ES_tradnl" sz="2000" dirty="0"/>
              <a:t>Conductuales (acciones)</a:t>
            </a:r>
          </a:p>
        </p:txBody>
      </p:sp>
    </p:spTree>
    <p:extLst>
      <p:ext uri="{BB962C8B-B14F-4D97-AF65-F5344CB8AC3E}">
        <p14:creationId xmlns:p14="http://schemas.microsoft.com/office/powerpoint/2010/main" val="763881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6D60C3-A357-B636-D8FE-0DEE44CB2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57201"/>
            <a:ext cx="8963623" cy="558416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Para las personas que han sido víctimas, iniciar un proceso legal es en si una situación estresante, que revive por el mismo procedimiento además las emociones que generó el mismo.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_tradnl" dirty="0"/>
              <a:t>Además, el apoyo social, la comprensión, el sentido de control y el poder sobre su vida, escucha, respeto y privacidad; resulta muchas veces opuesto a los requerimientos del proceso judicial (que la víctima responda las preguntas que se le realizan públicamente, que demuestre la credibilidad de su testimonio, que siga las reglas y procedimientos, que recuerde su experiencia con el fin de confrontar al perpetrador (Gutiérrez, Coronel y Pérez, 2009).</a:t>
            </a:r>
          </a:p>
        </p:txBody>
      </p:sp>
    </p:spTree>
    <p:extLst>
      <p:ext uri="{BB962C8B-B14F-4D97-AF65-F5344CB8AC3E}">
        <p14:creationId xmlns:p14="http://schemas.microsoft.com/office/powerpoint/2010/main" val="408639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ECDD0-2D13-5E84-DC54-4DC119B17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9971"/>
          </a:xfrm>
        </p:spPr>
        <p:txBody>
          <a:bodyPr/>
          <a:lstStyle/>
          <a:p>
            <a:r>
              <a:rPr lang="es-ES_tradnl" dirty="0"/>
              <a:t>Violencia contra las mujeres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A80505-FD84-22E8-68D0-821B51EB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9571"/>
            <a:ext cx="8596668" cy="45717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dirty="0"/>
              <a:t>Definición ONU.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“Todo acto de violencia de </a:t>
            </a:r>
            <a:r>
              <a:rPr lang="es-MX" b="1" dirty="0"/>
              <a:t>género</a:t>
            </a:r>
            <a:r>
              <a:rPr lang="es-MX" dirty="0"/>
              <a:t> que resulte, o pueda tener como resultado un daño físico, sexual o psicológico para la mujer, inclusive las amenazas de tales actos, la coacción o la privación arbitraria de libertad, tanto si se producen en la vida pública como en la privada”.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El </a:t>
            </a:r>
            <a:r>
              <a:rPr lang="es-MX" b="1" dirty="0"/>
              <a:t>género</a:t>
            </a:r>
            <a:r>
              <a:rPr lang="es-MX" dirty="0"/>
              <a:t> permite visibilizar lo que desde una sociedad o contexto determinado se espera, permite o valora de una mujer u hombre; esto fomenta y mantiene una serie de desigualdades entre los sexos.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MX" dirty="0"/>
              <a:t>Las estimaciones mundiales publicadas por la OMS indican que alrededor de una de cada tres mujeres (35%) en el mundo han sufrido violencia física y/o sexual de pareja o violencia sexual por terceros en algún momento de su vida (ONU, 2017).</a:t>
            </a:r>
          </a:p>
        </p:txBody>
      </p:sp>
    </p:spTree>
    <p:extLst>
      <p:ext uri="{BB962C8B-B14F-4D97-AF65-F5344CB8AC3E}">
        <p14:creationId xmlns:p14="http://schemas.microsoft.com/office/powerpoint/2010/main" val="41082859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8EC2B40-D5A5-4748-82E5-A53A7922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9422296" cy="88127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Sentimiento de inseguridad (Rubio y Alvira, 1982).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562690-4992-62E0-C165-F2754145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870"/>
            <a:ext cx="8596668" cy="47575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_tradnl" dirty="0"/>
              <a:t>Hasta qué punto el sentimiento de inseguridad guarda relación con la victimización o la probabilidad de ser victimizado?</a:t>
            </a:r>
          </a:p>
          <a:p>
            <a:pPr marL="0" indent="0" algn="just">
              <a:buNone/>
            </a:pPr>
            <a:r>
              <a:rPr lang="es-ES_tradnl" dirty="0"/>
              <a:t>Primero: </a:t>
            </a:r>
            <a:r>
              <a:rPr lang="es-ES_tradnl" dirty="0" err="1"/>
              <a:t>dependera</a:t>
            </a:r>
            <a:r>
              <a:rPr lang="es-ES_tradnl" dirty="0"/>
              <a:t> de:</a:t>
            </a:r>
          </a:p>
          <a:p>
            <a:pPr marL="0" indent="0" algn="just">
              <a:buNone/>
            </a:pPr>
            <a:r>
              <a:rPr lang="es-ES_tradnl" dirty="0"/>
              <a:t>a)	La probabilidad objetiva de ser victimizado</a:t>
            </a:r>
          </a:p>
          <a:p>
            <a:pPr marL="0" indent="0" algn="just">
              <a:buNone/>
            </a:pPr>
            <a:r>
              <a:rPr lang="es-ES_tradnl" dirty="0"/>
              <a:t>b)	La percepción de dicha probabilidad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La percepción de probabilidad de ser victimizado depende de la probabilidad objetiva; pero </a:t>
            </a:r>
            <a:r>
              <a:rPr lang="es-ES_tradnl" dirty="0" err="1"/>
              <a:t>tambien</a:t>
            </a:r>
            <a:r>
              <a:rPr lang="es-ES_tradnl" dirty="0"/>
              <a:t> de la información recibida sobre el riesgo de victimización de:</a:t>
            </a:r>
          </a:p>
          <a:p>
            <a:pPr marL="0" indent="0" algn="just">
              <a:buNone/>
            </a:pPr>
            <a:endParaRPr lang="es-ES_tradnl" dirty="0"/>
          </a:p>
          <a:p>
            <a:pPr algn="just"/>
            <a:r>
              <a:rPr lang="es-ES_tradnl" dirty="0"/>
              <a:t>Familia, amigos, vecinos</a:t>
            </a:r>
          </a:p>
          <a:p>
            <a:pPr algn="just"/>
            <a:r>
              <a:rPr lang="es-ES_tradnl" dirty="0"/>
              <a:t>Medios de comunicación</a:t>
            </a:r>
          </a:p>
          <a:p>
            <a:pPr algn="just"/>
            <a:r>
              <a:rPr lang="es-ES_tradnl" dirty="0"/>
              <a:t>El propio individuo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916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25B6AA-3929-3C62-6818-7583D108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8175"/>
            <a:ext cx="8596668" cy="5743188"/>
          </a:xfrm>
        </p:spPr>
        <p:txBody>
          <a:bodyPr/>
          <a:lstStyle/>
          <a:p>
            <a:pPr algn="just"/>
            <a:r>
              <a:rPr lang="es-ES_tradnl" dirty="0"/>
              <a:t>Balkin (1979 cit. en Rubio y Alvira, 1982) hace depender la relación entre tasas de victimización, que él llama tasas nominales de victimización y sentimientos de inseguridad, miedo a la delincuencia en su terminología, de la “exposición” por parte de los actores sociales a situaciones potencialmente delictivas.</a:t>
            </a:r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B2C8B8E-6F0E-3EFC-D0A5-2086D7085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822" y="1974078"/>
            <a:ext cx="6826180" cy="406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56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DFC95-C73F-8191-F014-47AC52F9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4279"/>
            <a:ext cx="8596668" cy="5107084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De acuerdo con el esquema A), debería haber una clara relación entre “victimización real” y “sentimiento de inseguridad”, a no ser que el modelo fuera distinto y la relación entre ambos estuviera totalmente mediatizada por la percepción, como en el esquema B) </a:t>
            </a:r>
            <a:endParaRPr lang="es-ES_tradnl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C102DD1-8671-9C0C-2752-A30027AE4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39" y="2487875"/>
            <a:ext cx="7348657" cy="26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92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6BA6866-7C12-7DD0-0A3C-4529B6652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/>
          <a:lstStyle/>
          <a:p>
            <a:r>
              <a:rPr lang="es-ES_tradnl" dirty="0"/>
              <a:t>Consecuencias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2C3017B-E6E0-B214-7DE3-87432A59C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10748"/>
            <a:ext cx="4184035" cy="51547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_tradnl" dirty="0"/>
              <a:t>Emocionales</a:t>
            </a:r>
          </a:p>
          <a:p>
            <a:pPr algn="just"/>
            <a:r>
              <a:rPr lang="es-ES_tradnl" dirty="0"/>
              <a:t>Estrés</a:t>
            </a:r>
          </a:p>
          <a:p>
            <a:pPr algn="just"/>
            <a:r>
              <a:rPr lang="es-ES_tradnl" dirty="0"/>
              <a:t>Miedo</a:t>
            </a:r>
          </a:p>
          <a:p>
            <a:pPr algn="just"/>
            <a:r>
              <a:rPr lang="es-ES_tradnl" dirty="0"/>
              <a:t>Humillación</a:t>
            </a:r>
          </a:p>
          <a:p>
            <a:pPr algn="just"/>
            <a:r>
              <a:rPr lang="es-ES_tradnl" dirty="0"/>
              <a:t>Angustia</a:t>
            </a:r>
          </a:p>
          <a:p>
            <a:pPr algn="just"/>
            <a:r>
              <a:rPr lang="es-ES_tradnl" dirty="0"/>
              <a:t>Inseguridad</a:t>
            </a:r>
          </a:p>
          <a:p>
            <a:pPr algn="just"/>
            <a:r>
              <a:rPr lang="es-ES_tradnl" dirty="0"/>
              <a:t>Depresión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Cognitivos</a:t>
            </a:r>
          </a:p>
          <a:p>
            <a:pPr algn="just"/>
            <a:r>
              <a:rPr lang="es-ES_tradnl" dirty="0"/>
              <a:t>Pensamientos de culpa (autoculpabilización)</a:t>
            </a:r>
          </a:p>
          <a:p>
            <a:pPr algn="just"/>
            <a:r>
              <a:rPr lang="es-ES_tradnl" dirty="0"/>
              <a:t>Desconfianza y recelo</a:t>
            </a:r>
          </a:p>
          <a:p>
            <a:pPr algn="just"/>
            <a:r>
              <a:rPr lang="es-ES_tradnl" dirty="0"/>
              <a:t>Problemas de atención, concentración y memoria.</a:t>
            </a:r>
          </a:p>
          <a:p>
            <a:endParaRPr lang="es-ES_tradn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5F085BA-1D33-96A8-DF56-E4AC168F7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10748"/>
            <a:ext cx="4390914" cy="49622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_tradnl" dirty="0"/>
              <a:t>Conductuales</a:t>
            </a:r>
          </a:p>
          <a:p>
            <a:pPr algn="just"/>
            <a:r>
              <a:rPr lang="es-ES_tradnl" dirty="0"/>
              <a:t>Llanto</a:t>
            </a:r>
          </a:p>
          <a:p>
            <a:pPr algn="just"/>
            <a:r>
              <a:rPr lang="es-ES_tradnl" dirty="0"/>
              <a:t>Reacciones básicas de protección:</a:t>
            </a:r>
          </a:p>
          <a:p>
            <a:pPr marL="0" indent="0" algn="just">
              <a:buNone/>
            </a:pPr>
            <a:r>
              <a:rPr lang="es-ES_tradnl" dirty="0"/>
              <a:t>Huida/ataque/parálisis.</a:t>
            </a:r>
          </a:p>
          <a:p>
            <a:pPr algn="just"/>
            <a:r>
              <a:rPr lang="es-ES_tradnl" dirty="0"/>
              <a:t>Exposición a factores de riesgo</a:t>
            </a:r>
          </a:p>
          <a:p>
            <a:pPr algn="just"/>
            <a:r>
              <a:rPr lang="es-ES_tradnl" dirty="0"/>
              <a:t>Aislamiento social</a:t>
            </a:r>
          </a:p>
          <a:p>
            <a:pPr algn="just"/>
            <a:r>
              <a:rPr lang="es-ES_tradnl" dirty="0"/>
              <a:t>Modificación de hábitos</a:t>
            </a:r>
          </a:p>
          <a:p>
            <a:pPr algn="just"/>
            <a:r>
              <a:rPr lang="es-ES_tradnl" dirty="0"/>
              <a:t>Consumo de sustancias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Somáticos</a:t>
            </a:r>
          </a:p>
          <a:p>
            <a:pPr algn="just"/>
            <a:r>
              <a:rPr lang="es-ES_tradnl" dirty="0"/>
              <a:t>Problemas de sueño</a:t>
            </a:r>
          </a:p>
          <a:p>
            <a:pPr algn="just"/>
            <a:r>
              <a:rPr lang="es-ES_tradnl" dirty="0"/>
              <a:t>Gastrointestinales</a:t>
            </a:r>
          </a:p>
          <a:p>
            <a:pPr algn="just"/>
            <a:r>
              <a:rPr lang="es-ES_tradnl" dirty="0"/>
              <a:t>Efectos cardiovasculares</a:t>
            </a:r>
          </a:p>
        </p:txBody>
      </p:sp>
    </p:spTree>
    <p:extLst>
      <p:ext uri="{BB962C8B-B14F-4D97-AF65-F5344CB8AC3E}">
        <p14:creationId xmlns:p14="http://schemas.microsoft.com/office/powerpoint/2010/main" val="2663623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16B75B5-B7D0-4E4B-9958-2952FF055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881" y="311150"/>
            <a:ext cx="6223000" cy="623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61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2B93C-0FAE-50CE-994A-6AEA9FA4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Servidor Público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06C762-E91D-7E2C-2A6D-717D6B73E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48775"/>
            <a:ext cx="4184035" cy="49116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dirty="0"/>
              <a:t>Emocionales</a:t>
            </a:r>
          </a:p>
          <a:p>
            <a:pPr algn="just"/>
            <a:r>
              <a:rPr lang="es-ES_tradnl" dirty="0"/>
              <a:t>Enojo</a:t>
            </a:r>
          </a:p>
          <a:p>
            <a:pPr algn="just"/>
            <a:r>
              <a:rPr lang="es-ES_tradnl" dirty="0"/>
              <a:t>Angustia</a:t>
            </a:r>
          </a:p>
          <a:p>
            <a:pPr algn="just"/>
            <a:r>
              <a:rPr lang="es-ES_tradnl" dirty="0"/>
              <a:t>Estrés</a:t>
            </a:r>
          </a:p>
          <a:p>
            <a:pPr algn="just"/>
            <a:r>
              <a:rPr lang="es-ES_tradnl" dirty="0"/>
              <a:t>Rechazo / Aversión</a:t>
            </a:r>
          </a:p>
          <a:p>
            <a:pPr algn="just"/>
            <a:r>
              <a:rPr lang="es-ES_tradnl" dirty="0"/>
              <a:t>Miedo</a:t>
            </a:r>
          </a:p>
          <a:p>
            <a:pPr algn="just"/>
            <a:r>
              <a:rPr lang="es-ES_tradnl" dirty="0"/>
              <a:t>Apatía / Falta de empatía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ES_tradnl" dirty="0"/>
              <a:t>Cognitivos</a:t>
            </a:r>
          </a:p>
          <a:p>
            <a:pPr algn="just"/>
            <a:r>
              <a:rPr lang="es-ES_tradnl" dirty="0"/>
              <a:t>Indiferencia</a:t>
            </a:r>
          </a:p>
          <a:p>
            <a:pPr algn="just"/>
            <a:r>
              <a:rPr lang="es-ES_tradnl" dirty="0"/>
              <a:t>Moralista</a:t>
            </a:r>
          </a:p>
          <a:p>
            <a:pPr algn="just"/>
            <a:r>
              <a:rPr lang="es-ES_tradnl" dirty="0"/>
              <a:t>“Deberías” o “tienes que”</a:t>
            </a:r>
          </a:p>
          <a:p>
            <a:pPr algn="just"/>
            <a:r>
              <a:rPr lang="es-ES_tradnl" dirty="0"/>
              <a:t>Prejuicios</a:t>
            </a:r>
          </a:p>
          <a:p>
            <a:pPr algn="just"/>
            <a:r>
              <a:rPr lang="es-ES_tradnl" dirty="0"/>
              <a:t>Estereotipos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8E110C-8BE1-20B1-14E4-D76414AAF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48777"/>
            <a:ext cx="4184034" cy="449258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_tradnl" dirty="0"/>
              <a:t>Conductuales</a:t>
            </a:r>
          </a:p>
          <a:p>
            <a:pPr algn="just"/>
            <a:r>
              <a:rPr lang="es-ES_tradnl" dirty="0"/>
              <a:t>Emitir juicios, opiniones (personales).</a:t>
            </a:r>
          </a:p>
          <a:p>
            <a:pPr algn="just"/>
            <a:r>
              <a:rPr lang="es-ES_tradnl" dirty="0"/>
              <a:t>Culpabilizar a las víctimas.</a:t>
            </a:r>
          </a:p>
          <a:p>
            <a:pPr algn="just"/>
            <a:r>
              <a:rPr lang="es-ES_tradnl" dirty="0"/>
              <a:t>Dilatar los procesos.</a:t>
            </a:r>
          </a:p>
          <a:p>
            <a:pPr algn="just"/>
            <a:r>
              <a:rPr lang="es-ES_tradnl" dirty="0"/>
              <a:t>No actuar con debida diligencia.</a:t>
            </a:r>
          </a:p>
          <a:p>
            <a:pPr algn="just"/>
            <a:r>
              <a:rPr lang="es-ES_tradnl" dirty="0"/>
              <a:t>Relegar a la víctima a un lugar de espectador (despersonalizar el trato)</a:t>
            </a:r>
          </a:p>
          <a:p>
            <a:pPr algn="just"/>
            <a:r>
              <a:rPr lang="es-ES_tradnl" dirty="0"/>
              <a:t>Omitir información, uso de demasiados tecnicismos.</a:t>
            </a:r>
          </a:p>
          <a:p>
            <a:pPr algn="just"/>
            <a:r>
              <a:rPr lang="es-ES_tradnl" dirty="0"/>
              <a:t>Omisión de los protocolos de actuación.</a:t>
            </a:r>
          </a:p>
        </p:txBody>
      </p:sp>
    </p:spTree>
    <p:extLst>
      <p:ext uri="{BB962C8B-B14F-4D97-AF65-F5344CB8AC3E}">
        <p14:creationId xmlns:p14="http://schemas.microsoft.com/office/powerpoint/2010/main" val="3159859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02F846A-BBA1-47B2-435F-C63F2FC36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Acciones para promover el acceso a la justicia.</a:t>
            </a:r>
          </a:p>
        </p:txBody>
      </p:sp>
    </p:spTree>
    <p:extLst>
      <p:ext uri="{BB962C8B-B14F-4D97-AF65-F5344CB8AC3E}">
        <p14:creationId xmlns:p14="http://schemas.microsoft.com/office/powerpoint/2010/main" val="3140175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4D951-37B8-6472-659D-D0854B01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7" y="393032"/>
            <a:ext cx="9408695" cy="13208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Protocolo para la Prevención, Detección, Atención y Sanción de la Violencia de Género – IPN.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9B7E83-C5C5-4F3D-7BB8-F4B463E4E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1949116"/>
            <a:ext cx="9745579" cy="45158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_tradnl" b="1" dirty="0"/>
              <a:t>Artículo 5. </a:t>
            </a:r>
            <a:r>
              <a:rPr lang="es-ES_tradnl" dirty="0"/>
              <a:t>Son derechos de la persona denunciante, los siguientes: </a:t>
            </a:r>
          </a:p>
          <a:p>
            <a:pPr marL="0" indent="0" algn="just">
              <a:buNone/>
            </a:pPr>
            <a:r>
              <a:rPr lang="es-ES_tradnl" dirty="0"/>
              <a:t>A) Ser tratada con dignidad, sin discriminación, con confidencialidad, eficacia y con igualdad.</a:t>
            </a:r>
          </a:p>
          <a:p>
            <a:pPr marL="0" indent="0" algn="just">
              <a:buNone/>
            </a:pPr>
            <a:r>
              <a:rPr lang="es-ES_tradnl" dirty="0"/>
              <a:t>B) Recibir orientación y acompañamiento del personal competente.</a:t>
            </a:r>
          </a:p>
          <a:p>
            <a:pPr marL="0" indent="0" algn="just">
              <a:buNone/>
            </a:pPr>
            <a:r>
              <a:rPr lang="es-ES_tradnl" dirty="0"/>
              <a:t>C) No ser revictimizada, criminalizada, ni sometida a juicios de valor sobre su comportamiento y/o cuestionamientos que pongan en duda la veracidad de su denuncia.</a:t>
            </a:r>
          </a:p>
          <a:p>
            <a:pPr marL="0" indent="0" algn="just">
              <a:buNone/>
            </a:pPr>
            <a:r>
              <a:rPr lang="es-ES_tradnl" dirty="0"/>
              <a:t>D) Tener garantía de protección de la información que se refiera a su vida privada, datos personales e información confidencial, en los términos de la normativa aplicable en la materia.</a:t>
            </a:r>
          </a:p>
          <a:p>
            <a:pPr marL="0" indent="0" algn="just">
              <a:buNone/>
            </a:pPr>
            <a:r>
              <a:rPr lang="es-ES_tradnl" dirty="0"/>
              <a:t>E) Tener acceso a las medidas de protección establecidas en este Protocolo.</a:t>
            </a:r>
          </a:p>
          <a:p>
            <a:pPr marL="0" indent="0" algn="just">
              <a:buNone/>
            </a:pPr>
            <a:r>
              <a:rPr lang="es-ES_tradnl" dirty="0"/>
              <a:t>F) Ser acompañada por una persona de su confianza durante todo el procedimiento, si así lo desea. Cuando la persona sea menor de edad, deberá ser acompañada por su madre, padre o tutor/a.</a:t>
            </a:r>
          </a:p>
          <a:p>
            <a:pPr marL="0" indent="0" algn="just">
              <a:buNone/>
            </a:pPr>
            <a:r>
              <a:rPr lang="es-ES_tradnl" dirty="0"/>
              <a:t>G) Recibir información sobre el desarrollo de su denuncia.</a:t>
            </a:r>
          </a:p>
        </p:txBody>
      </p:sp>
    </p:spTree>
    <p:extLst>
      <p:ext uri="{BB962C8B-B14F-4D97-AF65-F5344CB8AC3E}">
        <p14:creationId xmlns:p14="http://schemas.microsoft.com/office/powerpoint/2010/main" val="3804297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6B58A-FF7B-D3A1-55D2-9653BC85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66275"/>
            <a:ext cx="8596668" cy="5175088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b="1" dirty="0"/>
              <a:t>Artículo 6. </a:t>
            </a:r>
            <a:r>
              <a:rPr lang="es-ES_tradnl" dirty="0"/>
              <a:t>Son derechos de la persona denunciada los siguientes:</a:t>
            </a:r>
          </a:p>
          <a:p>
            <a:pPr marL="0" indent="0" algn="just">
              <a:buNone/>
            </a:pPr>
            <a:r>
              <a:rPr lang="es-ES_tradnl" dirty="0"/>
              <a:t>A) Ser tratada con dignidad, con igualdad y sin discriminación.</a:t>
            </a:r>
          </a:p>
          <a:p>
            <a:pPr marL="0" indent="0" algn="just">
              <a:buNone/>
            </a:pPr>
            <a:r>
              <a:rPr lang="es-ES_tradnl" dirty="0"/>
              <a:t>B) Tener garantía de protección de la información que se refiera a su vida privada, datos personales e información confidencial, en los términos de la normativa aplicable en la materia.</a:t>
            </a:r>
          </a:p>
          <a:p>
            <a:pPr marL="0" indent="0" algn="just">
              <a:buNone/>
            </a:pPr>
            <a:r>
              <a:rPr lang="es-ES_tradnl" dirty="0"/>
              <a:t>C) Ser informada que existe una denuncia en su contra, el nombre de la persona que formula la denuncia, así como de los hechos que se le imputan, a fin de otorgarle el derecho del debido proceso, de audiencia, la oportunidad de ofrecer pruebas en descargo y dar contestación a los hechos formulados por la persona denunciante. </a:t>
            </a:r>
          </a:p>
        </p:txBody>
      </p:sp>
    </p:spTree>
    <p:extLst>
      <p:ext uri="{BB962C8B-B14F-4D97-AF65-F5344CB8AC3E}">
        <p14:creationId xmlns:p14="http://schemas.microsoft.com/office/powerpoint/2010/main" val="32258992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F255469-F63A-694F-8C63-BE91974ED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710" y="0"/>
            <a:ext cx="5688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6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0FDA8B-EEBA-7033-DB20-38E275693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0635"/>
            <a:ext cx="8596668" cy="1828800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Definición LAMVLV.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1600" dirty="0"/>
              <a:t>Violencia contra las Mujeres: “Cualquier acción u omisión, basada en su género, que les cause daño o sufrimiento psicológico, físico, patrimonial, económico, sexual o la muerte tanto en el ámbito privado como en el público”.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96C848-AC1E-96DE-5D92-ED8DAEE8C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" b="13946"/>
          <a:stretch/>
        </p:blipFill>
        <p:spPr bwMode="auto">
          <a:xfrm>
            <a:off x="1091381" y="2149436"/>
            <a:ext cx="8182621" cy="438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04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22130-7299-BBA7-8608-F580CE4F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365"/>
          </a:xfrm>
        </p:spPr>
        <p:txBody>
          <a:bodyPr/>
          <a:lstStyle/>
          <a:p>
            <a:r>
              <a:rPr lang="es-ES_tradnl" dirty="0"/>
              <a:t>Referencias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DF2ED7-33D2-CF47-09B1-90FE8A809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1965"/>
            <a:ext cx="8596668" cy="47293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/>
              <a:t>Gutiérrez, Coronel y Pérez (2009). Revisión teórica del concepto de victimización secundaria. Universidad Cooperativa de Colombia. </a:t>
            </a:r>
            <a:r>
              <a:rPr lang="es-ES_tradnl" dirty="0" err="1"/>
              <a:t>Liberabit</a:t>
            </a:r>
            <a:r>
              <a:rPr lang="es-ES_tradnl" dirty="0"/>
              <a:t>, 15(1).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 algn="just">
              <a:buNone/>
            </a:pPr>
            <a:r>
              <a:rPr lang="es-MX" dirty="0"/>
              <a:t>Rubio, M. y Alvira, F. (1982). Victimización e inseguridad: La perspectiva de las encuestas de victimización en España. Revista Española de Investigaciones Sociológicas (18), 29-50.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Ley General de Víctimas</a:t>
            </a:r>
          </a:p>
          <a:p>
            <a:pPr marL="0" indent="0" algn="just">
              <a:buNone/>
            </a:pPr>
            <a:r>
              <a:rPr lang="es-MX" dirty="0"/>
              <a:t>Ley General de Acceso de las Mujeres a una Vida </a:t>
            </a:r>
            <a:r>
              <a:rPr lang="es-MX"/>
              <a:t>Libre de Violencia.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Protocolo para la Prevención, Detección, Atención Y Sanción de la Violencia de Género en el Instituto Politécnico Nacional.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48459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239707A-46D3-963B-E04C-A435235650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MUCHAS GRACIAS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81D3190B-E3C7-8211-0583-AD9D996EA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08030"/>
            <a:ext cx="7766936" cy="1435567"/>
          </a:xfrm>
        </p:spPr>
        <p:txBody>
          <a:bodyPr>
            <a:normAutofit/>
          </a:bodyPr>
          <a:lstStyle/>
          <a:p>
            <a:r>
              <a:rPr lang="es-ES_tradnl" sz="2400" dirty="0"/>
              <a:t>Lic. Paulina Lázaro Aguilar</a:t>
            </a:r>
          </a:p>
          <a:p>
            <a:r>
              <a:rPr lang="es-ES_tradnl" sz="2400" dirty="0"/>
              <a:t>Contacto: plazaroa2200@alumno.ipn.mx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6953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5426A-F17F-BA47-BCEB-8F06B62DC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966587" cy="814745"/>
          </a:xfrm>
        </p:spPr>
        <p:txBody>
          <a:bodyPr/>
          <a:lstStyle/>
          <a:p>
            <a:r>
              <a:rPr lang="es-MX" dirty="0"/>
              <a:t>Violencia Laboral y Docente.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70DC1C-C310-5345-A106-6B00EB92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/>
              <a:t>ARTÍCULO 10.- Violencia Laboral y Docente: Se ejerce por las personas que </a:t>
            </a:r>
            <a:r>
              <a:rPr lang="es-MX" b="1" dirty="0"/>
              <a:t>tienen un vínculo laboral, docente o análogo con la víctima</a:t>
            </a:r>
            <a:r>
              <a:rPr lang="es-MX" dirty="0"/>
              <a:t>, independientemente de la relación jerárquica, consistente en un acto o una omisión en abuso de poder que daña la autoestima, salud, integridad, libertad y seguridad de la víctima, e impide su desarrollo y atenta contra la igualdad.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dirty="0"/>
              <a:t>Puede consistir en un solo evento dañino o en una serie de eventos cuya suma produce el daño. También incluye el acoso o el hostigamiento sexual.</a:t>
            </a:r>
          </a:p>
        </p:txBody>
      </p:sp>
    </p:spTree>
    <p:extLst>
      <p:ext uri="{BB962C8B-B14F-4D97-AF65-F5344CB8AC3E}">
        <p14:creationId xmlns:p14="http://schemas.microsoft.com/office/powerpoint/2010/main" val="423274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AC3D80B-FBE2-4943-B4E1-57EEFA2C4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69826" cy="961651"/>
          </a:xfrm>
        </p:spPr>
        <p:txBody>
          <a:bodyPr/>
          <a:lstStyle/>
          <a:p>
            <a:r>
              <a:rPr lang="es-MX" dirty="0"/>
              <a:t>Violencia en la Comunidad.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663F679-8947-0446-886D-823907659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8618316" cy="49688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ARTÍCULO 16.- Violencia en la Comunidad: Son los </a:t>
            </a:r>
            <a:r>
              <a:rPr lang="es-MX" b="1" dirty="0"/>
              <a:t>actos individuales o colectivos </a:t>
            </a:r>
            <a:r>
              <a:rPr lang="es-MX" dirty="0"/>
              <a:t>que transgreden derechos fundamentales de las mujeres y propician su denigración, discriminación, marginación o exclusión en el ámbito público.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ARTÍCULO 17.- El Estado mexicano debe garantizar a las mujeres la erradicación de la violencia en la comunidad, a través de:</a:t>
            </a:r>
          </a:p>
          <a:p>
            <a:pPr marL="0" indent="0" algn="just">
              <a:buNone/>
            </a:pPr>
            <a:r>
              <a:rPr lang="es-MX" dirty="0"/>
              <a:t>I. La reeducación libre de estereotipos y la información de alerta sobre el estado de riesgo que enfrentan las mujeres en una sociedad desigual y discriminatoria;</a:t>
            </a:r>
          </a:p>
          <a:p>
            <a:pPr marL="0" indent="0" algn="just">
              <a:buNone/>
            </a:pPr>
            <a:r>
              <a:rPr lang="es-MX" dirty="0"/>
              <a:t>II. El diseño de un sistema de monitoreo del comportamiento violento de los individuos y de la sociedad contra las mujeres, y</a:t>
            </a:r>
          </a:p>
          <a:p>
            <a:pPr marL="0" indent="0" algn="just">
              <a:buNone/>
            </a:pPr>
            <a:r>
              <a:rPr lang="es-MX" dirty="0"/>
              <a:t>III. El establecimiento de un banco de datos sobre las órdenes de protección y de las personas sujetas a ellas, para realizar las acciones de política criminal que correspondan y faciliten el intercambio de información entre las instancias.</a:t>
            </a:r>
          </a:p>
        </p:txBody>
      </p:sp>
    </p:spTree>
    <p:extLst>
      <p:ext uri="{BB962C8B-B14F-4D97-AF65-F5344CB8AC3E}">
        <p14:creationId xmlns:p14="http://schemas.microsoft.com/office/powerpoint/2010/main" val="75043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8C403-5A64-3749-9B12-93408879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490"/>
          </a:xfrm>
        </p:spPr>
        <p:txBody>
          <a:bodyPr/>
          <a:lstStyle/>
          <a:p>
            <a:r>
              <a:rPr lang="es-MX" dirty="0"/>
              <a:t>Violencia Institucional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0FFB6B-7021-BD4C-9109-35654E7E3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6065"/>
            <a:ext cx="8596668" cy="434529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/>
              <a:t>ARTÍCULO 18.- Violencia Institucional: Son los </a:t>
            </a:r>
            <a:r>
              <a:rPr lang="es-MX" b="1" dirty="0"/>
              <a:t>actos u omisiones de las y los servidores públicos</a:t>
            </a:r>
            <a:r>
              <a:rPr lang="es-MX" dirty="0"/>
              <a:t> de cualquier orden de gobierno que discriminen o tengan como fin </a:t>
            </a:r>
            <a:r>
              <a:rPr lang="es-MX" b="1" dirty="0"/>
              <a:t>dilatar, obstaculizar o impedir </a:t>
            </a:r>
            <a:r>
              <a:rPr lang="es-MX" dirty="0"/>
              <a:t>el goce y ejercicio de los derechos humanos de las mujeres así como </a:t>
            </a:r>
            <a:r>
              <a:rPr lang="es-MX" b="1" dirty="0"/>
              <a:t>su acceso</a:t>
            </a:r>
            <a:r>
              <a:rPr lang="es-MX" dirty="0"/>
              <a:t> al disfrute de políticas públicas destinadas a prevenir, atender, investigar, sancionar y erradicar los diferentes tipos de violencia.</a:t>
            </a:r>
          </a:p>
        </p:txBody>
      </p:sp>
    </p:spTree>
    <p:extLst>
      <p:ext uri="{BB962C8B-B14F-4D97-AF65-F5344CB8AC3E}">
        <p14:creationId xmlns:p14="http://schemas.microsoft.com/office/powerpoint/2010/main" val="425716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00024-1FAF-634A-BDAF-695BCE21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987"/>
          </a:xfrm>
        </p:spPr>
        <p:txBody>
          <a:bodyPr/>
          <a:lstStyle/>
          <a:p>
            <a:r>
              <a:rPr lang="es-MX" dirty="0"/>
              <a:t>Violencia Feminicida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547EC3-271F-9A45-9408-6CB914C73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96668" cy="253855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dirty="0"/>
              <a:t>ARTÍCULO 21.- Violencia Feminicida: Es la forma extrema de violencia de género contra las mujeres, producto de la violación de sus derechos humanos, en los ámbitos público y privado, conformada por el conjunto de conductas misóginas que pueden conllevar impunidad social y del Estado y, puede culminar en homicidio y otras formas de muerte violenta de mujeres.</a:t>
            </a:r>
          </a:p>
        </p:txBody>
      </p:sp>
    </p:spTree>
    <p:extLst>
      <p:ext uri="{BB962C8B-B14F-4D97-AF65-F5344CB8AC3E}">
        <p14:creationId xmlns:p14="http://schemas.microsoft.com/office/powerpoint/2010/main" val="82276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8ABD248-967C-7821-C677-883F7EBF1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428176"/>
              </p:ext>
            </p:extLst>
          </p:nvPr>
        </p:nvGraphicFramePr>
        <p:xfrm>
          <a:off x="397791" y="0"/>
          <a:ext cx="9660609" cy="6650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7107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{5237F79F-97C1-FA4E-AE91-82974EB4D043}tf10001060</Template>
  <TotalTime>6414</TotalTime>
  <Words>3703</Words>
  <Application>Microsoft Macintosh PowerPoint</Application>
  <PresentationFormat>Panorámica</PresentationFormat>
  <Paragraphs>244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6" baseType="lpstr">
      <vt:lpstr>Arial</vt:lpstr>
      <vt:lpstr>Trebuchet MS</vt:lpstr>
      <vt:lpstr>Wingdings</vt:lpstr>
      <vt:lpstr>Wingdings 3</vt:lpstr>
      <vt:lpstr>Faceta</vt:lpstr>
      <vt:lpstr>LA NO REVICTIMIZACIÓN DE LAS MUJERES. ¿QUÉ ES LA DOBLE VICTIMIZACIÓN?</vt:lpstr>
      <vt:lpstr>Objetivos</vt:lpstr>
      <vt:lpstr>Violencia contra las mujeres</vt:lpstr>
      <vt:lpstr>Presentación de PowerPoint</vt:lpstr>
      <vt:lpstr>Violencia Laboral y Docente.</vt:lpstr>
      <vt:lpstr>Violencia en la Comunidad.</vt:lpstr>
      <vt:lpstr>Violencia Institucional</vt:lpstr>
      <vt:lpstr>Violencia Feminicida</vt:lpstr>
      <vt:lpstr>Presentación de PowerPoint</vt:lpstr>
      <vt:lpstr>Presentación de PowerPoint</vt:lpstr>
      <vt:lpstr>Presentación de PowerPoint</vt:lpstr>
      <vt:lpstr>Presentación de PowerPoint</vt:lpstr>
      <vt:lpstr>Factores de Riesgo</vt:lpstr>
      <vt:lpstr>Presentación de PowerPoint</vt:lpstr>
      <vt:lpstr>Presentación de PowerPoint</vt:lpstr>
      <vt:lpstr>Derechos de las mujeres que han sido víctimas de violencia.</vt:lpstr>
      <vt:lpstr>Ley General de Víctimas (Última reforma 28-04-2022).  </vt:lpstr>
      <vt:lpstr>Presentación de PowerPoint</vt:lpstr>
      <vt:lpstr>Ley de Acceso de las Mujeres a una Vida Libre de Violencia (Última reforma 10-06-2022)</vt:lpstr>
      <vt:lpstr>Presentación de PowerPoint</vt:lpstr>
      <vt:lpstr>Presentación de PowerPoint</vt:lpstr>
      <vt:lpstr>Protocolo para la Prevención, Detección, Atención y Sanción de la Violencia de Género – IPN.</vt:lpstr>
      <vt:lpstr>Presentación de PowerPoint</vt:lpstr>
      <vt:lpstr>Revictimización </vt:lpstr>
      <vt:lpstr>¿Qué es la revictimización?</vt:lpstr>
      <vt:lpstr>Presentación de PowerPoint</vt:lpstr>
      <vt:lpstr>Presentación de PowerPoint</vt:lpstr>
      <vt:lpstr>Consecuencias</vt:lpstr>
      <vt:lpstr>Presentación de PowerPoint</vt:lpstr>
      <vt:lpstr>Sentimiento de inseguridad (Rubio y Alvira, 1982). </vt:lpstr>
      <vt:lpstr>Presentación de PowerPoint</vt:lpstr>
      <vt:lpstr>Presentación de PowerPoint</vt:lpstr>
      <vt:lpstr>Consecuencias</vt:lpstr>
      <vt:lpstr>Presentación de PowerPoint</vt:lpstr>
      <vt:lpstr>Servidor Público</vt:lpstr>
      <vt:lpstr>Acciones para promover el acceso a la justicia.</vt:lpstr>
      <vt:lpstr>Protocolo para la Prevención, Detección, Atención y Sanción de la Violencia de Género – IPN.</vt:lpstr>
      <vt:lpstr>Presentación de PowerPoint</vt:lpstr>
      <vt:lpstr>Presentación de PowerPoint</vt:lpstr>
      <vt:lpstr>Referencias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 REVICTIMIZACIÓN DE LAS MUJERES. ¿QUÉ ES LA DOBLE VICTIMIZACIÓN?</dc:title>
  <dc:creator>Microsoft Office User</dc:creator>
  <cp:lastModifiedBy>Microsoft Office User</cp:lastModifiedBy>
  <cp:revision>6</cp:revision>
  <dcterms:created xsi:type="dcterms:W3CDTF">2022-06-30T18:59:08Z</dcterms:created>
  <dcterms:modified xsi:type="dcterms:W3CDTF">2022-07-05T05:54:48Z</dcterms:modified>
</cp:coreProperties>
</file>