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797675" cy="9926625"/>
  <p:embeddedFontLst>
    <p:embeddedFont>
      <p:font typeface="Roboto"/>
      <p:regular r:id="rId35"/>
      <p:bold r:id="rId36"/>
      <p:italic r:id="rId37"/>
      <p:boldItalic r:id="rId38"/>
    </p:embeddedFont>
    <p:embeddedFont>
      <p:font typeface="Source Sans Pr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gKIyE5yAhcwMO66SisDylk/E1D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SansPro-bold.fntdata"/><Relationship Id="rId20" Type="http://schemas.openxmlformats.org/officeDocument/2006/relationships/slide" Target="slides/slide16.xml"/><Relationship Id="rId42" Type="http://schemas.openxmlformats.org/officeDocument/2006/relationships/font" Target="fonts/SourceSansPro-boldItalic.fntdata"/><Relationship Id="rId41" Type="http://schemas.openxmlformats.org/officeDocument/2006/relationships/font" Target="fonts/SourceSansPro-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SourceSansPro-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e1f3e1c0c_0_37: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12e1f3e1c0c_0_3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e1f3e1c0c_0_46: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12e1f3e1c0c_0_4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e1f3e1c0c_0_27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12e1f3e1c0c_0_27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e1f3e1c0c_0_299: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12e1f3e1c0c_0_29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2e1f3e1c0c_0_5: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12e1f3e1c0c_0_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2e2cf9d312_0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12e2cf9d312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e2cf9d312_0_24: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12e2cf9d312_0_2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e2cf9d312_0_46: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12e2cf9d312_0_4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e2cf9d312_0_9: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2e2cf9d312_0_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2d52a38629_0_1: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12d52a38629_0_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e6730da09_0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12e6730da09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2e2cf9d312_0_82: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12e2cf9d312_0_8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2e6730da09_0_332: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12e6730da09_0_33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2e6730da09_0_359: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12e6730da09_0_35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2e6730da09_0_379: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12e6730da09_0_37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2e6730da09_0_402: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12e6730da09_0_40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2e2cf9d312_0_68: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12e2cf9d312_0_6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2e6730da09_1_4: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12e6730da09_1_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250ad1841c_0_487: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1250ad1841c_0_48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250ad1841c_0_493: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1250ad1841c_0_49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3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50ad1841c_0_1: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1250ad1841c_0_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d52a38629_0_19: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12d52a38629_0_1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e1f3e1c0c_0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2e1f3e1c0c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e1f3e1c0c_0_1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2e1f3e1c0c_0_1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e1f3e1c0c_0_19: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12e1f3e1c0c_0_1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e1f3e1c0c_0_28: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12e1f3e1c0c_0_2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6"/>
          <p:cNvSpPr/>
          <p:nvPr>
            <p:ph idx="2" type="pic"/>
          </p:nvPr>
        </p:nvSpPr>
        <p:spPr>
          <a:xfrm>
            <a:off x="5183188" y="987425"/>
            <a:ext cx="6172200" cy="4873625"/>
          </a:xfrm>
          <a:prstGeom prst="rect">
            <a:avLst/>
          </a:prstGeom>
          <a:noFill/>
          <a:ln>
            <a:noFill/>
          </a:ln>
        </p:spPr>
      </p:sp>
      <p:sp>
        <p:nvSpPr>
          <p:cNvPr id="64" name="Google Shape;64;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hyperlink" Target="https://www.youtube.com/watch?v=s2DdAC5wees&amp;authuser=0" TargetMode="External"/><Relationship Id="rId5"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943" l="0" r="-461" t="4522"/>
          <a:stretch/>
        </p:blipFill>
        <p:spPr>
          <a:xfrm>
            <a:off x="0" y="0"/>
            <a:ext cx="12192000" cy="6858000"/>
          </a:xfrm>
          <a:prstGeom prst="rect">
            <a:avLst/>
          </a:prstGeom>
          <a:noFill/>
          <a:ln>
            <a:noFill/>
          </a:ln>
        </p:spPr>
      </p:pic>
      <p:sp>
        <p:nvSpPr>
          <p:cNvPr id="85" name="Google Shape;85;p1"/>
          <p:cNvSpPr txBox="1"/>
          <p:nvPr>
            <p:ph idx="1" type="subTitle"/>
          </p:nvPr>
        </p:nvSpPr>
        <p:spPr>
          <a:xfrm>
            <a:off x="0" y="6334350"/>
            <a:ext cx="12192000" cy="38213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B18E59"/>
              </a:buClr>
              <a:buSzPts val="2000"/>
              <a:buNone/>
            </a:pPr>
            <a:r>
              <a:rPr lang="es-ES" sz="2000">
                <a:solidFill>
                  <a:srgbClr val="BC955C"/>
                </a:solidFill>
                <a:latin typeface="Source Sans Pro"/>
                <a:ea typeface="Source Sans Pro"/>
                <a:cs typeface="Source Sans Pro"/>
                <a:sym typeface="Source Sans Pro"/>
              </a:rPr>
              <a:t>25 de mayo de 2022</a:t>
            </a:r>
            <a:endParaRPr sz="2000">
              <a:solidFill>
                <a:srgbClr val="BC955C"/>
              </a:solidFill>
              <a:latin typeface="Source Sans Pro"/>
              <a:ea typeface="Source Sans Pro"/>
              <a:cs typeface="Source Sans Pro"/>
              <a:sym typeface="Source Sans Pro"/>
            </a:endParaRPr>
          </a:p>
        </p:txBody>
      </p:sp>
      <p:sp>
        <p:nvSpPr>
          <p:cNvPr id="86" name="Google Shape;86;p1"/>
          <p:cNvSpPr txBox="1"/>
          <p:nvPr/>
        </p:nvSpPr>
        <p:spPr>
          <a:xfrm>
            <a:off x="0" y="2404650"/>
            <a:ext cx="12192000" cy="24288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B18E59"/>
              </a:buClr>
              <a:buSzPts val="2800"/>
              <a:buFont typeface="Calibri"/>
              <a:buNone/>
            </a:pPr>
            <a:r>
              <a:rPr b="1" lang="es-ES" sz="3200">
                <a:solidFill>
                  <a:srgbClr val="BC955C"/>
                </a:solidFill>
                <a:latin typeface="Source Sans Pro"/>
                <a:ea typeface="Source Sans Pro"/>
                <a:cs typeface="Source Sans Pro"/>
                <a:sym typeface="Source Sans Pro"/>
              </a:rPr>
              <a:t>Conferencia:</a:t>
            </a:r>
            <a:r>
              <a:rPr b="1" lang="es-ES" sz="2800">
                <a:solidFill>
                  <a:srgbClr val="BC955C"/>
                </a:solidFill>
                <a:latin typeface="Source Sans Pro"/>
                <a:ea typeface="Source Sans Pro"/>
                <a:cs typeface="Source Sans Pro"/>
                <a:sym typeface="Source Sans Pro"/>
              </a:rPr>
              <a:t> </a:t>
            </a:r>
            <a:endParaRPr b="1" sz="2800">
              <a:solidFill>
                <a:srgbClr val="BC955C"/>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B18E59"/>
              </a:buClr>
              <a:buSzPts val="2800"/>
              <a:buFont typeface="Calibri"/>
              <a:buNone/>
            </a:pPr>
            <a:r>
              <a:rPr b="1" lang="es-ES" sz="3200">
                <a:solidFill>
                  <a:srgbClr val="BC955C"/>
                </a:solidFill>
                <a:latin typeface="Source Sans Pro"/>
                <a:ea typeface="Source Sans Pro"/>
                <a:cs typeface="Source Sans Pro"/>
                <a:sym typeface="Source Sans Pro"/>
              </a:rPr>
              <a:t>La No revictimización de las mujeres </a:t>
            </a:r>
            <a:endParaRPr b="1" sz="3200">
              <a:solidFill>
                <a:srgbClr val="BC955C"/>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B18E59"/>
              </a:buClr>
              <a:buSzPts val="2800"/>
              <a:buFont typeface="Calibri"/>
              <a:buNone/>
            </a:pPr>
            <a:r>
              <a:rPr b="1" lang="es-ES" sz="3200">
                <a:solidFill>
                  <a:srgbClr val="BC955C"/>
                </a:solidFill>
                <a:latin typeface="Source Sans Pro"/>
                <a:ea typeface="Source Sans Pro"/>
                <a:cs typeface="Source Sans Pro"/>
                <a:sym typeface="Source Sans Pro"/>
              </a:rPr>
              <a:t>¿Qué es la doble victimización?</a:t>
            </a:r>
            <a:endParaRPr b="1" sz="3200">
              <a:solidFill>
                <a:srgbClr val="BC955C"/>
              </a:solidFill>
              <a:latin typeface="Source Sans Pro"/>
              <a:ea typeface="Source Sans Pro"/>
              <a:cs typeface="Source Sans Pro"/>
              <a:sym typeface="Source Sans Pro"/>
            </a:endParaRPr>
          </a:p>
          <a:p>
            <a:pPr indent="0" lvl="0" marL="0" rtl="0" algn="ctr">
              <a:spcBef>
                <a:spcPts val="0"/>
              </a:spcBef>
              <a:spcAft>
                <a:spcPts val="0"/>
              </a:spcAft>
              <a:buClr>
                <a:schemeClr val="dk1"/>
              </a:buClr>
              <a:buSzPts val="2400"/>
              <a:buFont typeface="Arial"/>
              <a:buNone/>
            </a:pPr>
            <a:r>
              <a:t/>
            </a:r>
            <a:endParaRPr sz="2400">
              <a:solidFill>
                <a:srgbClr val="B18E59"/>
              </a:solidFill>
              <a:latin typeface="Calibri"/>
              <a:ea typeface="Calibri"/>
              <a:cs typeface="Calibri"/>
              <a:sym typeface="Calibri"/>
            </a:endParaRPr>
          </a:p>
          <a:p>
            <a:pPr indent="0" lvl="0" marL="0" rtl="0" algn="ctr">
              <a:spcBef>
                <a:spcPts val="0"/>
              </a:spcBef>
              <a:spcAft>
                <a:spcPts val="0"/>
              </a:spcAft>
              <a:buClr>
                <a:schemeClr val="dk1"/>
              </a:buClr>
              <a:buSzPts val="2400"/>
              <a:buFont typeface="Arial"/>
              <a:buNone/>
            </a:pPr>
            <a:r>
              <a:rPr lang="es-ES" sz="2400">
                <a:solidFill>
                  <a:srgbClr val="B18E59"/>
                </a:solidFill>
                <a:latin typeface="Calibri"/>
                <a:ea typeface="Calibri"/>
                <a:cs typeface="Calibri"/>
                <a:sym typeface="Calibri"/>
              </a:rPr>
              <a:t>L</a:t>
            </a:r>
            <a:r>
              <a:rPr lang="es-ES" sz="2400">
                <a:solidFill>
                  <a:srgbClr val="B18E59"/>
                </a:solidFill>
                <a:latin typeface="Source Sans Pro"/>
                <a:ea typeface="Source Sans Pro"/>
                <a:cs typeface="Source Sans Pro"/>
                <a:sym typeface="Source Sans Pro"/>
              </a:rPr>
              <a:t>cda. Eva Munguía Paz</a:t>
            </a:r>
            <a:endParaRPr sz="2400">
              <a:solidFill>
                <a:srgbClr val="B18E59"/>
              </a:solidFill>
              <a:latin typeface="Source Sans Pro"/>
              <a:ea typeface="Source Sans Pro"/>
              <a:cs typeface="Source Sans Pro"/>
              <a:sym typeface="Source Sans Pro"/>
            </a:endParaRPr>
          </a:p>
          <a:p>
            <a:pPr indent="0" lvl="0" marL="0" rtl="0" algn="ctr">
              <a:spcBef>
                <a:spcPts val="0"/>
              </a:spcBef>
              <a:spcAft>
                <a:spcPts val="0"/>
              </a:spcAft>
              <a:buClr>
                <a:schemeClr val="dk1"/>
              </a:buClr>
              <a:buSzPts val="2400"/>
              <a:buFont typeface="Arial"/>
              <a:buNone/>
            </a:pPr>
            <a:r>
              <a:rPr lang="es-ES" sz="2200">
                <a:solidFill>
                  <a:srgbClr val="B18E59"/>
                </a:solidFill>
                <a:latin typeface="Source Sans Pro"/>
                <a:ea typeface="Source Sans Pro"/>
                <a:cs typeface="Source Sans Pro"/>
                <a:sym typeface="Source Sans Pro"/>
              </a:rPr>
              <a:t>JUD de Capacitación</a:t>
            </a:r>
            <a:endParaRPr sz="2200">
              <a:solidFill>
                <a:srgbClr val="B18E59"/>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B18E59"/>
              </a:buClr>
              <a:buSzPts val="2800"/>
              <a:buFont typeface="Calibri"/>
              <a:buNone/>
            </a:pPr>
            <a:r>
              <a:rPr b="1" lang="es-ES" sz="3200">
                <a:solidFill>
                  <a:srgbClr val="BC955C"/>
                </a:solidFill>
                <a:latin typeface="Source Sans Pro"/>
                <a:ea typeface="Source Sans Pro"/>
                <a:cs typeface="Source Sans Pro"/>
                <a:sym typeface="Source Sans Pro"/>
              </a:rPr>
              <a:t> </a:t>
            </a:r>
            <a:endParaRPr b="1" i="0" sz="3600" u="none" cap="none" strike="noStrike">
              <a:solidFill>
                <a:srgbClr val="B18E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2e1f3e1c0c_0_37"/>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Género como factor de desigualdad y violencia</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sp>
        <p:nvSpPr>
          <p:cNvPr id="166" name="Google Shape;166;g12e1f3e1c0c_0_37"/>
          <p:cNvSpPr txBox="1"/>
          <p:nvPr>
            <p:ph idx="1" type="body"/>
          </p:nvPr>
        </p:nvSpPr>
        <p:spPr>
          <a:xfrm>
            <a:off x="961675" y="2169425"/>
            <a:ext cx="10156800" cy="3502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Clr>
                <a:schemeClr val="dk1"/>
              </a:buClr>
              <a:buSzPts val="2400"/>
              <a:buNone/>
            </a:pPr>
            <a:r>
              <a:rPr lang="es-ES" sz="3100">
                <a:solidFill>
                  <a:srgbClr val="9D989A"/>
                </a:solidFill>
                <a:latin typeface="Source Sans Pro"/>
                <a:ea typeface="Source Sans Pro"/>
                <a:cs typeface="Source Sans Pro"/>
                <a:sym typeface="Source Sans Pro"/>
              </a:rPr>
              <a:t>El género es parte de un contexto sociocultural más amplio en los que se incluye la clase social, el nivel de pobreza, el grupo étnico, la orientación sexual o la edad, entre otros.</a:t>
            </a:r>
            <a:endParaRPr sz="3100">
              <a:solidFill>
                <a:srgbClr val="9D989A"/>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3100">
              <a:solidFill>
                <a:srgbClr val="9D989A"/>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rPr lang="es-ES" sz="3100">
                <a:solidFill>
                  <a:srgbClr val="B18E59"/>
                </a:solidFill>
                <a:latin typeface="Source Sans Pro"/>
                <a:ea typeface="Source Sans Pro"/>
                <a:cs typeface="Source Sans Pro"/>
                <a:sym typeface="Source Sans Pro"/>
              </a:rPr>
              <a:t>Estos factores de desigualdad se entrecruzan en la vida de las personas y los grupos sociales generando </a:t>
            </a:r>
            <a:r>
              <a:rPr b="1" lang="es-ES" sz="3100">
                <a:solidFill>
                  <a:srgbClr val="B18E59"/>
                </a:solidFill>
                <a:latin typeface="Source Sans Pro"/>
                <a:ea typeface="Source Sans Pro"/>
                <a:cs typeface="Source Sans Pro"/>
                <a:sym typeface="Source Sans Pro"/>
              </a:rPr>
              <a:t>violencia</a:t>
            </a:r>
            <a:r>
              <a:rPr lang="es-ES" sz="3100">
                <a:solidFill>
                  <a:srgbClr val="B18E59"/>
                </a:solidFill>
                <a:latin typeface="Source Sans Pro"/>
                <a:ea typeface="Source Sans Pro"/>
                <a:cs typeface="Source Sans Pro"/>
                <a:sym typeface="Source Sans Pro"/>
              </a:rPr>
              <a:t>.</a:t>
            </a:r>
            <a:endParaRPr sz="3100">
              <a:solidFill>
                <a:srgbClr val="B18E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3100">
              <a:solidFill>
                <a:srgbClr val="B18E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700">
              <a:solidFill>
                <a:srgbClr val="7F7F7F"/>
              </a:solidFill>
            </a:endParaRPr>
          </a:p>
        </p:txBody>
      </p:sp>
      <p:cxnSp>
        <p:nvCxnSpPr>
          <p:cNvPr id="167" name="Google Shape;167;g12e1f3e1c0c_0_37"/>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168" name="Google Shape;168;g12e1f3e1c0c_0_37"/>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169" name="Google Shape;169;g12e1f3e1c0c_0_37"/>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170" name="Google Shape;170;g12e1f3e1c0c_0_37"/>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2e1f3e1c0c_0_46"/>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Violencia contra las mujeres y niñas</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cxnSp>
        <p:nvCxnSpPr>
          <p:cNvPr id="176" name="Google Shape;176;g12e1f3e1c0c_0_46"/>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177" name="Google Shape;177;g12e1f3e1c0c_0_46"/>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178" name="Google Shape;178;g12e1f3e1c0c_0_46"/>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179" name="Google Shape;179;g12e1f3e1c0c_0_46"/>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grpSp>
        <p:nvGrpSpPr>
          <p:cNvPr id="180" name="Google Shape;180;g12e1f3e1c0c_0_46"/>
          <p:cNvGrpSpPr/>
          <p:nvPr/>
        </p:nvGrpSpPr>
        <p:grpSpPr>
          <a:xfrm>
            <a:off x="3815860" y="2082222"/>
            <a:ext cx="2854867" cy="4177647"/>
            <a:chOff x="3071457" y="2013875"/>
            <a:chExt cx="1944600" cy="1569600"/>
          </a:xfrm>
        </p:grpSpPr>
        <p:sp>
          <p:nvSpPr>
            <p:cNvPr id="181" name="Google Shape;181;g12e1f3e1c0c_0_46"/>
            <p:cNvSpPr/>
            <p:nvPr/>
          </p:nvSpPr>
          <p:spPr>
            <a:xfrm flipH="1" rot="10800000">
              <a:off x="3071457" y="2013875"/>
              <a:ext cx="1944600" cy="1569600"/>
            </a:xfrm>
            <a:prstGeom prst="round2DiagRect">
              <a:avLst>
                <a:gd fmla="val 0" name="adj1"/>
                <a:gd fmla="val 17764" name="adj2"/>
              </a:avLst>
            </a:prstGeom>
            <a:solidFill>
              <a:srgbClr val="8D253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g12e1f3e1c0c_0_46"/>
            <p:cNvSpPr txBox="1"/>
            <p:nvPr/>
          </p:nvSpPr>
          <p:spPr>
            <a:xfrm>
              <a:off x="3316102" y="2256385"/>
              <a:ext cx="1451700" cy="459900"/>
            </a:xfrm>
            <a:prstGeom prst="rect">
              <a:avLst/>
            </a:prstGeom>
            <a:solidFill>
              <a:srgbClr val="8D253D"/>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s-ES" sz="1500">
                  <a:solidFill>
                    <a:srgbClr val="FFFFFF"/>
                  </a:solidFill>
                  <a:latin typeface="Roboto"/>
                  <a:ea typeface="Roboto"/>
                  <a:cs typeface="Roboto"/>
                  <a:sym typeface="Roboto"/>
                </a:rPr>
                <a:t>VIOLENCIA DE GÉNERO</a:t>
              </a:r>
              <a:endParaRPr sz="1500">
                <a:solidFill>
                  <a:srgbClr val="FFFFFF"/>
                </a:solidFill>
                <a:latin typeface="Roboto"/>
                <a:ea typeface="Roboto"/>
                <a:cs typeface="Roboto"/>
                <a:sym typeface="Roboto"/>
              </a:endParaRPr>
            </a:p>
          </p:txBody>
        </p:sp>
        <p:sp>
          <p:nvSpPr>
            <p:cNvPr id="183" name="Google Shape;183;g12e1f3e1c0c_0_46"/>
            <p:cNvSpPr txBox="1"/>
            <p:nvPr/>
          </p:nvSpPr>
          <p:spPr>
            <a:xfrm>
              <a:off x="3316100" y="2716352"/>
              <a:ext cx="1451700" cy="512400"/>
            </a:xfrm>
            <a:prstGeom prst="rect">
              <a:avLst/>
            </a:prstGeom>
            <a:solidFill>
              <a:srgbClr val="8D253D"/>
            </a:solidFill>
            <a:ln>
              <a:noFill/>
            </a:ln>
          </p:spPr>
          <p:txBody>
            <a:bodyPr anchorCtr="0" anchor="t" bIns="121900" lIns="121900" spcFirstLastPara="1" rIns="121900" wrap="square" tIns="121900">
              <a:noAutofit/>
            </a:bodyPr>
            <a:lstStyle/>
            <a:p>
              <a:pPr indent="0" lvl="0" marL="0" rtl="0" algn="just">
                <a:lnSpc>
                  <a:spcPct val="115000"/>
                </a:lnSpc>
                <a:spcBef>
                  <a:spcPts val="0"/>
                </a:spcBef>
                <a:spcAft>
                  <a:spcPts val="2100"/>
                </a:spcAft>
                <a:buNone/>
              </a:pPr>
              <a:r>
                <a:rPr lang="es-ES" sz="1100">
                  <a:solidFill>
                    <a:srgbClr val="FFFFFF"/>
                  </a:solidFill>
                  <a:latin typeface="Roboto"/>
                  <a:ea typeface="Roboto"/>
                  <a:cs typeface="Roboto"/>
                  <a:sym typeface="Roboto"/>
                </a:rPr>
                <a:t>La violencia de género no solo es contra mujeres y niñas, también se observa en personas LGBTI, indígenas, con discapacidad, etc. Y no es solo física, implica un espectro amplio de acciones a nivel afectivo o psicológico, que puede afectar la libertad y la capacidad de tomar decisiones de las personas.</a:t>
              </a:r>
              <a:endParaRPr sz="1500">
                <a:solidFill>
                  <a:srgbClr val="FFFFFF"/>
                </a:solidFill>
                <a:latin typeface="Roboto"/>
                <a:ea typeface="Roboto"/>
                <a:cs typeface="Roboto"/>
                <a:sym typeface="Roboto"/>
              </a:endParaRPr>
            </a:p>
          </p:txBody>
        </p:sp>
      </p:grpSp>
      <p:grpSp>
        <p:nvGrpSpPr>
          <p:cNvPr id="184" name="Google Shape;184;g12e1f3e1c0c_0_46"/>
          <p:cNvGrpSpPr/>
          <p:nvPr/>
        </p:nvGrpSpPr>
        <p:grpSpPr>
          <a:xfrm>
            <a:off x="964497" y="2082222"/>
            <a:ext cx="2854867" cy="4177647"/>
            <a:chOff x="1126863" y="2013875"/>
            <a:chExt cx="1944600" cy="1569600"/>
          </a:xfrm>
        </p:grpSpPr>
        <p:sp>
          <p:nvSpPr>
            <p:cNvPr id="185" name="Google Shape;185;g12e1f3e1c0c_0_46"/>
            <p:cNvSpPr/>
            <p:nvPr/>
          </p:nvSpPr>
          <p:spPr>
            <a:xfrm>
              <a:off x="1126863" y="2013875"/>
              <a:ext cx="1944600" cy="1569600"/>
            </a:xfrm>
            <a:prstGeom prst="round2DiagRect">
              <a:avLst>
                <a:gd fmla="val 0" name="adj1"/>
                <a:gd fmla="val 17764" name="adj2"/>
              </a:avLst>
            </a:prstGeom>
            <a:solidFill>
              <a:srgbClr val="B18E5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g12e1f3e1c0c_0_46"/>
            <p:cNvSpPr txBox="1"/>
            <p:nvPr/>
          </p:nvSpPr>
          <p:spPr>
            <a:xfrm>
              <a:off x="1351627" y="2256385"/>
              <a:ext cx="1451700" cy="459900"/>
            </a:xfrm>
            <a:prstGeom prst="rect">
              <a:avLst/>
            </a:prstGeom>
            <a:solidFill>
              <a:srgbClr val="B18E59"/>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s-ES" sz="1500">
                  <a:solidFill>
                    <a:srgbClr val="FFFFFF"/>
                  </a:solidFill>
                  <a:latin typeface="Roboto"/>
                  <a:ea typeface="Roboto"/>
                  <a:cs typeface="Roboto"/>
                  <a:sym typeface="Roboto"/>
                </a:rPr>
                <a:t>VIOLENCIA</a:t>
              </a:r>
              <a:endParaRPr sz="1500">
                <a:solidFill>
                  <a:srgbClr val="FFFFFF"/>
                </a:solidFill>
                <a:latin typeface="Roboto"/>
                <a:ea typeface="Roboto"/>
                <a:cs typeface="Roboto"/>
                <a:sym typeface="Roboto"/>
              </a:endParaRPr>
            </a:p>
          </p:txBody>
        </p:sp>
        <p:sp>
          <p:nvSpPr>
            <p:cNvPr id="187" name="Google Shape;187;g12e1f3e1c0c_0_46"/>
            <p:cNvSpPr txBox="1"/>
            <p:nvPr/>
          </p:nvSpPr>
          <p:spPr>
            <a:xfrm>
              <a:off x="1351625" y="2716352"/>
              <a:ext cx="1451700" cy="512400"/>
            </a:xfrm>
            <a:prstGeom prst="rect">
              <a:avLst/>
            </a:prstGeom>
            <a:solidFill>
              <a:srgbClr val="B18E59"/>
            </a:solidFill>
            <a:ln>
              <a:noFill/>
            </a:ln>
          </p:spPr>
          <p:txBody>
            <a:bodyPr anchorCtr="0" anchor="t" bIns="121900" lIns="121900" spcFirstLastPara="1" rIns="121900" wrap="square" tIns="121900">
              <a:noAutofit/>
            </a:bodyPr>
            <a:lstStyle/>
            <a:p>
              <a:pPr indent="0" lvl="0" marL="0" rtl="0" algn="just">
                <a:lnSpc>
                  <a:spcPct val="115000"/>
                </a:lnSpc>
                <a:spcBef>
                  <a:spcPts val="0"/>
                </a:spcBef>
                <a:spcAft>
                  <a:spcPts val="2100"/>
                </a:spcAft>
                <a:buNone/>
              </a:pPr>
              <a:r>
                <a:rPr lang="es-ES" sz="1100">
                  <a:solidFill>
                    <a:srgbClr val="FFFFFF"/>
                  </a:solidFill>
                  <a:latin typeface="Roboto"/>
                  <a:ea typeface="Roboto"/>
                  <a:cs typeface="Roboto"/>
                  <a:sym typeface="Roboto"/>
                </a:rPr>
                <a:t>La OMS la define como “El uso intencional de fuerza física o poder, hecho o amenaza, contra uno mismo, otra persona, o contra un grupo o comunidad, que resulte o tenga una alta probabilidad de resultar en lesión, muerte, daño psicológico, subdesarrollo o privación.”</a:t>
              </a:r>
              <a:endParaRPr sz="1500">
                <a:solidFill>
                  <a:srgbClr val="FFFFFF"/>
                </a:solidFill>
                <a:latin typeface="Roboto"/>
                <a:ea typeface="Roboto"/>
                <a:cs typeface="Roboto"/>
                <a:sym typeface="Roboto"/>
              </a:endParaRPr>
            </a:p>
          </p:txBody>
        </p:sp>
      </p:grpSp>
      <p:grpSp>
        <p:nvGrpSpPr>
          <p:cNvPr id="188" name="Google Shape;188;g12e1f3e1c0c_0_46"/>
          <p:cNvGrpSpPr/>
          <p:nvPr/>
        </p:nvGrpSpPr>
        <p:grpSpPr>
          <a:xfrm>
            <a:off x="6667056" y="2082222"/>
            <a:ext cx="4406062" cy="4177647"/>
            <a:chOff x="5015938" y="2013875"/>
            <a:chExt cx="3001200" cy="1569600"/>
          </a:xfrm>
        </p:grpSpPr>
        <p:sp>
          <p:nvSpPr>
            <p:cNvPr id="189" name="Google Shape;189;g12e1f3e1c0c_0_46"/>
            <p:cNvSpPr/>
            <p:nvPr/>
          </p:nvSpPr>
          <p:spPr>
            <a:xfrm>
              <a:off x="5015938" y="2013875"/>
              <a:ext cx="3001200" cy="1569600"/>
            </a:xfrm>
            <a:prstGeom prst="round2DiagRect">
              <a:avLst>
                <a:gd fmla="val 0" name="adj1"/>
                <a:gd fmla="val 17764" name="adj2"/>
              </a:avLst>
            </a:prstGeom>
            <a:solidFill>
              <a:srgbClr val="235B4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90" name="Google Shape;190;g12e1f3e1c0c_0_46"/>
            <p:cNvSpPr txBox="1"/>
            <p:nvPr/>
          </p:nvSpPr>
          <p:spPr>
            <a:xfrm>
              <a:off x="5360226" y="2256387"/>
              <a:ext cx="2417100" cy="459900"/>
            </a:xfrm>
            <a:prstGeom prst="rect">
              <a:avLst/>
            </a:prstGeom>
            <a:solidFill>
              <a:srgbClr val="235B4E"/>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s-ES" sz="1500">
                  <a:solidFill>
                    <a:srgbClr val="FFFFFF"/>
                  </a:solidFill>
                  <a:latin typeface="Roboto"/>
                  <a:ea typeface="Roboto"/>
                  <a:cs typeface="Roboto"/>
                  <a:sym typeface="Roboto"/>
                </a:rPr>
                <a:t>VIOLENCIA CONTRA MUJERES Y NIÑAS</a:t>
              </a:r>
              <a:endParaRPr sz="1500">
                <a:solidFill>
                  <a:srgbClr val="FFFFFF"/>
                </a:solidFill>
                <a:latin typeface="Roboto"/>
                <a:ea typeface="Roboto"/>
                <a:cs typeface="Roboto"/>
                <a:sym typeface="Roboto"/>
              </a:endParaRPr>
            </a:p>
          </p:txBody>
        </p:sp>
        <p:sp>
          <p:nvSpPr>
            <p:cNvPr id="191" name="Google Shape;191;g12e1f3e1c0c_0_46"/>
            <p:cNvSpPr txBox="1"/>
            <p:nvPr/>
          </p:nvSpPr>
          <p:spPr>
            <a:xfrm>
              <a:off x="5360225" y="2716353"/>
              <a:ext cx="2417100" cy="512400"/>
            </a:xfrm>
            <a:prstGeom prst="rect">
              <a:avLst/>
            </a:prstGeom>
            <a:solidFill>
              <a:srgbClr val="235B4E"/>
            </a:solidFill>
            <a:ln>
              <a:noFill/>
            </a:ln>
          </p:spPr>
          <p:txBody>
            <a:bodyPr anchorCtr="0" anchor="t" bIns="121900" lIns="121900" spcFirstLastPara="1" rIns="121900" wrap="square" tIns="121900">
              <a:noAutofit/>
            </a:bodyPr>
            <a:lstStyle/>
            <a:p>
              <a:pPr indent="0" lvl="0" marL="0" rtl="0" algn="just">
                <a:lnSpc>
                  <a:spcPct val="115000"/>
                </a:lnSpc>
                <a:spcBef>
                  <a:spcPts val="0"/>
                </a:spcBef>
                <a:spcAft>
                  <a:spcPts val="2100"/>
                </a:spcAft>
                <a:buNone/>
              </a:pPr>
              <a:r>
                <a:rPr lang="es-ES" sz="1900">
                  <a:solidFill>
                    <a:srgbClr val="FFFFFF"/>
                  </a:solidFill>
                  <a:latin typeface="Roboto"/>
                  <a:ea typeface="Roboto"/>
                  <a:cs typeface="Roboto"/>
                  <a:sym typeface="Roboto"/>
                </a:rPr>
                <a:t>Es una forma de violencia de género que se estudia de forma particular por las</a:t>
              </a:r>
              <a:r>
                <a:rPr b="1" lang="es-ES" sz="1900">
                  <a:solidFill>
                    <a:srgbClr val="FFFFFF"/>
                  </a:solidFill>
                  <a:latin typeface="Roboto"/>
                  <a:ea typeface="Roboto"/>
                  <a:cs typeface="Roboto"/>
                  <a:sym typeface="Roboto"/>
                </a:rPr>
                <a:t> causas, la frecuencia, los costos y las consecuencias que se observan en ella.</a:t>
              </a:r>
              <a:endParaRPr b="1" sz="2300">
                <a:solidFill>
                  <a:srgbClr val="FFFFFF"/>
                </a:solidFill>
                <a:latin typeface="Roboto"/>
                <a:ea typeface="Roboto"/>
                <a:cs typeface="Roboto"/>
                <a:sym typeface="Roboto"/>
              </a:endParaRPr>
            </a:p>
          </p:txBody>
        </p:sp>
      </p:grpSp>
      <p:grpSp>
        <p:nvGrpSpPr>
          <p:cNvPr id="192" name="Google Shape;192;g12e1f3e1c0c_0_46"/>
          <p:cNvGrpSpPr/>
          <p:nvPr/>
        </p:nvGrpSpPr>
        <p:grpSpPr>
          <a:xfrm>
            <a:off x="6513817" y="3601605"/>
            <a:ext cx="348750" cy="347161"/>
            <a:chOff x="4858109" y="2631368"/>
            <a:chExt cx="316442" cy="315000"/>
          </a:xfrm>
        </p:grpSpPr>
        <p:sp>
          <p:nvSpPr>
            <p:cNvPr id="193" name="Google Shape;193;g12e1f3e1c0c_0_46"/>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 name="Google Shape;194;g12e1f3e1c0c_0_46"/>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br>
                <a:rPr lang="es-ES" sz="1900"/>
              </a:br>
              <a:endParaRPr sz="1900"/>
            </a:p>
          </p:txBody>
        </p:sp>
      </p:grpSp>
      <p:grpSp>
        <p:nvGrpSpPr>
          <p:cNvPr id="195" name="Google Shape;195;g12e1f3e1c0c_0_46"/>
          <p:cNvGrpSpPr/>
          <p:nvPr/>
        </p:nvGrpSpPr>
        <p:grpSpPr>
          <a:xfrm>
            <a:off x="3931037" y="3601694"/>
            <a:ext cx="347155" cy="347155"/>
            <a:chOff x="3157188" y="909150"/>
            <a:chExt cx="470400" cy="470400"/>
          </a:xfrm>
        </p:grpSpPr>
        <p:sp>
          <p:nvSpPr>
            <p:cNvPr id="196" name="Google Shape;196;g12e1f3e1c0c_0_46"/>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g12e1f3e1c0c_0_46"/>
            <p:cNvSpPr/>
            <p:nvPr/>
          </p:nvSpPr>
          <p:spPr>
            <a:xfrm>
              <a:off x="3243138" y="995100"/>
              <a:ext cx="298500" cy="298500"/>
            </a:xfrm>
            <a:prstGeom prst="mathPlus">
              <a:avLst>
                <a:gd fmla="val 9900" name="adj1"/>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2e1f3e1c0c_0_270"/>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Formas de violencia de género</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cxnSp>
        <p:nvCxnSpPr>
          <p:cNvPr id="203" name="Google Shape;203;g12e1f3e1c0c_0_270"/>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204" name="Google Shape;204;g12e1f3e1c0c_0_270"/>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205" name="Google Shape;205;g12e1f3e1c0c_0_270"/>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06" name="Google Shape;206;g12e1f3e1c0c_0_270"/>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207" name="Google Shape;207;g12e1f3e1c0c_0_270"/>
          <p:cNvSpPr txBox="1"/>
          <p:nvPr>
            <p:ph idx="1" type="body"/>
          </p:nvPr>
        </p:nvSpPr>
        <p:spPr>
          <a:xfrm>
            <a:off x="961675" y="2093225"/>
            <a:ext cx="7159800" cy="3502200"/>
          </a:xfrm>
          <a:prstGeom prst="rect">
            <a:avLst/>
          </a:prstGeom>
          <a:noFill/>
          <a:ln>
            <a:noFill/>
          </a:ln>
        </p:spPr>
        <p:txBody>
          <a:bodyPr anchorCtr="0" anchor="t" bIns="45700" lIns="91425" spcFirstLastPara="1" rIns="91425" wrap="square" tIns="45700">
            <a:noAutofit/>
          </a:bodyPr>
          <a:lstStyle/>
          <a:p>
            <a:pPr indent="-381000" lvl="0" marL="457200" rtl="0" algn="just">
              <a:lnSpc>
                <a:spcPct val="115000"/>
              </a:lnSpc>
              <a:spcBef>
                <a:spcPts val="100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Preferencia por un hijo hombre.</a:t>
            </a:r>
            <a:endParaRPr sz="2400">
              <a:solidFill>
                <a:srgbClr val="BC955C"/>
              </a:solidFill>
              <a:latin typeface="Source Sans Pro"/>
              <a:ea typeface="Source Sans Pro"/>
              <a:cs typeface="Source Sans Pro"/>
              <a:sym typeface="Source Sans Pro"/>
            </a:endParaRPr>
          </a:p>
          <a:p>
            <a:pPr indent="-381000" lvl="0" marL="457200" rtl="0" algn="just">
              <a:lnSpc>
                <a:spcPct val="115000"/>
              </a:lnSpc>
              <a:spcBef>
                <a:spcPts val="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Prácticas tradicionales perjudiciales (usos y costumbres).</a:t>
            </a:r>
            <a:endParaRPr sz="2400">
              <a:solidFill>
                <a:srgbClr val="BC955C"/>
              </a:solidFill>
              <a:latin typeface="Source Sans Pro"/>
              <a:ea typeface="Source Sans Pro"/>
              <a:cs typeface="Source Sans Pro"/>
              <a:sym typeface="Source Sans Pro"/>
            </a:endParaRPr>
          </a:p>
          <a:p>
            <a:pPr indent="-381000" lvl="0" marL="457200" rtl="0" algn="just">
              <a:lnSpc>
                <a:spcPct val="115000"/>
              </a:lnSpc>
              <a:spcBef>
                <a:spcPts val="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Negación de recursos, oportunidades o servicios.</a:t>
            </a:r>
            <a:endParaRPr sz="2400">
              <a:solidFill>
                <a:srgbClr val="BC955C"/>
              </a:solidFill>
              <a:latin typeface="Source Sans Pro"/>
              <a:ea typeface="Source Sans Pro"/>
              <a:cs typeface="Source Sans Pro"/>
              <a:sym typeface="Source Sans Pro"/>
            </a:endParaRPr>
          </a:p>
          <a:p>
            <a:pPr indent="-381000" lvl="0" marL="457200" rtl="0" algn="just">
              <a:lnSpc>
                <a:spcPct val="115000"/>
              </a:lnSpc>
              <a:spcBef>
                <a:spcPts val="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Explotación sexual.</a:t>
            </a:r>
            <a:endParaRPr sz="2400">
              <a:solidFill>
                <a:srgbClr val="BC955C"/>
              </a:solidFill>
              <a:latin typeface="Source Sans Pro"/>
              <a:ea typeface="Source Sans Pro"/>
              <a:cs typeface="Source Sans Pro"/>
              <a:sym typeface="Source Sans Pro"/>
            </a:endParaRPr>
          </a:p>
          <a:p>
            <a:pPr indent="-381000" lvl="0" marL="457200" rtl="0" algn="just">
              <a:lnSpc>
                <a:spcPct val="115000"/>
              </a:lnSpc>
              <a:spcBef>
                <a:spcPts val="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Aborto selectivo en función del sexo (infanticidio femenino).</a:t>
            </a:r>
            <a:endParaRPr sz="2400">
              <a:solidFill>
                <a:srgbClr val="BC955C"/>
              </a:solidFill>
              <a:latin typeface="Source Sans Pro"/>
              <a:ea typeface="Source Sans Pro"/>
              <a:cs typeface="Source Sans Pro"/>
              <a:sym typeface="Source Sans Pro"/>
            </a:endParaRPr>
          </a:p>
          <a:p>
            <a:pPr indent="-381000" lvl="0" marL="457200" rtl="0" algn="just">
              <a:lnSpc>
                <a:spcPct val="115000"/>
              </a:lnSpc>
              <a:spcBef>
                <a:spcPts val="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Trata de personas.</a:t>
            </a:r>
            <a:endParaRPr sz="2400">
              <a:solidFill>
                <a:srgbClr val="BC955C"/>
              </a:solidFill>
              <a:latin typeface="Source Sans Pro"/>
              <a:ea typeface="Source Sans Pro"/>
              <a:cs typeface="Source Sans Pro"/>
              <a:sym typeface="Source Sans Pro"/>
            </a:endParaRPr>
          </a:p>
          <a:p>
            <a:pPr indent="-381000" lvl="0" marL="457200" rtl="0" algn="just">
              <a:lnSpc>
                <a:spcPct val="115000"/>
              </a:lnSpc>
              <a:spcBef>
                <a:spcPts val="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Matrimonio forzado y/o matrimonio precoz.</a:t>
            </a:r>
            <a:endParaRPr sz="2400">
              <a:solidFill>
                <a:srgbClr val="BC955C"/>
              </a:solidFill>
              <a:latin typeface="Source Sans Pro"/>
              <a:ea typeface="Source Sans Pro"/>
              <a:cs typeface="Source Sans Pro"/>
              <a:sym typeface="Source Sans Pro"/>
            </a:endParaRPr>
          </a:p>
          <a:p>
            <a:pPr indent="-381000" lvl="0" marL="457200" rtl="0" algn="just">
              <a:lnSpc>
                <a:spcPct val="115000"/>
              </a:lnSpc>
              <a:spcBef>
                <a:spcPts val="0"/>
              </a:spcBef>
              <a:spcAft>
                <a:spcPts val="0"/>
              </a:spcAft>
              <a:buClr>
                <a:srgbClr val="BC955C"/>
              </a:buClr>
              <a:buSzPts val="2400"/>
              <a:buFont typeface="Source Sans Pro"/>
              <a:buChar char="●"/>
            </a:pPr>
            <a:r>
              <a:rPr lang="es-ES" sz="2400">
                <a:solidFill>
                  <a:srgbClr val="BC955C"/>
                </a:solidFill>
                <a:latin typeface="Source Sans Pro"/>
                <a:ea typeface="Source Sans Pro"/>
                <a:cs typeface="Source Sans Pro"/>
                <a:sym typeface="Source Sans Pro"/>
              </a:rPr>
              <a:t>Abuso emocional o psicológico.</a:t>
            </a:r>
            <a:endParaRPr sz="2400">
              <a:solidFill>
                <a:srgbClr val="BC955C"/>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2700">
              <a:solidFill>
                <a:srgbClr val="BC955C"/>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300">
              <a:solidFill>
                <a:srgbClr val="7F7F7F"/>
              </a:solidFill>
            </a:endParaRPr>
          </a:p>
        </p:txBody>
      </p:sp>
      <p:sp>
        <p:nvSpPr>
          <p:cNvPr id="208" name="Google Shape;208;g12e1f3e1c0c_0_270"/>
          <p:cNvSpPr/>
          <p:nvPr/>
        </p:nvSpPr>
        <p:spPr>
          <a:xfrm>
            <a:off x="8391650" y="2102725"/>
            <a:ext cx="492000" cy="4053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35B4E"/>
              </a:solidFill>
            </a:endParaRPr>
          </a:p>
        </p:txBody>
      </p:sp>
      <p:sp>
        <p:nvSpPr>
          <p:cNvPr id="209" name="Google Shape;209;g12e1f3e1c0c_0_270"/>
          <p:cNvSpPr txBox="1"/>
          <p:nvPr/>
        </p:nvSpPr>
        <p:spPr>
          <a:xfrm>
            <a:off x="9221175" y="3211975"/>
            <a:ext cx="2478900" cy="161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3100">
                <a:solidFill>
                  <a:srgbClr val="9D989A"/>
                </a:solidFill>
                <a:latin typeface="Source Sans Pro"/>
                <a:ea typeface="Source Sans Pro"/>
                <a:cs typeface="Source Sans Pro"/>
                <a:sym typeface="Source Sans Pro"/>
              </a:rPr>
              <a:t>Víctima principal, las mujeres</a:t>
            </a:r>
            <a:endParaRPr b="1" sz="3100">
              <a:solidFill>
                <a:srgbClr val="9D989A"/>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2e1f3e1c0c_0_299"/>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Formas de violencia de género</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cxnSp>
        <p:nvCxnSpPr>
          <p:cNvPr id="215" name="Google Shape;215;g12e1f3e1c0c_0_299"/>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216" name="Google Shape;216;g12e1f3e1c0c_0_299"/>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217" name="Google Shape;217;g12e1f3e1c0c_0_299"/>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18" name="Google Shape;218;g12e1f3e1c0c_0_299"/>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219" name="Google Shape;219;g12e1f3e1c0c_0_299"/>
          <p:cNvSpPr txBox="1"/>
          <p:nvPr/>
        </p:nvSpPr>
        <p:spPr>
          <a:xfrm>
            <a:off x="811250" y="2373775"/>
            <a:ext cx="10662300" cy="3524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3100">
                <a:solidFill>
                  <a:srgbClr val="9D989A"/>
                </a:solidFill>
                <a:latin typeface="Source Sans Pro"/>
                <a:ea typeface="Source Sans Pro"/>
                <a:cs typeface="Source Sans Pro"/>
                <a:sym typeface="Source Sans Pro"/>
              </a:rPr>
              <a:t>L</a:t>
            </a:r>
            <a:r>
              <a:rPr lang="es-ES" sz="3100">
                <a:solidFill>
                  <a:srgbClr val="9D989A"/>
                </a:solidFill>
                <a:latin typeface="Source Sans Pro"/>
                <a:ea typeface="Source Sans Pro"/>
                <a:cs typeface="Source Sans Pro"/>
                <a:sym typeface="Source Sans Pro"/>
              </a:rPr>
              <a:t>as mujeres y las niñas están expuestas a formas concretas de violencia en cada fase de su vida, desde la selección del sexo en la etapa prenatal, hasta el abuso a mujeres mayores debido a los distintos entornos o situaciones que pueden experimentar en al transcurso de su vida. </a:t>
            </a:r>
            <a:r>
              <a:rPr lang="es-ES" sz="3100">
                <a:solidFill>
                  <a:srgbClr val="B18E59"/>
                </a:solidFill>
                <a:latin typeface="Source Sans Pro"/>
                <a:ea typeface="Source Sans Pro"/>
                <a:cs typeface="Source Sans Pro"/>
                <a:sym typeface="Source Sans Pro"/>
              </a:rPr>
              <a:t>Por lo que se ha convertido en un grave problema social y de salud pública, que </a:t>
            </a:r>
            <a:r>
              <a:rPr b="1" lang="es-ES" sz="3100">
                <a:solidFill>
                  <a:srgbClr val="B18E59"/>
                </a:solidFill>
                <a:latin typeface="Source Sans Pro"/>
                <a:ea typeface="Source Sans Pro"/>
                <a:cs typeface="Source Sans Pro"/>
                <a:sym typeface="Source Sans Pro"/>
              </a:rPr>
              <a:t>atañe al Estado</a:t>
            </a:r>
            <a:r>
              <a:rPr lang="es-ES" sz="3100">
                <a:solidFill>
                  <a:srgbClr val="B18E59"/>
                </a:solidFill>
                <a:latin typeface="Source Sans Pro"/>
                <a:ea typeface="Source Sans Pro"/>
                <a:cs typeface="Source Sans Pro"/>
                <a:sym typeface="Source Sans Pro"/>
              </a:rPr>
              <a:t> y a la sociedad contrarrestar de manera urgente.</a:t>
            </a:r>
            <a:endParaRPr sz="3100">
              <a:solidFill>
                <a:srgbClr val="B18E59"/>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12e1f3e1c0c_0_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5" name="Google Shape;225;g12e1f3e1c0c_0_5"/>
          <p:cNvSpPr txBox="1"/>
          <p:nvPr>
            <p:ph type="title"/>
          </p:nvPr>
        </p:nvSpPr>
        <p:spPr>
          <a:xfrm>
            <a:off x="1492200" y="1330850"/>
            <a:ext cx="9625200" cy="4375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D8C49A"/>
              </a:buClr>
              <a:buSzPts val="3600"/>
              <a:buNone/>
            </a:pPr>
            <a:r>
              <a:rPr b="1" lang="es-ES" sz="4000">
                <a:solidFill>
                  <a:srgbClr val="DDC9A3"/>
                </a:solidFill>
                <a:latin typeface="Source Sans Pro"/>
                <a:ea typeface="Source Sans Pro"/>
                <a:cs typeface="Source Sans Pro"/>
                <a:sym typeface="Source Sans Pro"/>
              </a:rPr>
              <a:t>Ante este contexto, ¿Cuál es la obligación del Estado para atender la violencia contra las mujeres, jóvenes y niñas?</a:t>
            </a:r>
            <a:br>
              <a:rPr b="1" lang="es-ES" sz="2800">
                <a:solidFill>
                  <a:srgbClr val="B18E59"/>
                </a:solidFill>
                <a:latin typeface="Calibri"/>
                <a:ea typeface="Calibri"/>
                <a:cs typeface="Calibri"/>
                <a:sym typeface="Calibri"/>
              </a:rPr>
            </a:br>
            <a:endParaRPr b="1" sz="3600">
              <a:solidFill>
                <a:srgbClr val="B18E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2e2cf9d312_0_0"/>
          <p:cNvSpPr txBox="1"/>
          <p:nvPr>
            <p:ph type="title"/>
          </p:nvPr>
        </p:nvSpPr>
        <p:spPr>
          <a:xfrm>
            <a:off x="630767" y="13136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Obligación del Estado mexicano </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cxnSp>
        <p:nvCxnSpPr>
          <p:cNvPr id="231" name="Google Shape;231;g12e2cf9d312_0_0"/>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232" name="Google Shape;232;g12e2cf9d312_0_0"/>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233" name="Google Shape;233;g12e2cf9d312_0_0"/>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34" name="Google Shape;234;g12e2cf9d312_0_0"/>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235" name="Google Shape;235;g12e2cf9d312_0_0"/>
          <p:cNvSpPr txBox="1"/>
          <p:nvPr/>
        </p:nvSpPr>
        <p:spPr>
          <a:xfrm>
            <a:off x="1129575" y="2829125"/>
            <a:ext cx="5419800" cy="2955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3000">
                <a:solidFill>
                  <a:srgbClr val="9D989A"/>
                </a:solidFill>
                <a:latin typeface="Source Sans Pro"/>
                <a:ea typeface="Source Sans Pro"/>
                <a:cs typeface="Source Sans Pro"/>
                <a:sym typeface="Source Sans Pro"/>
              </a:rPr>
              <a:t>El Estado deberá prevenir, investigar, sancionar y reparar las violaciones a los derechos humanos, en los términos que establezca la ley.</a:t>
            </a:r>
            <a:endParaRPr sz="3000">
              <a:solidFill>
                <a:srgbClr val="9D989A"/>
              </a:solidFill>
              <a:latin typeface="Source Sans Pro"/>
              <a:ea typeface="Source Sans Pro"/>
              <a:cs typeface="Source Sans Pro"/>
              <a:sym typeface="Source Sans Pro"/>
            </a:endParaRPr>
          </a:p>
          <a:p>
            <a:pPr indent="0" lvl="0" marL="0" rtl="0" algn="just">
              <a:spcBef>
                <a:spcPts val="0"/>
              </a:spcBef>
              <a:spcAft>
                <a:spcPts val="0"/>
              </a:spcAft>
              <a:buNone/>
            </a:pPr>
            <a:r>
              <a:t/>
            </a:r>
            <a:endParaRPr sz="3000">
              <a:solidFill>
                <a:srgbClr val="9D989A"/>
              </a:solidFill>
              <a:latin typeface="Source Sans Pro"/>
              <a:ea typeface="Source Sans Pro"/>
              <a:cs typeface="Source Sans Pro"/>
              <a:sym typeface="Source Sans Pro"/>
            </a:endParaRPr>
          </a:p>
        </p:txBody>
      </p:sp>
      <p:grpSp>
        <p:nvGrpSpPr>
          <p:cNvPr id="236" name="Google Shape;236;g12e2cf9d312_0_0"/>
          <p:cNvGrpSpPr/>
          <p:nvPr/>
        </p:nvGrpSpPr>
        <p:grpSpPr>
          <a:xfrm>
            <a:off x="7572490" y="2628264"/>
            <a:ext cx="3357000" cy="3357000"/>
            <a:chOff x="319635" y="0"/>
            <a:chExt cx="3357000" cy="3357000"/>
          </a:xfrm>
        </p:grpSpPr>
        <p:sp>
          <p:nvSpPr>
            <p:cNvPr id="237" name="Google Shape;237;g12e2cf9d312_0_0"/>
            <p:cNvSpPr/>
            <p:nvPr/>
          </p:nvSpPr>
          <p:spPr>
            <a:xfrm>
              <a:off x="319635" y="0"/>
              <a:ext cx="3357000" cy="3357000"/>
            </a:xfrm>
            <a:prstGeom prst="diamond">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12e2cf9d312_0_0"/>
            <p:cNvSpPr/>
            <p:nvPr/>
          </p:nvSpPr>
          <p:spPr>
            <a:xfrm>
              <a:off x="638540" y="318905"/>
              <a:ext cx="1309200" cy="1309200"/>
            </a:xfrm>
            <a:prstGeom prst="roundRect">
              <a:avLst>
                <a:gd fmla="val 16667" name="adj"/>
              </a:avLst>
            </a:prstGeom>
            <a:solidFill>
              <a:srgbClr val="A5A5A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12e2cf9d312_0_0"/>
            <p:cNvSpPr txBox="1"/>
            <p:nvPr/>
          </p:nvSpPr>
          <p:spPr>
            <a:xfrm>
              <a:off x="702449" y="382814"/>
              <a:ext cx="1181400" cy="11814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s-ES" sz="1700" u="none" cap="none" strike="noStrike">
                  <a:solidFill>
                    <a:srgbClr val="FFFFFF"/>
                  </a:solidFill>
                  <a:latin typeface="Arial"/>
                  <a:ea typeface="Arial"/>
                  <a:cs typeface="Arial"/>
                  <a:sym typeface="Arial"/>
                </a:rPr>
                <a:t>Promover</a:t>
              </a:r>
              <a:endParaRPr/>
            </a:p>
          </p:txBody>
        </p:sp>
        <p:sp>
          <p:nvSpPr>
            <p:cNvPr id="240" name="Google Shape;240;g12e2cf9d312_0_0"/>
            <p:cNvSpPr/>
            <p:nvPr/>
          </p:nvSpPr>
          <p:spPr>
            <a:xfrm>
              <a:off x="2048438" y="318905"/>
              <a:ext cx="1309200" cy="1309200"/>
            </a:xfrm>
            <a:prstGeom prst="roundRect">
              <a:avLst>
                <a:gd fmla="val 16667" name="adj"/>
              </a:avLst>
            </a:prstGeom>
            <a:solidFill>
              <a:srgbClr val="B97676"/>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12e2cf9d312_0_0"/>
            <p:cNvSpPr txBox="1"/>
            <p:nvPr/>
          </p:nvSpPr>
          <p:spPr>
            <a:xfrm>
              <a:off x="2112347" y="382814"/>
              <a:ext cx="1181400" cy="11814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s-ES" sz="1700" u="none" cap="none" strike="noStrike">
                  <a:solidFill>
                    <a:srgbClr val="FFFFFF"/>
                  </a:solidFill>
                  <a:latin typeface="Arial"/>
                  <a:ea typeface="Arial"/>
                  <a:cs typeface="Arial"/>
                  <a:sym typeface="Arial"/>
                </a:rPr>
                <a:t>Garantizar</a:t>
              </a:r>
              <a:endParaRPr/>
            </a:p>
          </p:txBody>
        </p:sp>
        <p:sp>
          <p:nvSpPr>
            <p:cNvPr id="242" name="Google Shape;242;g12e2cf9d312_0_0"/>
            <p:cNvSpPr/>
            <p:nvPr/>
          </p:nvSpPr>
          <p:spPr>
            <a:xfrm>
              <a:off x="638540" y="1728803"/>
              <a:ext cx="1309200" cy="1309200"/>
            </a:xfrm>
            <a:prstGeom prst="roundRect">
              <a:avLst>
                <a:gd fmla="val 16667" name="adj"/>
              </a:avLst>
            </a:prstGeom>
            <a:solidFill>
              <a:srgbClr val="D83E3E"/>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12e2cf9d312_0_0"/>
            <p:cNvSpPr txBox="1"/>
            <p:nvPr/>
          </p:nvSpPr>
          <p:spPr>
            <a:xfrm>
              <a:off x="702449" y="1792712"/>
              <a:ext cx="1181400" cy="11814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s-ES" sz="1700" u="none" cap="none" strike="noStrike">
                  <a:solidFill>
                    <a:srgbClr val="FFFFFF"/>
                  </a:solidFill>
                  <a:latin typeface="Arial"/>
                  <a:ea typeface="Arial"/>
                  <a:cs typeface="Arial"/>
                  <a:sym typeface="Arial"/>
                </a:rPr>
                <a:t>Respetar</a:t>
              </a:r>
              <a:endParaRPr/>
            </a:p>
          </p:txBody>
        </p:sp>
        <p:sp>
          <p:nvSpPr>
            <p:cNvPr id="244" name="Google Shape;244;g12e2cf9d312_0_0"/>
            <p:cNvSpPr/>
            <p:nvPr/>
          </p:nvSpPr>
          <p:spPr>
            <a:xfrm>
              <a:off x="2048438" y="1728803"/>
              <a:ext cx="1309200" cy="1309200"/>
            </a:xfrm>
            <a:prstGeom prst="roundRect">
              <a:avLst>
                <a:gd fmla="val 16667" name="adj"/>
              </a:avLst>
            </a:prstGeom>
            <a:solidFill>
              <a:srgbClr val="FE0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2e2cf9d312_0_0"/>
            <p:cNvSpPr txBox="1"/>
            <p:nvPr/>
          </p:nvSpPr>
          <p:spPr>
            <a:xfrm>
              <a:off x="2112347" y="1792712"/>
              <a:ext cx="1181400" cy="11814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s-ES" sz="1700" u="none" cap="none" strike="noStrike">
                  <a:solidFill>
                    <a:srgbClr val="FFFFFF"/>
                  </a:solidFill>
                  <a:latin typeface="Arial"/>
                  <a:ea typeface="Arial"/>
                  <a:cs typeface="Arial"/>
                  <a:sym typeface="Arial"/>
                </a:rPr>
                <a:t>Proteger</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2e2cf9d312_0_24"/>
          <p:cNvSpPr txBox="1"/>
          <p:nvPr>
            <p:ph type="title"/>
          </p:nvPr>
        </p:nvSpPr>
        <p:spPr>
          <a:xfrm>
            <a:off x="677067" y="3066813"/>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200">
                <a:solidFill>
                  <a:srgbClr val="9F2241"/>
                </a:solidFill>
                <a:latin typeface="Source Sans Pro"/>
                <a:ea typeface="Source Sans Pro"/>
                <a:cs typeface="Source Sans Pro"/>
                <a:sym typeface="Source Sans Pro"/>
              </a:rPr>
            </a:br>
            <a:r>
              <a:rPr b="1" lang="es-ES" sz="3200">
                <a:solidFill>
                  <a:srgbClr val="9F2241"/>
                </a:solidFill>
                <a:latin typeface="Source Sans Pro"/>
                <a:ea typeface="Source Sans Pro"/>
                <a:cs typeface="Source Sans Pro"/>
                <a:sym typeface="Source Sans Pro"/>
              </a:rPr>
              <a:t>Las personas servidoras públicas…</a:t>
            </a:r>
            <a:endParaRPr b="1" sz="32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t/>
            </a:r>
            <a:endParaRPr b="1" sz="32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t/>
            </a:r>
            <a:endParaRPr b="1" sz="32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t/>
            </a:r>
            <a:endParaRPr b="1" sz="32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rPr b="1" lang="es-ES" sz="3200">
                <a:solidFill>
                  <a:srgbClr val="9F2241"/>
                </a:solidFill>
                <a:latin typeface="Source Sans Pro"/>
                <a:ea typeface="Source Sans Pro"/>
                <a:cs typeface="Source Sans Pro"/>
                <a:sym typeface="Source Sans Pro"/>
              </a:rPr>
              <a:t> ¿Contribuyen en todo momento a la protección y garantía del derecho de las mujeres a vivir libres de violencia?</a:t>
            </a:r>
            <a:endParaRPr b="1" sz="32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rPr b="1" lang="es-ES" sz="3200">
                <a:solidFill>
                  <a:srgbClr val="9F2241"/>
                </a:solidFill>
                <a:latin typeface="Source Sans Pro"/>
                <a:ea typeface="Source Sans Pro"/>
                <a:cs typeface="Source Sans Pro"/>
                <a:sym typeface="Source Sans Pro"/>
              </a:rPr>
              <a:t> </a:t>
            </a:r>
            <a:endParaRPr b="1" sz="32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400">
              <a:solidFill>
                <a:srgbClr val="9F2241"/>
              </a:solidFill>
              <a:latin typeface="Source Sans Pro"/>
              <a:ea typeface="Source Sans Pro"/>
              <a:cs typeface="Source Sans Pro"/>
              <a:sym typeface="Source Sans Pro"/>
            </a:endParaRPr>
          </a:p>
        </p:txBody>
      </p:sp>
      <p:cxnSp>
        <p:nvCxnSpPr>
          <p:cNvPr id="251" name="Google Shape;251;g12e2cf9d312_0_24"/>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252" name="Google Shape;252;g12e2cf9d312_0_24"/>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253" name="Google Shape;253;g12e2cf9d312_0_24"/>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54" name="Google Shape;254;g12e2cf9d312_0_24"/>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2e2cf9d312_0_46"/>
          <p:cNvSpPr txBox="1"/>
          <p:nvPr>
            <p:ph type="title"/>
          </p:nvPr>
        </p:nvSpPr>
        <p:spPr>
          <a:xfrm>
            <a:off x="630767" y="1542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100">
                <a:solidFill>
                  <a:srgbClr val="9F2241"/>
                </a:solidFill>
                <a:latin typeface="Source Sans Pro"/>
                <a:ea typeface="Source Sans Pro"/>
                <a:cs typeface="Source Sans Pro"/>
                <a:sym typeface="Source Sans Pro"/>
              </a:rPr>
            </a:br>
            <a:r>
              <a:rPr b="1" lang="es-ES" sz="3100">
                <a:solidFill>
                  <a:srgbClr val="9F2241"/>
                </a:solidFill>
                <a:latin typeface="Source Sans Pro"/>
                <a:ea typeface="Source Sans Pro"/>
                <a:cs typeface="Source Sans Pro"/>
                <a:sym typeface="Source Sans Pro"/>
              </a:rPr>
              <a:t>Ley de Acceso de las Mujeres a una Vida Libre de Violencia de la Ciudad de México</a:t>
            </a:r>
            <a:endParaRPr b="1" sz="31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rPr b="1" lang="es-ES" sz="3100">
                <a:solidFill>
                  <a:srgbClr val="9F2241"/>
                </a:solidFill>
                <a:latin typeface="Source Sans Pro"/>
                <a:ea typeface="Source Sans Pro"/>
                <a:cs typeface="Source Sans Pro"/>
                <a:sym typeface="Source Sans Pro"/>
              </a:rPr>
              <a:t> </a:t>
            </a:r>
            <a:endParaRPr b="1" sz="31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300">
              <a:solidFill>
                <a:srgbClr val="9F2241"/>
              </a:solidFill>
              <a:latin typeface="Source Sans Pro"/>
              <a:ea typeface="Source Sans Pro"/>
              <a:cs typeface="Source Sans Pro"/>
              <a:sym typeface="Source Sans Pro"/>
            </a:endParaRPr>
          </a:p>
        </p:txBody>
      </p:sp>
      <p:cxnSp>
        <p:nvCxnSpPr>
          <p:cNvPr id="260" name="Google Shape;260;g12e2cf9d312_0_46"/>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261" name="Google Shape;261;g12e2cf9d312_0_46"/>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262" name="Google Shape;262;g12e2cf9d312_0_46"/>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63" name="Google Shape;263;g12e2cf9d312_0_46"/>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264" name="Google Shape;264;g12e2cf9d312_0_46"/>
          <p:cNvSpPr txBox="1"/>
          <p:nvPr/>
        </p:nvSpPr>
        <p:spPr>
          <a:xfrm>
            <a:off x="630775" y="3087250"/>
            <a:ext cx="5231700" cy="244830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rgbClr val="BC9D5A"/>
              </a:buClr>
              <a:buSzPts val="2000"/>
              <a:buFont typeface="Arial"/>
              <a:buNone/>
            </a:pPr>
            <a:r>
              <a:rPr b="1" i="0" lang="es-ES" sz="2000" u="none" cap="none" strike="noStrike">
                <a:solidFill>
                  <a:srgbClr val="BC9D5A"/>
                </a:solidFill>
                <a:latin typeface="Calibri"/>
                <a:ea typeface="Calibri"/>
                <a:cs typeface="Calibri"/>
                <a:sym typeface="Calibri"/>
              </a:rPr>
              <a:t>Debida diligencia</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7F7F7F"/>
              </a:buClr>
              <a:buSzPts val="2000"/>
              <a:buFont typeface="Arial"/>
              <a:buNone/>
            </a:pPr>
            <a:r>
              <a:rPr b="0" i="0" lang="es-ES" sz="2000" u="none" cap="none" strike="noStrike">
                <a:solidFill>
                  <a:srgbClr val="7F7F7F"/>
                </a:solidFill>
                <a:latin typeface="Calibri"/>
                <a:ea typeface="Calibri"/>
                <a:cs typeface="Calibri"/>
                <a:sym typeface="Calibri"/>
              </a:rPr>
              <a:t>“La obligación de las personas que tienen la calidad de </a:t>
            </a:r>
            <a:r>
              <a:rPr b="1" i="0" lang="es-ES" sz="2000" u="none" cap="none" strike="noStrike">
                <a:solidFill>
                  <a:srgbClr val="7F7F7F"/>
                </a:solidFill>
                <a:latin typeface="Calibri"/>
                <a:ea typeface="Calibri"/>
                <a:cs typeface="Calibri"/>
                <a:sym typeface="Calibri"/>
              </a:rPr>
              <a:t>servidores públicos, las dependencias y entidades de la Ciudad de México,</a:t>
            </a:r>
            <a:r>
              <a:rPr b="0" i="0" lang="es-ES" sz="2000" u="none" cap="none" strike="noStrike">
                <a:solidFill>
                  <a:srgbClr val="7F7F7F"/>
                </a:solidFill>
                <a:latin typeface="Calibri"/>
                <a:ea typeface="Calibri"/>
                <a:cs typeface="Calibri"/>
                <a:sym typeface="Calibri"/>
              </a:rPr>
              <a:t> de dar respuesta eficiente, eficaz, oportuna y responsable para garantizar los derechos de las mujeres”. </a:t>
            </a:r>
            <a:endParaRPr b="0" i="0" sz="1800" u="none" cap="none" strike="noStrike">
              <a:solidFill>
                <a:srgbClr val="7F7F7F"/>
              </a:solidFill>
              <a:latin typeface="Calibri"/>
              <a:ea typeface="Calibri"/>
              <a:cs typeface="Calibri"/>
              <a:sym typeface="Calibri"/>
            </a:endParaRPr>
          </a:p>
        </p:txBody>
      </p:sp>
      <p:sp>
        <p:nvSpPr>
          <p:cNvPr id="265" name="Google Shape;265;g12e2cf9d312_0_46"/>
          <p:cNvSpPr/>
          <p:nvPr/>
        </p:nvSpPr>
        <p:spPr>
          <a:xfrm>
            <a:off x="7582375" y="2476975"/>
            <a:ext cx="4224900" cy="39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s-ES" sz="1900" u="none" cap="none" strike="noStrike">
                <a:solidFill>
                  <a:srgbClr val="BC9D5A"/>
                </a:solidFill>
                <a:latin typeface="Calibri"/>
                <a:ea typeface="Calibri"/>
                <a:cs typeface="Calibri"/>
                <a:sym typeface="Calibri"/>
              </a:rPr>
              <a:t>Violencia institucional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700" u="none" cap="none" strike="noStrike">
              <a:solidFill>
                <a:srgbClr val="7F7F7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0" lang="es-ES" sz="1900" u="none" cap="none" strike="noStrike">
                <a:solidFill>
                  <a:srgbClr val="7F7F7F"/>
                </a:solidFill>
                <a:latin typeface="Calibri"/>
                <a:ea typeface="Calibri"/>
                <a:cs typeface="Calibri"/>
                <a:sym typeface="Calibri"/>
              </a:rPr>
              <a:t>Son los actos u omisiones de las y los </a:t>
            </a:r>
            <a:r>
              <a:rPr b="1" i="0" lang="es-ES" sz="1900" u="none" cap="none" strike="noStrike">
                <a:solidFill>
                  <a:srgbClr val="9F2241"/>
                </a:solidFill>
                <a:latin typeface="Calibri"/>
                <a:ea typeface="Calibri"/>
                <a:cs typeface="Calibri"/>
                <a:sym typeface="Calibri"/>
              </a:rPr>
              <a:t>servidores públicos de cualquier orden de gobierno</a:t>
            </a:r>
            <a:r>
              <a:rPr b="0" i="0" lang="es-ES" sz="1900" u="none" cap="none" strike="noStrike">
                <a:solidFill>
                  <a:srgbClr val="7F7F7F"/>
                </a:solidFill>
                <a:latin typeface="Calibri"/>
                <a:ea typeface="Calibri"/>
                <a:cs typeface="Calibri"/>
                <a:sym typeface="Calibri"/>
              </a:rPr>
              <a:t> que discriminen o tengan como fin dilatar, obstaculizar o impedir el goce y ejercicio de los derechos humanos de las mujeres así como su acceso al disfrute de políticas públicas destinadas a prevenir, atender, investigar, sancionar y erradicar los diferentes tipos de violencia</a:t>
            </a:r>
            <a:r>
              <a:rPr lang="es-ES" sz="1900">
                <a:solidFill>
                  <a:srgbClr val="7F7F7F"/>
                </a:solidFill>
                <a:latin typeface="Calibri"/>
                <a:ea typeface="Calibri"/>
                <a:cs typeface="Calibri"/>
                <a:sym typeface="Calibri"/>
              </a:rPr>
              <a:t>.</a:t>
            </a:r>
            <a:endParaRPr sz="1900">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lang="es-ES" sz="1900">
                <a:solidFill>
                  <a:srgbClr val="9F2241"/>
                </a:solidFill>
                <a:latin typeface="Calibri"/>
                <a:ea typeface="Calibri"/>
                <a:cs typeface="Calibri"/>
                <a:sym typeface="Calibri"/>
              </a:rPr>
              <a:t>REVICTIMIZAN O GENERAN DOBLE VICTIMIZACIÓN</a:t>
            </a:r>
            <a:endParaRPr b="1" sz="1900">
              <a:solidFill>
                <a:srgbClr val="9F2241"/>
              </a:solidFill>
              <a:latin typeface="Calibri"/>
              <a:ea typeface="Calibri"/>
              <a:cs typeface="Calibri"/>
              <a:sym typeface="Calibri"/>
            </a:endParaRPr>
          </a:p>
        </p:txBody>
      </p:sp>
      <p:sp>
        <p:nvSpPr>
          <p:cNvPr id="266" name="Google Shape;266;g12e2cf9d312_0_46"/>
          <p:cNvSpPr/>
          <p:nvPr/>
        </p:nvSpPr>
        <p:spPr>
          <a:xfrm>
            <a:off x="6101431" y="3696136"/>
            <a:ext cx="1110300" cy="638100"/>
          </a:xfrm>
          <a:prstGeom prst="leftArrow">
            <a:avLst>
              <a:gd fmla="val 50000" name="adj1"/>
              <a:gd fmla="val 50000" name="adj2"/>
            </a:avLst>
          </a:prstGeom>
          <a:solidFill>
            <a:srgbClr val="BC9D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12e2cf9d312_0_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2" name="Google Shape;272;g12e2cf9d312_0_9"/>
          <p:cNvSpPr txBox="1"/>
          <p:nvPr>
            <p:ph type="title"/>
          </p:nvPr>
        </p:nvSpPr>
        <p:spPr>
          <a:xfrm>
            <a:off x="1492200" y="1330850"/>
            <a:ext cx="9625200" cy="4375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D8C49A"/>
              </a:buClr>
              <a:buSzPts val="3600"/>
              <a:buNone/>
            </a:pPr>
            <a:r>
              <a:rPr b="1" lang="es-ES" sz="4000">
                <a:solidFill>
                  <a:srgbClr val="DDC9A3"/>
                </a:solidFill>
                <a:latin typeface="Source Sans Pro"/>
                <a:ea typeface="Source Sans Pro"/>
                <a:cs typeface="Source Sans Pro"/>
                <a:sym typeface="Source Sans Pro"/>
              </a:rPr>
              <a:t>¿Cuáles son las características mínimas que se deben seguir en el respeto de los derechos de las víctimas?</a:t>
            </a:r>
            <a:r>
              <a:rPr lang="es-ES" sz="2500">
                <a:solidFill>
                  <a:srgbClr val="DDC9A3"/>
                </a:solidFill>
                <a:latin typeface="Source Sans Pro"/>
                <a:ea typeface="Source Sans Pro"/>
                <a:cs typeface="Source Sans Pro"/>
                <a:sym typeface="Source Sans Pro"/>
              </a:rPr>
              <a:t> </a:t>
            </a:r>
            <a:br>
              <a:rPr b="1" lang="es-ES" sz="2800">
                <a:solidFill>
                  <a:srgbClr val="B18E59"/>
                </a:solidFill>
                <a:latin typeface="Calibri"/>
                <a:ea typeface="Calibri"/>
                <a:cs typeface="Calibri"/>
                <a:sym typeface="Calibri"/>
              </a:rPr>
            </a:br>
            <a:br>
              <a:rPr b="1" lang="es-ES" sz="2800">
                <a:solidFill>
                  <a:srgbClr val="B18E59"/>
                </a:solidFill>
                <a:latin typeface="Calibri"/>
                <a:ea typeface="Calibri"/>
                <a:cs typeface="Calibri"/>
                <a:sym typeface="Calibri"/>
              </a:rPr>
            </a:br>
            <a:endParaRPr b="1" sz="3600">
              <a:solidFill>
                <a:srgbClr val="B18E5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2d52a38629_0_1"/>
          <p:cNvSpPr txBox="1"/>
          <p:nvPr>
            <p:ph idx="1" type="body"/>
          </p:nvPr>
        </p:nvSpPr>
        <p:spPr>
          <a:xfrm>
            <a:off x="737950" y="2550425"/>
            <a:ext cx="4663500" cy="3545700"/>
          </a:xfrm>
          <a:prstGeom prst="rect">
            <a:avLst/>
          </a:prstGeom>
          <a:noFill/>
          <a:ln>
            <a:noFill/>
          </a:ln>
        </p:spPr>
        <p:txBody>
          <a:bodyPr anchorCtr="0" anchor="t" bIns="45700" lIns="91425" spcFirstLastPara="1" rIns="91425" wrap="square" tIns="45700">
            <a:noAutofit/>
          </a:bodyPr>
          <a:lstStyle/>
          <a:p>
            <a:pPr indent="0" lvl="0" marL="89999" rtl="0" algn="just">
              <a:lnSpc>
                <a:spcPct val="150000"/>
              </a:lnSpc>
              <a:spcBef>
                <a:spcPts val="1000"/>
              </a:spcBef>
              <a:spcAft>
                <a:spcPts val="0"/>
              </a:spcAft>
              <a:buClr>
                <a:schemeClr val="dk1"/>
              </a:buClr>
              <a:buSzPts val="1100"/>
              <a:buFont typeface="Arial"/>
              <a:buNone/>
            </a:pPr>
            <a:r>
              <a:rPr b="1" lang="es-ES" sz="2700">
                <a:solidFill>
                  <a:srgbClr val="B18E59"/>
                </a:solidFill>
                <a:latin typeface="Source Sans Pro"/>
                <a:ea typeface="Source Sans Pro"/>
                <a:cs typeface="Source Sans Pro"/>
                <a:sym typeface="Source Sans Pro"/>
              </a:rPr>
              <a:t>Artículo 7.</a:t>
            </a:r>
            <a:r>
              <a:rPr lang="es-ES" sz="2700">
                <a:solidFill>
                  <a:srgbClr val="9D989A"/>
                </a:solidFill>
                <a:latin typeface="Source Sans Pro"/>
                <a:ea typeface="Source Sans Pro"/>
                <a:cs typeface="Source Sans Pro"/>
                <a:sym typeface="Source Sans Pro"/>
              </a:rPr>
              <a:t> Mecanismos, medidas y procedimientos, basados en los siguientes </a:t>
            </a:r>
            <a:r>
              <a:rPr b="1" lang="es-ES" sz="2700">
                <a:solidFill>
                  <a:srgbClr val="9D989A"/>
                </a:solidFill>
                <a:latin typeface="Source Sans Pro"/>
                <a:ea typeface="Source Sans Pro"/>
                <a:cs typeface="Source Sans Pro"/>
                <a:sym typeface="Source Sans Pro"/>
              </a:rPr>
              <a:t>principios:</a:t>
            </a:r>
            <a:endParaRPr b="1" sz="2700">
              <a:solidFill>
                <a:srgbClr val="9D989A"/>
              </a:solidFill>
              <a:latin typeface="Source Sans Pro"/>
              <a:ea typeface="Source Sans Pro"/>
              <a:cs typeface="Source Sans Pro"/>
              <a:sym typeface="Source Sans Pro"/>
            </a:endParaRPr>
          </a:p>
        </p:txBody>
      </p:sp>
      <p:cxnSp>
        <p:nvCxnSpPr>
          <p:cNvPr id="278" name="Google Shape;278;g12d52a38629_0_1"/>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279" name="Google Shape;279;g12d52a38629_0_1"/>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280" name="Google Shape;280;g12d52a38629_0_1"/>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81" name="Google Shape;281;g12d52a38629_0_1"/>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282" name="Google Shape;282;g12d52a38629_0_1"/>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000">
                <a:solidFill>
                  <a:srgbClr val="9F2241"/>
                </a:solidFill>
                <a:latin typeface="Source Sans Pro"/>
                <a:ea typeface="Source Sans Pro"/>
                <a:cs typeface="Source Sans Pro"/>
                <a:sym typeface="Source Sans Pro"/>
              </a:rPr>
            </a:br>
            <a:r>
              <a:rPr b="1" lang="es-ES" sz="3000">
                <a:solidFill>
                  <a:srgbClr val="9F2241"/>
                </a:solidFill>
                <a:latin typeface="Source Sans Pro"/>
                <a:ea typeface="Source Sans Pro"/>
                <a:cs typeface="Source Sans Pro"/>
                <a:sym typeface="Source Sans Pro"/>
              </a:rPr>
              <a:t>Principios</a:t>
            </a:r>
            <a:endParaRPr b="1" sz="30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rPr b="1" lang="es-ES" sz="2100">
                <a:solidFill>
                  <a:srgbClr val="9F2241"/>
                </a:solidFill>
                <a:latin typeface="Source Sans Pro"/>
                <a:ea typeface="Source Sans Pro"/>
                <a:cs typeface="Source Sans Pro"/>
                <a:sym typeface="Source Sans Pro"/>
              </a:rPr>
              <a:t>Ley General de Víctimas</a:t>
            </a:r>
            <a:endParaRPr b="1" sz="21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rPr lang="es-ES" sz="1200">
                <a:solidFill>
                  <a:srgbClr val="9F2241"/>
                </a:solidFill>
                <a:latin typeface="Source Sans Pro"/>
                <a:ea typeface="Source Sans Pro"/>
                <a:cs typeface="Source Sans Pro"/>
                <a:sym typeface="Source Sans Pro"/>
              </a:rPr>
              <a:t>(</a:t>
            </a:r>
            <a:r>
              <a:rPr lang="es-ES" sz="1200">
                <a:solidFill>
                  <a:srgbClr val="9F2241"/>
                </a:solidFill>
                <a:latin typeface="Source Sans Pro"/>
                <a:ea typeface="Source Sans Pro"/>
                <a:cs typeface="Source Sans Pro"/>
                <a:sym typeface="Source Sans Pro"/>
              </a:rPr>
              <a:t>Diario Oficial de la Federación el 9 de enero de 2013</a:t>
            </a:r>
            <a:r>
              <a:rPr lang="es-ES" sz="1200">
                <a:solidFill>
                  <a:srgbClr val="9F2241"/>
                </a:solidFill>
                <a:latin typeface="Source Sans Pro"/>
                <a:ea typeface="Source Sans Pro"/>
                <a:cs typeface="Source Sans Pro"/>
                <a:sym typeface="Source Sans Pro"/>
              </a:rPr>
              <a:t>. Fecha de última reforma el 28 de abril de 2022)</a:t>
            </a:r>
            <a:endParaRPr sz="1200">
              <a:solidFill>
                <a:srgbClr val="9F2241"/>
              </a:solidFill>
              <a:latin typeface="Source Sans Pro"/>
              <a:ea typeface="Source Sans Pro"/>
              <a:cs typeface="Source Sans Pro"/>
              <a:sym typeface="Source Sans Pro"/>
            </a:endParaRPr>
          </a:p>
        </p:txBody>
      </p:sp>
      <p:sp>
        <p:nvSpPr>
          <p:cNvPr id="283" name="Google Shape;283;g12d52a38629_0_1"/>
          <p:cNvSpPr txBox="1"/>
          <p:nvPr>
            <p:ph idx="1" type="body"/>
          </p:nvPr>
        </p:nvSpPr>
        <p:spPr>
          <a:xfrm>
            <a:off x="6404650" y="2454100"/>
            <a:ext cx="5411100" cy="3487500"/>
          </a:xfrm>
          <a:prstGeom prst="rect">
            <a:avLst/>
          </a:prstGeom>
          <a:noFill/>
          <a:ln>
            <a:noFill/>
          </a:ln>
        </p:spPr>
        <p:txBody>
          <a:bodyPr anchorCtr="0" anchor="t" bIns="45700" lIns="91425" spcFirstLastPara="1" rIns="91425" wrap="square" tIns="45700">
            <a:noAutofit/>
          </a:bodyPr>
          <a:lstStyle/>
          <a:p>
            <a:pPr indent="0" lvl="0" marL="89999" rtl="0" algn="just">
              <a:lnSpc>
                <a:spcPct val="150000"/>
              </a:lnSpc>
              <a:spcBef>
                <a:spcPts val="1000"/>
              </a:spcBef>
              <a:spcAft>
                <a:spcPts val="0"/>
              </a:spcAft>
              <a:buClr>
                <a:schemeClr val="dk1"/>
              </a:buClr>
              <a:buSzPts val="1100"/>
              <a:buFont typeface="Arial"/>
              <a:buNone/>
            </a:pPr>
            <a:r>
              <a:rPr b="1" lang="es-ES" sz="2100">
                <a:solidFill>
                  <a:srgbClr val="B18E59"/>
                </a:solidFill>
                <a:latin typeface="Source Sans Pro"/>
                <a:ea typeface="Source Sans Pro"/>
                <a:cs typeface="Source Sans Pro"/>
                <a:sym typeface="Source Sans Pro"/>
              </a:rPr>
              <a:t>Dignidad</a:t>
            </a:r>
            <a:endParaRPr b="1" sz="2100">
              <a:solidFill>
                <a:srgbClr val="B18E59"/>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rPr b="1" lang="es-ES" sz="2100">
                <a:solidFill>
                  <a:srgbClr val="B18E59"/>
                </a:solidFill>
                <a:latin typeface="Source Sans Pro"/>
                <a:ea typeface="Source Sans Pro"/>
                <a:cs typeface="Source Sans Pro"/>
                <a:sym typeface="Source Sans Pro"/>
              </a:rPr>
              <a:t>Buena fe</a:t>
            </a:r>
            <a:endParaRPr b="1" sz="2100">
              <a:solidFill>
                <a:srgbClr val="B18E59"/>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rPr b="1" lang="es-ES" sz="2100">
                <a:solidFill>
                  <a:srgbClr val="B18E59"/>
                </a:solidFill>
                <a:latin typeface="Source Sans Pro"/>
                <a:ea typeface="Source Sans Pro"/>
                <a:cs typeface="Source Sans Pro"/>
                <a:sym typeface="Source Sans Pro"/>
              </a:rPr>
              <a:t>Debida diligencia</a:t>
            </a:r>
            <a:endParaRPr b="1" sz="2100">
              <a:solidFill>
                <a:srgbClr val="B18E59"/>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rPr b="1" lang="es-ES" sz="2100">
                <a:solidFill>
                  <a:srgbClr val="B18E59"/>
                </a:solidFill>
                <a:latin typeface="Source Sans Pro"/>
                <a:ea typeface="Source Sans Pro"/>
                <a:cs typeface="Source Sans Pro"/>
                <a:sym typeface="Source Sans Pro"/>
              </a:rPr>
              <a:t>Igualdad y no discriminación</a:t>
            </a:r>
            <a:endParaRPr b="1" sz="2100">
              <a:solidFill>
                <a:srgbClr val="B18E59"/>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rPr b="1" lang="es-ES" sz="2100">
                <a:solidFill>
                  <a:srgbClr val="B18E59"/>
                </a:solidFill>
                <a:latin typeface="Source Sans Pro"/>
                <a:ea typeface="Source Sans Pro"/>
                <a:cs typeface="Source Sans Pro"/>
                <a:sym typeface="Source Sans Pro"/>
              </a:rPr>
              <a:t>Interés superior de la niñez</a:t>
            </a:r>
            <a:endParaRPr b="1" sz="2100">
              <a:solidFill>
                <a:srgbClr val="B18E59"/>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rPr b="1" lang="es-ES" sz="2100">
                <a:solidFill>
                  <a:srgbClr val="B18E59"/>
                </a:solidFill>
                <a:latin typeface="Source Sans Pro"/>
                <a:ea typeface="Source Sans Pro"/>
                <a:cs typeface="Source Sans Pro"/>
                <a:sym typeface="Source Sans Pro"/>
              </a:rPr>
              <a:t>No criminalización, entre otros.</a:t>
            </a:r>
            <a:endParaRPr b="1" sz="2100">
              <a:solidFill>
                <a:srgbClr val="B18E59"/>
              </a:solidFill>
              <a:latin typeface="Source Sans Pro"/>
              <a:ea typeface="Source Sans Pro"/>
              <a:cs typeface="Source Sans Pro"/>
              <a:sym typeface="Source Sans Pro"/>
            </a:endParaRPr>
          </a:p>
        </p:txBody>
      </p:sp>
      <p:sp>
        <p:nvSpPr>
          <p:cNvPr id="284" name="Google Shape;284;g12d52a38629_0_1"/>
          <p:cNvSpPr/>
          <p:nvPr/>
        </p:nvSpPr>
        <p:spPr>
          <a:xfrm>
            <a:off x="5872188" y="2524250"/>
            <a:ext cx="357000" cy="3395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733775" y="1286808"/>
            <a:ext cx="10709400" cy="1116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D253D"/>
              </a:buClr>
              <a:buSzPts val="3600"/>
              <a:buFont typeface="Calibri"/>
              <a:buNone/>
            </a:pPr>
            <a:r>
              <a:rPr b="1" lang="es-ES" sz="4000">
                <a:solidFill>
                  <a:srgbClr val="8D253D"/>
                </a:solidFill>
                <a:latin typeface="Source Sans Pro"/>
                <a:ea typeface="Source Sans Pro"/>
                <a:cs typeface="Source Sans Pro"/>
                <a:sym typeface="Source Sans Pro"/>
              </a:rPr>
              <a:t>¡Bienvenidas y Bienvenidos!</a:t>
            </a:r>
            <a:endParaRPr b="1" sz="4000">
              <a:solidFill>
                <a:srgbClr val="8D253D"/>
              </a:solidFill>
              <a:latin typeface="Source Sans Pro"/>
              <a:ea typeface="Source Sans Pro"/>
              <a:cs typeface="Source Sans Pro"/>
              <a:sym typeface="Source Sans Pro"/>
            </a:endParaRPr>
          </a:p>
        </p:txBody>
      </p:sp>
      <p:cxnSp>
        <p:nvCxnSpPr>
          <p:cNvPr id="92" name="Google Shape;92;p2"/>
          <p:cNvCxnSpPr/>
          <p:nvPr/>
        </p:nvCxnSpPr>
        <p:spPr>
          <a:xfrm>
            <a:off x="130629" y="6433457"/>
            <a:ext cx="11898086" cy="0"/>
          </a:xfrm>
          <a:prstGeom prst="straightConnector1">
            <a:avLst/>
          </a:prstGeom>
          <a:noFill/>
          <a:ln cap="flat" cmpd="sng" w="19050">
            <a:solidFill>
              <a:srgbClr val="B18E59"/>
            </a:solidFill>
            <a:prstDash val="solid"/>
            <a:miter lim="800000"/>
            <a:headEnd len="sm" w="sm" type="none"/>
            <a:tailEnd len="sm" w="sm" type="none"/>
          </a:ln>
        </p:spPr>
      </p:cxnSp>
      <p:pic>
        <p:nvPicPr>
          <p:cNvPr id="93" name="Google Shape;93;p2"/>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94" name="Google Shape;94;p2"/>
          <p:cNvSpPr/>
          <p:nvPr/>
        </p:nvSpPr>
        <p:spPr>
          <a:xfrm>
            <a:off x="-7536" y="809287"/>
            <a:ext cx="12192000" cy="147687"/>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95" name="Google Shape;95;p2"/>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96" name="Google Shape;96;p2"/>
          <p:cNvSpPr txBox="1"/>
          <p:nvPr/>
        </p:nvSpPr>
        <p:spPr>
          <a:xfrm>
            <a:off x="5020375" y="4907650"/>
            <a:ext cx="2118600" cy="693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lang="es-ES" sz="2400">
                <a:solidFill>
                  <a:srgbClr val="B18E59"/>
                </a:solidFill>
                <a:latin typeface="Source Sans Pro"/>
                <a:ea typeface="Source Sans Pro"/>
                <a:cs typeface="Source Sans Pro"/>
                <a:sym typeface="Source Sans Pro"/>
              </a:rPr>
              <a:t>Código QR</a:t>
            </a:r>
            <a:endParaRPr b="1" sz="2400">
              <a:solidFill>
                <a:srgbClr val="980000"/>
              </a:solidFill>
              <a:latin typeface="Source Sans Pro"/>
              <a:ea typeface="Source Sans Pro"/>
              <a:cs typeface="Source Sans Pro"/>
              <a:sym typeface="Source Sans Pro"/>
            </a:endParaRPr>
          </a:p>
        </p:txBody>
      </p:sp>
      <p:sp>
        <p:nvSpPr>
          <p:cNvPr id="97" name="Google Shape;97;p2"/>
          <p:cNvSpPr txBox="1"/>
          <p:nvPr/>
        </p:nvSpPr>
        <p:spPr>
          <a:xfrm>
            <a:off x="4364258" y="5701672"/>
            <a:ext cx="3463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https://forms.gle/UaDuxhiG3Ef4C4wG9</a:t>
            </a:r>
            <a:endParaRPr/>
          </a:p>
        </p:txBody>
      </p:sp>
      <p:pic>
        <p:nvPicPr>
          <p:cNvPr id="98" name="Google Shape;98;p2"/>
          <p:cNvPicPr preferRelativeResize="0"/>
          <p:nvPr/>
        </p:nvPicPr>
        <p:blipFill>
          <a:blip r:embed="rId4">
            <a:alphaModFix/>
          </a:blip>
          <a:stretch>
            <a:fillRect/>
          </a:stretch>
        </p:blipFill>
        <p:spPr>
          <a:xfrm>
            <a:off x="5245927" y="2595913"/>
            <a:ext cx="2118600" cy="21186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2e6730da09_0_0"/>
          <p:cNvSpPr txBox="1"/>
          <p:nvPr>
            <p:ph idx="1" type="body"/>
          </p:nvPr>
        </p:nvSpPr>
        <p:spPr>
          <a:xfrm>
            <a:off x="737950" y="2398025"/>
            <a:ext cx="1200900" cy="437700"/>
          </a:xfrm>
          <a:prstGeom prst="rect">
            <a:avLst/>
          </a:prstGeom>
          <a:noFill/>
          <a:ln>
            <a:noFill/>
          </a:ln>
        </p:spPr>
        <p:txBody>
          <a:bodyPr anchorCtr="0" anchor="t" bIns="45700" lIns="91425" spcFirstLastPara="1" rIns="91425" wrap="square" tIns="45700">
            <a:noAutofit/>
          </a:bodyPr>
          <a:lstStyle/>
          <a:p>
            <a:pPr indent="0" lvl="0" marL="89999" rtl="0" algn="just">
              <a:lnSpc>
                <a:spcPct val="150000"/>
              </a:lnSpc>
              <a:spcBef>
                <a:spcPts val="1000"/>
              </a:spcBef>
              <a:spcAft>
                <a:spcPts val="0"/>
              </a:spcAft>
              <a:buClr>
                <a:schemeClr val="dk1"/>
              </a:buClr>
              <a:buSzPts val="1100"/>
              <a:buFont typeface="Arial"/>
              <a:buNone/>
            </a:pPr>
            <a:r>
              <a:rPr b="1" lang="es-ES" sz="1600">
                <a:solidFill>
                  <a:srgbClr val="B18E59"/>
                </a:solidFill>
                <a:latin typeface="Source Sans Pro"/>
                <a:ea typeface="Source Sans Pro"/>
                <a:cs typeface="Source Sans Pro"/>
                <a:sym typeface="Source Sans Pro"/>
              </a:rPr>
              <a:t>Artículo 7.</a:t>
            </a:r>
            <a:r>
              <a:rPr lang="es-ES" sz="1600">
                <a:solidFill>
                  <a:srgbClr val="9D989A"/>
                </a:solidFill>
                <a:latin typeface="Source Sans Pro"/>
                <a:ea typeface="Source Sans Pro"/>
                <a:cs typeface="Source Sans Pro"/>
                <a:sym typeface="Source Sans Pro"/>
              </a:rPr>
              <a:t> </a:t>
            </a:r>
            <a:endParaRPr sz="1600">
              <a:solidFill>
                <a:srgbClr val="9D989A"/>
              </a:solidFill>
              <a:latin typeface="Source Sans Pro"/>
              <a:ea typeface="Source Sans Pro"/>
              <a:cs typeface="Source Sans Pro"/>
              <a:sym typeface="Source Sans Pro"/>
            </a:endParaRPr>
          </a:p>
        </p:txBody>
      </p:sp>
      <p:cxnSp>
        <p:nvCxnSpPr>
          <p:cNvPr id="290" name="Google Shape;290;g12e6730da09_0_0"/>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291" name="Google Shape;291;g12e6730da09_0_0"/>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292" name="Google Shape;292;g12e6730da09_0_0"/>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93" name="Google Shape;293;g12e6730da09_0_0"/>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294" name="Google Shape;294;g12e6730da09_0_0"/>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000">
                <a:solidFill>
                  <a:srgbClr val="9F2241"/>
                </a:solidFill>
                <a:latin typeface="Source Sans Pro"/>
                <a:ea typeface="Source Sans Pro"/>
                <a:cs typeface="Source Sans Pro"/>
                <a:sym typeface="Source Sans Pro"/>
              </a:rPr>
            </a:br>
            <a:r>
              <a:rPr b="1" lang="es-ES" sz="3000">
                <a:solidFill>
                  <a:srgbClr val="9F2241"/>
                </a:solidFill>
                <a:latin typeface="Source Sans Pro"/>
                <a:ea typeface="Source Sans Pro"/>
                <a:cs typeface="Source Sans Pro"/>
                <a:sym typeface="Source Sans Pro"/>
              </a:rPr>
              <a:t>Derechos de las víctimas</a:t>
            </a:r>
            <a:endParaRPr b="1" sz="30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rPr b="1" lang="es-ES" sz="2100">
                <a:solidFill>
                  <a:srgbClr val="9F2241"/>
                </a:solidFill>
                <a:latin typeface="Source Sans Pro"/>
                <a:ea typeface="Source Sans Pro"/>
                <a:cs typeface="Source Sans Pro"/>
                <a:sym typeface="Source Sans Pro"/>
              </a:rPr>
              <a:t>Ley General de Víctimas</a:t>
            </a:r>
            <a:endParaRPr b="1" sz="21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rPr lang="es-ES" sz="1200">
                <a:solidFill>
                  <a:srgbClr val="9F2241"/>
                </a:solidFill>
                <a:latin typeface="Source Sans Pro"/>
                <a:ea typeface="Source Sans Pro"/>
                <a:cs typeface="Source Sans Pro"/>
                <a:sym typeface="Source Sans Pro"/>
              </a:rPr>
              <a:t>(Diario Oficial de la Federación el 9 de enero de 2013. Fecha de última reforma el 28 de abril de 2022)</a:t>
            </a:r>
            <a:endParaRPr sz="1200">
              <a:solidFill>
                <a:srgbClr val="9F2241"/>
              </a:solidFill>
              <a:latin typeface="Source Sans Pro"/>
              <a:ea typeface="Source Sans Pro"/>
              <a:cs typeface="Source Sans Pro"/>
              <a:sym typeface="Source Sans Pro"/>
            </a:endParaRPr>
          </a:p>
        </p:txBody>
      </p:sp>
      <p:sp>
        <p:nvSpPr>
          <p:cNvPr id="295" name="Google Shape;295;g12e6730da09_0_0"/>
          <p:cNvSpPr txBox="1"/>
          <p:nvPr/>
        </p:nvSpPr>
        <p:spPr>
          <a:xfrm>
            <a:off x="1080300" y="2970825"/>
            <a:ext cx="10041000" cy="28314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rgbClr val="B18E59"/>
              </a:buClr>
              <a:buSzPts val="1700"/>
              <a:buFont typeface="Calibri"/>
              <a:buChar char="●"/>
            </a:pPr>
            <a:r>
              <a:rPr lang="es-ES" sz="1900">
                <a:solidFill>
                  <a:srgbClr val="9D989A"/>
                </a:solidFill>
                <a:latin typeface="Source Sans Pro"/>
                <a:ea typeface="Source Sans Pro"/>
                <a:cs typeface="Source Sans Pro"/>
                <a:sym typeface="Source Sans Pro"/>
              </a:rPr>
              <a:t>A una investigación pronta y eficaz</a:t>
            </a:r>
            <a:endParaRPr sz="1900">
              <a:solidFill>
                <a:srgbClr val="9D989A"/>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rgbClr val="B18E59"/>
              </a:buClr>
              <a:buSzPts val="1700"/>
              <a:buFont typeface="Calibri"/>
              <a:buChar char="●"/>
            </a:pPr>
            <a:r>
              <a:rPr lang="es-ES" sz="1900">
                <a:solidFill>
                  <a:srgbClr val="9D989A"/>
                </a:solidFill>
                <a:latin typeface="Source Sans Pro"/>
                <a:ea typeface="Source Sans Pro"/>
                <a:cs typeface="Source Sans Pro"/>
                <a:sym typeface="Source Sans Pro"/>
              </a:rPr>
              <a:t>A ser reparadas por el Estado de manera integral</a:t>
            </a:r>
            <a:endParaRPr sz="1900">
              <a:solidFill>
                <a:srgbClr val="9D989A"/>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rgbClr val="B18E59"/>
              </a:buClr>
              <a:buSzPts val="1700"/>
              <a:buFont typeface="Calibri"/>
              <a:buChar char="●"/>
            </a:pPr>
            <a:r>
              <a:rPr lang="es-ES" sz="1900">
                <a:solidFill>
                  <a:srgbClr val="9D989A"/>
                </a:solidFill>
                <a:latin typeface="Source Sans Pro"/>
                <a:ea typeface="Source Sans Pro"/>
                <a:cs typeface="Source Sans Pro"/>
                <a:sym typeface="Source Sans Pro"/>
              </a:rPr>
              <a:t>A que se le brinde protección y se salvaguarde su vida y su integridad</a:t>
            </a:r>
            <a:endParaRPr sz="1900">
              <a:solidFill>
                <a:srgbClr val="9D989A"/>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rgbClr val="B18E59"/>
              </a:buClr>
              <a:buSzPts val="1700"/>
              <a:buFont typeface="Calibri"/>
              <a:buChar char="●"/>
            </a:pPr>
            <a:r>
              <a:rPr lang="es-ES" sz="1900">
                <a:solidFill>
                  <a:srgbClr val="9D989A"/>
                </a:solidFill>
                <a:latin typeface="Source Sans Pro"/>
                <a:ea typeface="Source Sans Pro"/>
                <a:cs typeface="Source Sans Pro"/>
                <a:sym typeface="Source Sans Pro"/>
              </a:rPr>
              <a:t>A la protección del Estado, incluido el bienestar físico y psicológico y la seguridad del entorno</a:t>
            </a:r>
            <a:endParaRPr sz="1900">
              <a:solidFill>
                <a:srgbClr val="9D989A"/>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rgbClr val="B18E59"/>
              </a:buClr>
              <a:buSzPts val="1700"/>
              <a:buFont typeface="Calibri"/>
              <a:buChar char="●"/>
            </a:pPr>
            <a:r>
              <a:rPr lang="es-ES" sz="1900">
                <a:solidFill>
                  <a:srgbClr val="9D989A"/>
                </a:solidFill>
                <a:latin typeface="Source Sans Pro"/>
                <a:ea typeface="Source Sans Pro"/>
                <a:cs typeface="Source Sans Pro"/>
                <a:sym typeface="Source Sans Pro"/>
              </a:rPr>
              <a:t>A ser beneficiaria de las acciones afirmativas y programas sociales públicos</a:t>
            </a:r>
            <a:endParaRPr sz="1900">
              <a:solidFill>
                <a:srgbClr val="9D989A"/>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rgbClr val="B18E59"/>
              </a:buClr>
              <a:buSzPts val="1700"/>
              <a:buFont typeface="Calibri"/>
              <a:buChar char="●"/>
            </a:pPr>
            <a:r>
              <a:rPr lang="es-ES" sz="1900">
                <a:solidFill>
                  <a:srgbClr val="9D989A"/>
                </a:solidFill>
                <a:latin typeface="Source Sans Pro"/>
                <a:ea typeface="Source Sans Pro"/>
                <a:cs typeface="Source Sans Pro"/>
                <a:sym typeface="Source Sans Pro"/>
              </a:rPr>
              <a:t>A no ser discriminadas ni limitadas en sus derechos</a:t>
            </a:r>
            <a:endParaRPr sz="1900">
              <a:solidFill>
                <a:srgbClr val="9D989A"/>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rgbClr val="B18E59"/>
              </a:buClr>
              <a:buSzPts val="1700"/>
              <a:buFont typeface="Calibri"/>
              <a:buChar char="●"/>
            </a:pPr>
            <a:r>
              <a:rPr lang="es-ES" sz="1900">
                <a:solidFill>
                  <a:srgbClr val="9D989A"/>
                </a:solidFill>
                <a:latin typeface="Source Sans Pro"/>
                <a:ea typeface="Source Sans Pro"/>
                <a:cs typeface="Source Sans Pro"/>
                <a:sym typeface="Source Sans Pro"/>
              </a:rPr>
              <a:t>A una investigación pronta y efectiva que lleve a la identificación, captura, procesamiento y sanción de manera adecuada de todos los responsables del daño, entre otros…</a:t>
            </a:r>
            <a:endParaRPr sz="1900">
              <a:solidFill>
                <a:srgbClr val="9D989A"/>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2e2cf9d312_0_82"/>
          <p:cNvSpPr txBox="1"/>
          <p:nvPr>
            <p:ph idx="1" type="body"/>
          </p:nvPr>
        </p:nvSpPr>
        <p:spPr>
          <a:xfrm>
            <a:off x="737950" y="2245625"/>
            <a:ext cx="4663500" cy="2067900"/>
          </a:xfrm>
          <a:prstGeom prst="rect">
            <a:avLst/>
          </a:prstGeom>
          <a:noFill/>
          <a:ln>
            <a:noFill/>
          </a:ln>
        </p:spPr>
        <p:txBody>
          <a:bodyPr anchorCtr="0" anchor="t" bIns="45700" lIns="91425" spcFirstLastPara="1" rIns="91425" wrap="square" tIns="45700">
            <a:noAutofit/>
          </a:bodyPr>
          <a:lstStyle/>
          <a:p>
            <a:pPr indent="0" lvl="0" marL="89999" rtl="0" algn="just">
              <a:lnSpc>
                <a:spcPct val="150000"/>
              </a:lnSpc>
              <a:spcBef>
                <a:spcPts val="1000"/>
              </a:spcBef>
              <a:spcAft>
                <a:spcPts val="0"/>
              </a:spcAft>
              <a:buClr>
                <a:schemeClr val="dk1"/>
              </a:buClr>
              <a:buSzPts val="1100"/>
              <a:buFont typeface="Arial"/>
              <a:buNone/>
            </a:pPr>
            <a:r>
              <a:rPr b="1" lang="es-ES" sz="1600">
                <a:solidFill>
                  <a:srgbClr val="B18E59"/>
                </a:solidFill>
                <a:latin typeface="Source Sans Pro"/>
                <a:ea typeface="Source Sans Pro"/>
                <a:cs typeface="Source Sans Pro"/>
                <a:sym typeface="Source Sans Pro"/>
              </a:rPr>
              <a:t>Artículo 6.-</a:t>
            </a:r>
            <a:r>
              <a:rPr b="1" lang="es-ES" sz="1600">
                <a:solidFill>
                  <a:srgbClr val="9D989A"/>
                </a:solidFill>
                <a:latin typeface="Source Sans Pro"/>
                <a:ea typeface="Source Sans Pro"/>
                <a:cs typeface="Source Sans Pro"/>
                <a:sym typeface="Source Sans Pro"/>
              </a:rPr>
              <a:t> </a:t>
            </a:r>
            <a:r>
              <a:rPr lang="es-ES" sz="1600">
                <a:solidFill>
                  <a:srgbClr val="9D989A"/>
                </a:solidFill>
                <a:latin typeface="Source Sans Pro"/>
                <a:ea typeface="Source Sans Pro"/>
                <a:cs typeface="Source Sans Pro"/>
                <a:sym typeface="Source Sans Pro"/>
              </a:rPr>
              <a:t>Los derechos de las víctimas deberán ser interpretados y aplicados, favoreciéndolas en todo tiempo y brindándoles la protección más amplia.</a:t>
            </a:r>
            <a:endParaRPr sz="1600">
              <a:solidFill>
                <a:srgbClr val="9D989A"/>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rPr lang="es-ES" sz="1600">
                <a:solidFill>
                  <a:srgbClr val="9D989A"/>
                </a:solidFill>
                <a:latin typeface="Source Sans Pro"/>
                <a:ea typeface="Source Sans Pro"/>
                <a:cs typeface="Source Sans Pro"/>
                <a:sym typeface="Source Sans Pro"/>
              </a:rPr>
              <a:t>Las víctimas además de los derechos consagrados en la Constitución Política de los Estados Unidos Mexicanos, en los Tratados Internacionales en que el Estado Mexicano sea parte, en la Ley General, la Constitución Política de la Ciudad de México, así como la demás normatividad en la materia, tendrán los siguientes:</a:t>
            </a:r>
            <a:endParaRPr sz="1600">
              <a:solidFill>
                <a:srgbClr val="7F7F7F"/>
              </a:solidFill>
            </a:endParaRPr>
          </a:p>
        </p:txBody>
      </p:sp>
      <p:cxnSp>
        <p:nvCxnSpPr>
          <p:cNvPr id="301" name="Google Shape;301;g12e2cf9d312_0_82"/>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302" name="Google Shape;302;g12e2cf9d312_0_82"/>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303" name="Google Shape;303;g12e2cf9d312_0_82"/>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304" name="Google Shape;304;g12e2cf9d312_0_82"/>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305" name="Google Shape;305;g12e2cf9d312_0_82"/>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000">
                <a:solidFill>
                  <a:srgbClr val="9F2241"/>
                </a:solidFill>
                <a:latin typeface="Source Sans Pro"/>
                <a:ea typeface="Source Sans Pro"/>
                <a:cs typeface="Source Sans Pro"/>
                <a:sym typeface="Source Sans Pro"/>
              </a:rPr>
            </a:br>
            <a:r>
              <a:rPr b="1" lang="es-ES" sz="3000">
                <a:solidFill>
                  <a:srgbClr val="9F2241"/>
                </a:solidFill>
                <a:latin typeface="Source Sans Pro"/>
                <a:ea typeface="Source Sans Pro"/>
                <a:cs typeface="Source Sans Pro"/>
                <a:sym typeface="Source Sans Pro"/>
              </a:rPr>
              <a:t>Derechos de las víctimas</a:t>
            </a:r>
            <a:endParaRPr b="1" sz="30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8D253D"/>
              </a:buClr>
              <a:buSzPts val="2520"/>
              <a:buFont typeface="Calibri"/>
              <a:buNone/>
            </a:pPr>
            <a:r>
              <a:rPr b="1" lang="es-ES" sz="2100">
                <a:solidFill>
                  <a:srgbClr val="9F2241"/>
                </a:solidFill>
                <a:latin typeface="Source Sans Pro"/>
                <a:ea typeface="Source Sans Pro"/>
                <a:cs typeface="Source Sans Pro"/>
                <a:sym typeface="Source Sans Pro"/>
              </a:rPr>
              <a:t>Ley de Víctimas para la Ciudad de México</a:t>
            </a:r>
            <a:endParaRPr b="1" sz="21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rPr lang="es-ES" sz="1200">
                <a:solidFill>
                  <a:srgbClr val="9F2241"/>
                </a:solidFill>
                <a:latin typeface="Source Sans Pro"/>
                <a:ea typeface="Source Sans Pro"/>
                <a:cs typeface="Source Sans Pro"/>
                <a:sym typeface="Source Sans Pro"/>
              </a:rPr>
              <a:t>(Gaceta Oficial de la Ciudad de México el 19 de febrero de 2018. Fecha de última reforma el 29 de septiembre de 2020)</a:t>
            </a:r>
            <a:endParaRPr sz="1200">
              <a:solidFill>
                <a:srgbClr val="9F2241"/>
              </a:solidFill>
              <a:latin typeface="Source Sans Pro"/>
              <a:ea typeface="Source Sans Pro"/>
              <a:cs typeface="Source Sans Pro"/>
              <a:sym typeface="Source Sans Pro"/>
            </a:endParaRPr>
          </a:p>
        </p:txBody>
      </p:sp>
      <p:sp>
        <p:nvSpPr>
          <p:cNvPr id="306" name="Google Shape;306;g12e2cf9d312_0_82"/>
          <p:cNvSpPr txBox="1"/>
          <p:nvPr>
            <p:ph idx="1" type="body"/>
          </p:nvPr>
        </p:nvSpPr>
        <p:spPr>
          <a:xfrm>
            <a:off x="6404650" y="2682700"/>
            <a:ext cx="5411100" cy="3487500"/>
          </a:xfrm>
          <a:prstGeom prst="rect">
            <a:avLst/>
          </a:prstGeom>
          <a:noFill/>
          <a:ln>
            <a:noFill/>
          </a:ln>
        </p:spPr>
        <p:txBody>
          <a:bodyPr anchorCtr="0" anchor="t" bIns="45700" lIns="91425" spcFirstLastPara="1" rIns="91425" wrap="square" tIns="45700">
            <a:noAutofit/>
          </a:bodyPr>
          <a:lstStyle/>
          <a:p>
            <a:pPr indent="0" lvl="0" marL="89999" rtl="0" algn="just">
              <a:lnSpc>
                <a:spcPct val="150000"/>
              </a:lnSpc>
              <a:spcBef>
                <a:spcPts val="1000"/>
              </a:spcBef>
              <a:spcAft>
                <a:spcPts val="0"/>
              </a:spcAft>
              <a:buClr>
                <a:schemeClr val="dk1"/>
              </a:buClr>
              <a:buSzPts val="1100"/>
              <a:buFont typeface="Arial"/>
              <a:buNone/>
            </a:pPr>
            <a:r>
              <a:rPr b="1" lang="es-ES" sz="1800">
                <a:solidFill>
                  <a:srgbClr val="B18E59"/>
                </a:solidFill>
                <a:latin typeface="Source Sans Pro"/>
                <a:ea typeface="Source Sans Pro"/>
                <a:cs typeface="Source Sans Pro"/>
                <a:sym typeface="Source Sans Pro"/>
              </a:rPr>
              <a:t>Derecho al trato digno</a:t>
            </a:r>
            <a:endParaRPr b="1" sz="1800">
              <a:solidFill>
                <a:srgbClr val="B18E59"/>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rPr b="1" lang="es-ES" sz="1800">
                <a:solidFill>
                  <a:srgbClr val="B18E59"/>
                </a:solidFill>
                <a:latin typeface="Source Sans Pro"/>
                <a:ea typeface="Source Sans Pro"/>
                <a:cs typeface="Source Sans Pro"/>
                <a:sym typeface="Source Sans Pro"/>
              </a:rPr>
              <a:t>Derecho a la información</a:t>
            </a:r>
            <a:endParaRPr b="1" sz="1800">
              <a:solidFill>
                <a:srgbClr val="B18E59"/>
              </a:solidFill>
              <a:latin typeface="Source Sans Pro"/>
              <a:ea typeface="Source Sans Pro"/>
              <a:cs typeface="Source Sans Pro"/>
              <a:sym typeface="Source Sans Pro"/>
            </a:endParaRPr>
          </a:p>
          <a:p>
            <a:pPr indent="-101600" lvl="0" marL="228600" rtl="0" algn="just">
              <a:lnSpc>
                <a:spcPct val="150000"/>
              </a:lnSpc>
              <a:spcBef>
                <a:spcPts val="1000"/>
              </a:spcBef>
              <a:spcAft>
                <a:spcPts val="0"/>
              </a:spcAft>
              <a:buClr>
                <a:schemeClr val="dk1"/>
              </a:buClr>
              <a:buSzPts val="1100"/>
              <a:buFont typeface="Arial"/>
              <a:buNone/>
            </a:pPr>
            <a:r>
              <a:rPr b="1" lang="es-ES" sz="1800">
                <a:solidFill>
                  <a:srgbClr val="B18E59"/>
                </a:solidFill>
                <a:latin typeface="Source Sans Pro"/>
                <a:ea typeface="Source Sans Pro"/>
                <a:cs typeface="Source Sans Pro"/>
                <a:sym typeface="Source Sans Pro"/>
              </a:rPr>
              <a:t>Derecho a la salud y asistencia psicosocial</a:t>
            </a:r>
            <a:endParaRPr b="1" sz="1800">
              <a:solidFill>
                <a:srgbClr val="B18E59"/>
              </a:solidFill>
              <a:latin typeface="Source Sans Pro"/>
              <a:ea typeface="Source Sans Pro"/>
              <a:cs typeface="Source Sans Pro"/>
              <a:sym typeface="Source Sans Pro"/>
            </a:endParaRPr>
          </a:p>
          <a:p>
            <a:pPr indent="-101600" lvl="0" marL="228600" rtl="0" algn="just">
              <a:lnSpc>
                <a:spcPct val="150000"/>
              </a:lnSpc>
              <a:spcBef>
                <a:spcPts val="1000"/>
              </a:spcBef>
              <a:spcAft>
                <a:spcPts val="0"/>
              </a:spcAft>
              <a:buClr>
                <a:schemeClr val="dk1"/>
              </a:buClr>
              <a:buSzPts val="1100"/>
              <a:buFont typeface="Arial"/>
              <a:buNone/>
            </a:pPr>
            <a:r>
              <a:rPr b="1" lang="es-ES" sz="1800">
                <a:solidFill>
                  <a:srgbClr val="B18E59"/>
                </a:solidFill>
                <a:latin typeface="Source Sans Pro"/>
                <a:ea typeface="Source Sans Pro"/>
                <a:cs typeface="Source Sans Pro"/>
                <a:sym typeface="Source Sans Pro"/>
              </a:rPr>
              <a:t>Derecho a que se respete su integridad psicofísica</a:t>
            </a:r>
            <a:endParaRPr b="1" sz="1800">
              <a:solidFill>
                <a:srgbClr val="B18E59"/>
              </a:solidFill>
              <a:latin typeface="Source Sans Pro"/>
              <a:ea typeface="Source Sans Pro"/>
              <a:cs typeface="Source Sans Pro"/>
              <a:sym typeface="Source Sans Pro"/>
            </a:endParaRPr>
          </a:p>
          <a:p>
            <a:pPr indent="-101600" lvl="0" marL="228600" rtl="0" algn="just">
              <a:lnSpc>
                <a:spcPct val="150000"/>
              </a:lnSpc>
              <a:spcBef>
                <a:spcPts val="1000"/>
              </a:spcBef>
              <a:spcAft>
                <a:spcPts val="0"/>
              </a:spcAft>
              <a:buClr>
                <a:schemeClr val="dk1"/>
              </a:buClr>
              <a:buSzPts val="1100"/>
              <a:buFont typeface="Arial"/>
              <a:buNone/>
            </a:pPr>
            <a:r>
              <a:rPr b="1" lang="es-ES" sz="1800">
                <a:solidFill>
                  <a:srgbClr val="235B4E"/>
                </a:solidFill>
                <a:latin typeface="Source Sans Pro"/>
                <a:ea typeface="Source Sans Pro"/>
                <a:cs typeface="Source Sans Pro"/>
                <a:sym typeface="Source Sans Pro"/>
              </a:rPr>
              <a:t>Derecho a la no revictimización</a:t>
            </a:r>
            <a:endParaRPr b="1" sz="1800">
              <a:solidFill>
                <a:srgbClr val="235B4E"/>
              </a:solidFill>
              <a:latin typeface="Source Sans Pro"/>
              <a:ea typeface="Source Sans Pro"/>
              <a:cs typeface="Source Sans Pro"/>
              <a:sym typeface="Source Sans Pro"/>
            </a:endParaRPr>
          </a:p>
          <a:p>
            <a:pPr indent="-101600" lvl="0" marL="228600" rtl="0" algn="just">
              <a:lnSpc>
                <a:spcPct val="150000"/>
              </a:lnSpc>
              <a:spcBef>
                <a:spcPts val="1000"/>
              </a:spcBef>
              <a:spcAft>
                <a:spcPts val="0"/>
              </a:spcAft>
              <a:buClr>
                <a:srgbClr val="7F7F7F"/>
              </a:buClr>
              <a:buSzPts val="2000"/>
              <a:buFont typeface="Noto Sans Symbols"/>
              <a:buNone/>
            </a:pPr>
            <a:r>
              <a:rPr b="1" lang="es-ES" sz="1800">
                <a:solidFill>
                  <a:srgbClr val="B18E59"/>
                </a:solidFill>
                <a:latin typeface="Source Sans Pro"/>
                <a:ea typeface="Source Sans Pro"/>
                <a:cs typeface="Source Sans Pro"/>
                <a:sym typeface="Source Sans Pro"/>
              </a:rPr>
              <a:t>Derecho de acceso a la justicia y a la verdad</a:t>
            </a:r>
            <a:endParaRPr b="1" sz="1800">
              <a:solidFill>
                <a:srgbClr val="B18E59"/>
              </a:solidFill>
              <a:latin typeface="Source Sans Pro"/>
              <a:ea typeface="Source Sans Pro"/>
              <a:cs typeface="Source Sans Pro"/>
              <a:sym typeface="Source Sans Pro"/>
            </a:endParaRPr>
          </a:p>
          <a:p>
            <a:pPr indent="0" lvl="0" marL="89999" rtl="0" algn="just">
              <a:lnSpc>
                <a:spcPct val="150000"/>
              </a:lnSpc>
              <a:spcBef>
                <a:spcPts val="1000"/>
              </a:spcBef>
              <a:spcAft>
                <a:spcPts val="0"/>
              </a:spcAft>
              <a:buClr>
                <a:schemeClr val="dk1"/>
              </a:buClr>
              <a:buSzPts val="1100"/>
              <a:buFont typeface="Arial"/>
              <a:buNone/>
            </a:pPr>
            <a:r>
              <a:t/>
            </a:r>
            <a:endParaRPr b="1" sz="1800">
              <a:solidFill>
                <a:srgbClr val="B18E59"/>
              </a:solidFill>
              <a:latin typeface="Source Sans Pro"/>
              <a:ea typeface="Source Sans Pro"/>
              <a:cs typeface="Source Sans Pro"/>
              <a:sym typeface="Source Sans Pro"/>
            </a:endParaRPr>
          </a:p>
        </p:txBody>
      </p:sp>
      <p:sp>
        <p:nvSpPr>
          <p:cNvPr id="307" name="Google Shape;307;g12e2cf9d312_0_82"/>
          <p:cNvSpPr/>
          <p:nvPr/>
        </p:nvSpPr>
        <p:spPr>
          <a:xfrm>
            <a:off x="5872188" y="2524250"/>
            <a:ext cx="357000" cy="3395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cxnSp>
        <p:nvCxnSpPr>
          <p:cNvPr id="312" name="Google Shape;312;g12e6730da09_0_332"/>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313" name="Google Shape;313;g12e6730da09_0_332"/>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314" name="Google Shape;314;g12e6730da09_0_332"/>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315" name="Google Shape;315;g12e6730da09_0_332"/>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316" name="Google Shape;316;g12e6730da09_0_332"/>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000">
                <a:solidFill>
                  <a:srgbClr val="9F2241"/>
                </a:solidFill>
                <a:latin typeface="Source Sans Pro"/>
                <a:ea typeface="Source Sans Pro"/>
                <a:cs typeface="Source Sans Pro"/>
                <a:sym typeface="Source Sans Pro"/>
              </a:rPr>
            </a:br>
            <a:r>
              <a:rPr b="1" lang="es-ES" sz="3000">
                <a:solidFill>
                  <a:srgbClr val="9F2241"/>
                </a:solidFill>
                <a:latin typeface="Source Sans Pro"/>
                <a:ea typeface="Source Sans Pro"/>
                <a:cs typeface="Source Sans Pro"/>
                <a:sym typeface="Source Sans Pro"/>
              </a:rPr>
              <a:t>Acciones para promover una vida libre de violencia</a:t>
            </a:r>
            <a:endParaRPr b="1" sz="30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200">
              <a:solidFill>
                <a:srgbClr val="9F2241"/>
              </a:solidFill>
              <a:latin typeface="Source Sans Pro"/>
              <a:ea typeface="Source Sans Pro"/>
              <a:cs typeface="Source Sans Pro"/>
              <a:sym typeface="Source Sans Pro"/>
            </a:endParaRPr>
          </a:p>
        </p:txBody>
      </p:sp>
      <p:grpSp>
        <p:nvGrpSpPr>
          <p:cNvPr id="317" name="Google Shape;317;g12e6730da09_0_332"/>
          <p:cNvGrpSpPr/>
          <p:nvPr/>
        </p:nvGrpSpPr>
        <p:grpSpPr>
          <a:xfrm>
            <a:off x="1724939" y="2210758"/>
            <a:ext cx="3395915" cy="3395915"/>
            <a:chOff x="1293736" y="1258050"/>
            <a:chExt cx="2547000" cy="2547000"/>
          </a:xfrm>
        </p:grpSpPr>
        <p:sp>
          <p:nvSpPr>
            <p:cNvPr id="318" name="Google Shape;318;g12e6730da09_0_332"/>
            <p:cNvSpPr/>
            <p:nvPr/>
          </p:nvSpPr>
          <p:spPr>
            <a:xfrm rot="2700000">
              <a:off x="2286374" y="1011412"/>
              <a:ext cx="561726" cy="3040276"/>
            </a:xfrm>
            <a:prstGeom prst="roundRect">
              <a:avLst>
                <a:gd fmla="val 50000" name="adj"/>
              </a:avLst>
            </a:prstGeom>
            <a:solidFill>
              <a:srgbClr val="AE905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g12e6730da09_0_332"/>
            <p:cNvSpPr/>
            <p:nvPr/>
          </p:nvSpPr>
          <p:spPr>
            <a:xfrm>
              <a:off x="1510752" y="3205393"/>
              <a:ext cx="374100" cy="374100"/>
            </a:xfrm>
            <a:prstGeom prst="ellipse">
              <a:avLst/>
            </a:prstGeom>
            <a:solidFill>
              <a:srgbClr val="AE9054"/>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FFFFFF"/>
                  </a:solidFill>
                  <a:latin typeface="Roboto"/>
                  <a:ea typeface="Roboto"/>
                  <a:cs typeface="Roboto"/>
                  <a:sym typeface="Roboto"/>
                </a:rPr>
                <a:t>1</a:t>
              </a:r>
              <a:endParaRPr b="1" sz="1600">
                <a:solidFill>
                  <a:srgbClr val="FFFFFF"/>
                </a:solidFill>
                <a:latin typeface="Roboto"/>
                <a:ea typeface="Roboto"/>
                <a:cs typeface="Roboto"/>
                <a:sym typeface="Roboto"/>
              </a:endParaRPr>
            </a:p>
          </p:txBody>
        </p:sp>
        <p:sp>
          <p:nvSpPr>
            <p:cNvPr id="320" name="Google Shape;320;g12e6730da09_0_332"/>
            <p:cNvSpPr txBox="1"/>
            <p:nvPr/>
          </p:nvSpPr>
          <p:spPr>
            <a:xfrm rot="-2700000">
              <a:off x="1501398" y="2241353"/>
              <a:ext cx="2332604" cy="393293"/>
            </a:xfrm>
            <a:prstGeom prst="rect">
              <a:avLst/>
            </a:prstGeom>
            <a:solidFill>
              <a:srgbClr val="AE9054"/>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Source Sans Pro"/>
                  <a:ea typeface="Source Sans Pro"/>
                  <a:cs typeface="Source Sans Pro"/>
                  <a:sym typeface="Source Sans Pro"/>
                </a:rPr>
                <a:t>Promoción, respeto, protección y garantía de los derechos humanos</a:t>
              </a:r>
              <a:endParaRPr b="1" sz="1100">
                <a:solidFill>
                  <a:srgbClr val="FFFFFF"/>
                </a:solidFill>
                <a:latin typeface="Source Sans Pro"/>
                <a:ea typeface="Source Sans Pro"/>
                <a:cs typeface="Source Sans Pro"/>
                <a:sym typeface="Source Sans Pro"/>
              </a:endParaRPr>
            </a:p>
          </p:txBody>
        </p:sp>
      </p:grpSp>
      <p:grpSp>
        <p:nvGrpSpPr>
          <p:cNvPr id="321" name="Google Shape;321;g12e6730da09_0_332"/>
          <p:cNvGrpSpPr/>
          <p:nvPr/>
        </p:nvGrpSpPr>
        <p:grpSpPr>
          <a:xfrm>
            <a:off x="4271838" y="2210758"/>
            <a:ext cx="3395915" cy="3395915"/>
            <a:chOff x="3203958" y="1258050"/>
            <a:chExt cx="2547000" cy="2547000"/>
          </a:xfrm>
        </p:grpSpPr>
        <p:sp>
          <p:nvSpPr>
            <p:cNvPr id="322" name="Google Shape;322;g12e6730da09_0_332"/>
            <p:cNvSpPr/>
            <p:nvPr/>
          </p:nvSpPr>
          <p:spPr>
            <a:xfrm rot="2700000">
              <a:off x="4196595" y="1011412"/>
              <a:ext cx="561726" cy="3040276"/>
            </a:xfrm>
            <a:prstGeom prst="roundRect">
              <a:avLst>
                <a:gd fmla="val 50000" name="adj"/>
              </a:avLst>
            </a:prstGeom>
            <a:solidFill>
              <a:srgbClr val="0856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 name="Google Shape;323;g12e6730da09_0_332"/>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085631"/>
                  </a:solidFill>
                  <a:latin typeface="Roboto"/>
                  <a:ea typeface="Roboto"/>
                  <a:cs typeface="Roboto"/>
                  <a:sym typeface="Roboto"/>
                </a:rPr>
                <a:t>2</a:t>
              </a:r>
              <a:endParaRPr b="1" sz="1600">
                <a:solidFill>
                  <a:srgbClr val="085631"/>
                </a:solidFill>
                <a:latin typeface="Roboto"/>
                <a:ea typeface="Roboto"/>
                <a:cs typeface="Roboto"/>
                <a:sym typeface="Roboto"/>
              </a:endParaRPr>
            </a:p>
          </p:txBody>
        </p:sp>
        <p:sp>
          <p:nvSpPr>
            <p:cNvPr id="324" name="Google Shape;324;g12e6730da09_0_332"/>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Roboto"/>
                  <a:ea typeface="Roboto"/>
                  <a:cs typeface="Roboto"/>
                  <a:sym typeface="Roboto"/>
                </a:rPr>
                <a:t>No replicar estereotipos y roles de género</a:t>
              </a:r>
              <a:endParaRPr b="1" sz="1100">
                <a:solidFill>
                  <a:srgbClr val="FFFFFF"/>
                </a:solidFill>
                <a:latin typeface="Roboto"/>
                <a:ea typeface="Roboto"/>
                <a:cs typeface="Roboto"/>
                <a:sym typeface="Roboto"/>
              </a:endParaRPr>
            </a:p>
          </p:txBody>
        </p:sp>
      </p:grpSp>
      <p:grpSp>
        <p:nvGrpSpPr>
          <p:cNvPr id="325" name="Google Shape;325;g12e6730da09_0_332"/>
          <p:cNvGrpSpPr/>
          <p:nvPr/>
        </p:nvGrpSpPr>
        <p:grpSpPr>
          <a:xfrm>
            <a:off x="6831798" y="2210758"/>
            <a:ext cx="3395915" cy="3395915"/>
            <a:chOff x="5123977" y="1258050"/>
            <a:chExt cx="2547000" cy="2547000"/>
          </a:xfrm>
        </p:grpSpPr>
        <p:sp>
          <p:nvSpPr>
            <p:cNvPr id="326" name="Google Shape;326;g12e6730da09_0_332"/>
            <p:cNvSpPr/>
            <p:nvPr/>
          </p:nvSpPr>
          <p:spPr>
            <a:xfrm rot="2700000">
              <a:off x="6116614" y="1011412"/>
              <a:ext cx="561726" cy="3040276"/>
            </a:xfrm>
            <a:prstGeom prst="roundRect">
              <a:avLst>
                <a:gd fmla="val 50000" name="adj"/>
              </a:avLst>
            </a:prstGeom>
            <a:solidFill>
              <a:srgbClr val="A5A5A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g12e6730da09_0_332"/>
            <p:cNvSpPr/>
            <p:nvPr/>
          </p:nvSpPr>
          <p:spPr>
            <a:xfrm>
              <a:off x="5340992" y="3205393"/>
              <a:ext cx="374100" cy="374100"/>
            </a:xfrm>
            <a:prstGeom prst="ellipse">
              <a:avLst/>
            </a:prstGeom>
            <a:solidFill>
              <a:srgbClr val="A5A5A5"/>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FFFFFF"/>
                  </a:solidFill>
                  <a:latin typeface="Roboto"/>
                  <a:ea typeface="Roboto"/>
                  <a:cs typeface="Roboto"/>
                  <a:sym typeface="Roboto"/>
                </a:rPr>
                <a:t>3</a:t>
              </a:r>
              <a:endParaRPr b="1" sz="1600">
                <a:solidFill>
                  <a:srgbClr val="FFFFFF"/>
                </a:solidFill>
                <a:latin typeface="Roboto"/>
                <a:ea typeface="Roboto"/>
                <a:cs typeface="Roboto"/>
                <a:sym typeface="Roboto"/>
              </a:endParaRPr>
            </a:p>
          </p:txBody>
        </p:sp>
        <p:sp>
          <p:nvSpPr>
            <p:cNvPr id="328" name="Google Shape;328;g12e6730da09_0_332"/>
            <p:cNvSpPr txBox="1"/>
            <p:nvPr/>
          </p:nvSpPr>
          <p:spPr>
            <a:xfrm rot="-2700000">
              <a:off x="5323969" y="2238203"/>
              <a:ext cx="2341513" cy="393293"/>
            </a:xfrm>
            <a:prstGeom prst="rect">
              <a:avLst/>
            </a:prstGeom>
            <a:solidFill>
              <a:srgbClr val="A5A5A5"/>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Roboto"/>
                  <a:ea typeface="Roboto"/>
                  <a:cs typeface="Roboto"/>
                  <a:sym typeface="Roboto"/>
                </a:rPr>
                <a:t>No revictimización</a:t>
              </a:r>
              <a:endParaRPr b="1" sz="1100">
                <a:solidFill>
                  <a:srgbClr val="FFFFFF"/>
                </a:solidFill>
                <a:latin typeface="Roboto"/>
                <a:ea typeface="Roboto"/>
                <a:cs typeface="Roboto"/>
                <a:sym typeface="Roboto"/>
              </a:endParaRPr>
            </a:p>
          </p:txBody>
        </p:sp>
      </p:grpSp>
      <p:pic>
        <p:nvPicPr>
          <p:cNvPr id="329" name="Google Shape;329;g12e6730da09_0_332"/>
          <p:cNvPicPr preferRelativeResize="0"/>
          <p:nvPr/>
        </p:nvPicPr>
        <p:blipFill>
          <a:blip r:embed="rId4">
            <a:alphaModFix/>
          </a:blip>
          <a:stretch>
            <a:fillRect/>
          </a:stretch>
        </p:blipFill>
        <p:spPr>
          <a:xfrm>
            <a:off x="9182600" y="4449792"/>
            <a:ext cx="2748976" cy="183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cxnSp>
        <p:nvCxnSpPr>
          <p:cNvPr id="334" name="Google Shape;334;g12e6730da09_0_359"/>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335" name="Google Shape;335;g12e6730da09_0_359"/>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336" name="Google Shape;336;g12e6730da09_0_359"/>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337" name="Google Shape;337;g12e6730da09_0_359"/>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338" name="Google Shape;338;g12e6730da09_0_359"/>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000">
                <a:solidFill>
                  <a:srgbClr val="9F2241"/>
                </a:solidFill>
                <a:latin typeface="Source Sans Pro"/>
                <a:ea typeface="Source Sans Pro"/>
                <a:cs typeface="Source Sans Pro"/>
                <a:sym typeface="Source Sans Pro"/>
              </a:rPr>
            </a:br>
            <a:r>
              <a:rPr b="1" lang="es-ES" sz="3000">
                <a:solidFill>
                  <a:srgbClr val="9F2241"/>
                </a:solidFill>
                <a:latin typeface="Source Sans Pro"/>
                <a:ea typeface="Source Sans Pro"/>
                <a:cs typeface="Source Sans Pro"/>
                <a:sym typeface="Source Sans Pro"/>
              </a:rPr>
              <a:t>Acciones para promover una vida libre de violencia</a:t>
            </a:r>
            <a:endParaRPr b="1" sz="30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200">
              <a:solidFill>
                <a:srgbClr val="9F2241"/>
              </a:solidFill>
              <a:latin typeface="Source Sans Pro"/>
              <a:ea typeface="Source Sans Pro"/>
              <a:cs typeface="Source Sans Pro"/>
              <a:sym typeface="Source Sans Pro"/>
            </a:endParaRPr>
          </a:p>
        </p:txBody>
      </p:sp>
      <p:grpSp>
        <p:nvGrpSpPr>
          <p:cNvPr id="339" name="Google Shape;339;g12e6730da09_0_359"/>
          <p:cNvGrpSpPr/>
          <p:nvPr/>
        </p:nvGrpSpPr>
        <p:grpSpPr>
          <a:xfrm>
            <a:off x="1724939" y="2210758"/>
            <a:ext cx="3395915" cy="3395915"/>
            <a:chOff x="1293736" y="1258050"/>
            <a:chExt cx="2547000" cy="2547000"/>
          </a:xfrm>
        </p:grpSpPr>
        <p:sp>
          <p:nvSpPr>
            <p:cNvPr id="340" name="Google Shape;340;g12e6730da09_0_359"/>
            <p:cNvSpPr/>
            <p:nvPr/>
          </p:nvSpPr>
          <p:spPr>
            <a:xfrm rot="2700000">
              <a:off x="2286374" y="1011412"/>
              <a:ext cx="561726" cy="3040276"/>
            </a:xfrm>
            <a:prstGeom prst="roundRect">
              <a:avLst>
                <a:gd fmla="val 50000" name="adj"/>
              </a:avLst>
            </a:prstGeom>
            <a:solidFill>
              <a:srgbClr val="98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g12e6730da09_0_359"/>
            <p:cNvSpPr/>
            <p:nvPr/>
          </p:nvSpPr>
          <p:spPr>
            <a:xfrm>
              <a:off x="1510752" y="3205393"/>
              <a:ext cx="374100" cy="374100"/>
            </a:xfrm>
            <a:prstGeom prst="ellipse">
              <a:avLst/>
            </a:prstGeom>
            <a:solidFill>
              <a:srgbClr val="980000"/>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FFFFFF"/>
                  </a:solidFill>
                  <a:latin typeface="Roboto"/>
                  <a:ea typeface="Roboto"/>
                  <a:cs typeface="Roboto"/>
                  <a:sym typeface="Roboto"/>
                </a:rPr>
                <a:t>4</a:t>
              </a:r>
              <a:endParaRPr b="1" sz="1600">
                <a:solidFill>
                  <a:srgbClr val="FFFFFF"/>
                </a:solidFill>
                <a:latin typeface="Roboto"/>
                <a:ea typeface="Roboto"/>
                <a:cs typeface="Roboto"/>
                <a:sym typeface="Roboto"/>
              </a:endParaRPr>
            </a:p>
          </p:txBody>
        </p:sp>
        <p:sp>
          <p:nvSpPr>
            <p:cNvPr id="342" name="Google Shape;342;g12e6730da09_0_359"/>
            <p:cNvSpPr txBox="1"/>
            <p:nvPr/>
          </p:nvSpPr>
          <p:spPr>
            <a:xfrm rot="-2700000">
              <a:off x="1501398" y="2241353"/>
              <a:ext cx="2332604" cy="393293"/>
            </a:xfrm>
            <a:prstGeom prst="rect">
              <a:avLst/>
            </a:prstGeom>
            <a:solidFill>
              <a:srgbClr val="980000"/>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Source Sans Pro"/>
                  <a:ea typeface="Source Sans Pro"/>
                  <a:cs typeface="Source Sans Pro"/>
                  <a:sym typeface="Source Sans Pro"/>
                </a:rPr>
                <a:t>Garantía de no repetición</a:t>
              </a:r>
              <a:r>
                <a:rPr b="1" lang="es-ES" sz="1600">
                  <a:solidFill>
                    <a:srgbClr val="FFFFFF"/>
                  </a:solidFill>
                  <a:latin typeface="Source Sans Pro"/>
                  <a:ea typeface="Source Sans Pro"/>
                  <a:cs typeface="Source Sans Pro"/>
                  <a:sym typeface="Source Sans Pro"/>
                </a:rPr>
                <a:t> </a:t>
              </a:r>
              <a:endParaRPr b="1" sz="1100">
                <a:solidFill>
                  <a:srgbClr val="FFFFFF"/>
                </a:solidFill>
                <a:latin typeface="Source Sans Pro"/>
                <a:ea typeface="Source Sans Pro"/>
                <a:cs typeface="Source Sans Pro"/>
                <a:sym typeface="Source Sans Pro"/>
              </a:endParaRPr>
            </a:p>
          </p:txBody>
        </p:sp>
      </p:grpSp>
      <p:grpSp>
        <p:nvGrpSpPr>
          <p:cNvPr id="343" name="Google Shape;343;g12e6730da09_0_359"/>
          <p:cNvGrpSpPr/>
          <p:nvPr/>
        </p:nvGrpSpPr>
        <p:grpSpPr>
          <a:xfrm>
            <a:off x="4271838" y="2210758"/>
            <a:ext cx="3395915" cy="3395915"/>
            <a:chOff x="3203958" y="1258050"/>
            <a:chExt cx="2547000" cy="2547000"/>
          </a:xfrm>
        </p:grpSpPr>
        <p:sp>
          <p:nvSpPr>
            <p:cNvPr id="344" name="Google Shape;344;g12e6730da09_0_359"/>
            <p:cNvSpPr/>
            <p:nvPr/>
          </p:nvSpPr>
          <p:spPr>
            <a:xfrm rot="2700000">
              <a:off x="4196595" y="1011412"/>
              <a:ext cx="561726" cy="3040276"/>
            </a:xfrm>
            <a:prstGeom prst="roundRect">
              <a:avLst>
                <a:gd fmla="val 50000" name="adj"/>
              </a:avLst>
            </a:prstGeom>
            <a:solidFill>
              <a:srgbClr val="0856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g12e6730da09_0_359"/>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085631"/>
                  </a:solidFill>
                  <a:latin typeface="Roboto"/>
                  <a:ea typeface="Roboto"/>
                  <a:cs typeface="Roboto"/>
                  <a:sym typeface="Roboto"/>
                </a:rPr>
                <a:t>5</a:t>
              </a:r>
              <a:endParaRPr b="1" sz="1600">
                <a:solidFill>
                  <a:srgbClr val="085631"/>
                </a:solidFill>
                <a:latin typeface="Roboto"/>
                <a:ea typeface="Roboto"/>
                <a:cs typeface="Roboto"/>
                <a:sym typeface="Roboto"/>
              </a:endParaRPr>
            </a:p>
          </p:txBody>
        </p:sp>
        <p:sp>
          <p:nvSpPr>
            <p:cNvPr id="346" name="Google Shape;346;g12e6730da09_0_359"/>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Roboto"/>
                  <a:ea typeface="Roboto"/>
                  <a:cs typeface="Roboto"/>
                  <a:sym typeface="Roboto"/>
                </a:rPr>
                <a:t>Debida diligencia</a:t>
              </a:r>
              <a:endParaRPr b="1" sz="1100">
                <a:solidFill>
                  <a:srgbClr val="FFFFFF"/>
                </a:solidFill>
                <a:latin typeface="Roboto"/>
                <a:ea typeface="Roboto"/>
                <a:cs typeface="Roboto"/>
                <a:sym typeface="Roboto"/>
              </a:endParaRPr>
            </a:p>
          </p:txBody>
        </p:sp>
      </p:grpSp>
      <p:grpSp>
        <p:nvGrpSpPr>
          <p:cNvPr id="347" name="Google Shape;347;g12e6730da09_0_359"/>
          <p:cNvGrpSpPr/>
          <p:nvPr/>
        </p:nvGrpSpPr>
        <p:grpSpPr>
          <a:xfrm>
            <a:off x="6831798" y="2210758"/>
            <a:ext cx="3395915" cy="3395915"/>
            <a:chOff x="5123977" y="1258050"/>
            <a:chExt cx="2547000" cy="2547000"/>
          </a:xfrm>
        </p:grpSpPr>
        <p:sp>
          <p:nvSpPr>
            <p:cNvPr id="348" name="Google Shape;348;g12e6730da09_0_359"/>
            <p:cNvSpPr/>
            <p:nvPr/>
          </p:nvSpPr>
          <p:spPr>
            <a:xfrm rot="2700000">
              <a:off x="6116614" y="1011412"/>
              <a:ext cx="561726" cy="3040276"/>
            </a:xfrm>
            <a:prstGeom prst="roundRect">
              <a:avLst>
                <a:gd fmla="val 50000" name="adj"/>
              </a:avLst>
            </a:prstGeom>
            <a:solidFill>
              <a:srgbClr val="A5A5A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g12e6730da09_0_359"/>
            <p:cNvSpPr/>
            <p:nvPr/>
          </p:nvSpPr>
          <p:spPr>
            <a:xfrm>
              <a:off x="5340992" y="3205393"/>
              <a:ext cx="374100" cy="374100"/>
            </a:xfrm>
            <a:prstGeom prst="ellipse">
              <a:avLst/>
            </a:prstGeom>
            <a:solidFill>
              <a:srgbClr val="A5A5A5"/>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FFFFFF"/>
                  </a:solidFill>
                  <a:latin typeface="Roboto"/>
                  <a:ea typeface="Roboto"/>
                  <a:cs typeface="Roboto"/>
                  <a:sym typeface="Roboto"/>
                </a:rPr>
                <a:t>6</a:t>
              </a:r>
              <a:endParaRPr b="1" sz="1600">
                <a:solidFill>
                  <a:srgbClr val="FFFFFF"/>
                </a:solidFill>
                <a:latin typeface="Roboto"/>
                <a:ea typeface="Roboto"/>
                <a:cs typeface="Roboto"/>
                <a:sym typeface="Roboto"/>
              </a:endParaRPr>
            </a:p>
          </p:txBody>
        </p:sp>
        <p:sp>
          <p:nvSpPr>
            <p:cNvPr id="350" name="Google Shape;350;g12e6730da09_0_359"/>
            <p:cNvSpPr txBox="1"/>
            <p:nvPr/>
          </p:nvSpPr>
          <p:spPr>
            <a:xfrm rot="-2700000">
              <a:off x="5323969" y="2238203"/>
              <a:ext cx="2341513" cy="393293"/>
            </a:xfrm>
            <a:prstGeom prst="rect">
              <a:avLst/>
            </a:prstGeom>
            <a:solidFill>
              <a:srgbClr val="A5A5A5"/>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Roboto"/>
                  <a:ea typeface="Roboto"/>
                  <a:cs typeface="Roboto"/>
                  <a:sym typeface="Roboto"/>
                </a:rPr>
                <a:t>Espacios libres de sexismo y discriminación</a:t>
              </a:r>
              <a:endParaRPr b="1" sz="1100">
                <a:solidFill>
                  <a:srgbClr val="FFFFFF"/>
                </a:solidFill>
                <a:latin typeface="Roboto"/>
                <a:ea typeface="Roboto"/>
                <a:cs typeface="Roboto"/>
                <a:sym typeface="Roboto"/>
              </a:endParaRPr>
            </a:p>
          </p:txBody>
        </p:sp>
      </p:grpSp>
      <p:pic>
        <p:nvPicPr>
          <p:cNvPr id="351" name="Google Shape;351;g12e6730da09_0_359"/>
          <p:cNvPicPr preferRelativeResize="0"/>
          <p:nvPr/>
        </p:nvPicPr>
        <p:blipFill>
          <a:blip r:embed="rId4">
            <a:alphaModFix/>
          </a:blip>
          <a:stretch>
            <a:fillRect/>
          </a:stretch>
        </p:blipFill>
        <p:spPr>
          <a:xfrm>
            <a:off x="8950675" y="4398375"/>
            <a:ext cx="3038800" cy="1890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cxnSp>
        <p:nvCxnSpPr>
          <p:cNvPr id="356" name="Google Shape;356;g12e6730da09_0_379"/>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357" name="Google Shape;357;g12e6730da09_0_379"/>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358" name="Google Shape;358;g12e6730da09_0_379"/>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359" name="Google Shape;359;g12e6730da09_0_379"/>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360" name="Google Shape;360;g12e6730da09_0_379"/>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000">
                <a:solidFill>
                  <a:srgbClr val="9F2241"/>
                </a:solidFill>
                <a:latin typeface="Source Sans Pro"/>
                <a:ea typeface="Source Sans Pro"/>
                <a:cs typeface="Source Sans Pro"/>
                <a:sym typeface="Source Sans Pro"/>
              </a:rPr>
            </a:br>
            <a:r>
              <a:rPr b="1" lang="es-ES" sz="3000">
                <a:solidFill>
                  <a:srgbClr val="9F2241"/>
                </a:solidFill>
                <a:latin typeface="Source Sans Pro"/>
                <a:ea typeface="Source Sans Pro"/>
                <a:cs typeface="Source Sans Pro"/>
                <a:sym typeface="Source Sans Pro"/>
              </a:rPr>
              <a:t>Acciones para promover una vida libre de violencia</a:t>
            </a:r>
            <a:endParaRPr b="1" sz="30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200">
              <a:solidFill>
                <a:srgbClr val="9F2241"/>
              </a:solidFill>
              <a:latin typeface="Source Sans Pro"/>
              <a:ea typeface="Source Sans Pro"/>
              <a:cs typeface="Source Sans Pro"/>
              <a:sym typeface="Source Sans Pro"/>
            </a:endParaRPr>
          </a:p>
        </p:txBody>
      </p:sp>
      <p:grpSp>
        <p:nvGrpSpPr>
          <p:cNvPr id="361" name="Google Shape;361;g12e6730da09_0_379"/>
          <p:cNvGrpSpPr/>
          <p:nvPr/>
        </p:nvGrpSpPr>
        <p:grpSpPr>
          <a:xfrm>
            <a:off x="1724939" y="2210758"/>
            <a:ext cx="3395915" cy="3395915"/>
            <a:chOff x="1293736" y="1258050"/>
            <a:chExt cx="2547000" cy="2547000"/>
          </a:xfrm>
        </p:grpSpPr>
        <p:sp>
          <p:nvSpPr>
            <p:cNvPr id="362" name="Google Shape;362;g12e6730da09_0_379"/>
            <p:cNvSpPr/>
            <p:nvPr/>
          </p:nvSpPr>
          <p:spPr>
            <a:xfrm rot="2700000">
              <a:off x="2286374" y="1011412"/>
              <a:ext cx="561726" cy="3040276"/>
            </a:xfrm>
            <a:prstGeom prst="roundRect">
              <a:avLst>
                <a:gd fmla="val 50000" name="adj"/>
              </a:avLst>
            </a:prstGeom>
            <a:solidFill>
              <a:srgbClr val="AE905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 name="Google Shape;363;g12e6730da09_0_379"/>
            <p:cNvSpPr/>
            <p:nvPr/>
          </p:nvSpPr>
          <p:spPr>
            <a:xfrm>
              <a:off x="1510752" y="3205393"/>
              <a:ext cx="374100" cy="374100"/>
            </a:xfrm>
            <a:prstGeom prst="ellipse">
              <a:avLst/>
            </a:prstGeom>
            <a:solidFill>
              <a:srgbClr val="AE9054"/>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FFFFFF"/>
                  </a:solidFill>
                  <a:latin typeface="Roboto"/>
                  <a:ea typeface="Roboto"/>
                  <a:cs typeface="Roboto"/>
                  <a:sym typeface="Roboto"/>
                </a:rPr>
                <a:t>7</a:t>
              </a:r>
              <a:endParaRPr b="1" sz="1600">
                <a:solidFill>
                  <a:srgbClr val="FFFFFF"/>
                </a:solidFill>
                <a:latin typeface="Roboto"/>
                <a:ea typeface="Roboto"/>
                <a:cs typeface="Roboto"/>
                <a:sym typeface="Roboto"/>
              </a:endParaRPr>
            </a:p>
          </p:txBody>
        </p:sp>
        <p:sp>
          <p:nvSpPr>
            <p:cNvPr id="364" name="Google Shape;364;g12e6730da09_0_379"/>
            <p:cNvSpPr txBox="1"/>
            <p:nvPr/>
          </p:nvSpPr>
          <p:spPr>
            <a:xfrm rot="-2700000">
              <a:off x="1501398" y="2241353"/>
              <a:ext cx="2332604" cy="393293"/>
            </a:xfrm>
            <a:prstGeom prst="rect">
              <a:avLst/>
            </a:prstGeom>
            <a:solidFill>
              <a:srgbClr val="AE9054"/>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Source Sans Pro"/>
                  <a:ea typeface="Source Sans Pro"/>
                  <a:cs typeface="Source Sans Pro"/>
                  <a:sym typeface="Source Sans Pro"/>
                </a:rPr>
                <a:t>Escuchar las necesidades específicas y estratégicas de las mujeres y jóvenes</a:t>
              </a:r>
              <a:endParaRPr b="1" sz="1100">
                <a:solidFill>
                  <a:srgbClr val="FFFFFF"/>
                </a:solidFill>
                <a:latin typeface="Source Sans Pro"/>
                <a:ea typeface="Source Sans Pro"/>
                <a:cs typeface="Source Sans Pro"/>
                <a:sym typeface="Source Sans Pro"/>
              </a:endParaRPr>
            </a:p>
          </p:txBody>
        </p:sp>
      </p:grpSp>
      <p:grpSp>
        <p:nvGrpSpPr>
          <p:cNvPr id="365" name="Google Shape;365;g12e6730da09_0_379"/>
          <p:cNvGrpSpPr/>
          <p:nvPr/>
        </p:nvGrpSpPr>
        <p:grpSpPr>
          <a:xfrm>
            <a:off x="6831798" y="2210758"/>
            <a:ext cx="3395915" cy="3395915"/>
            <a:chOff x="5123977" y="1258050"/>
            <a:chExt cx="2547000" cy="2547000"/>
          </a:xfrm>
        </p:grpSpPr>
        <p:sp>
          <p:nvSpPr>
            <p:cNvPr id="366" name="Google Shape;366;g12e6730da09_0_379"/>
            <p:cNvSpPr/>
            <p:nvPr/>
          </p:nvSpPr>
          <p:spPr>
            <a:xfrm rot="2700000">
              <a:off x="6116614" y="1011412"/>
              <a:ext cx="561726" cy="3040276"/>
            </a:xfrm>
            <a:prstGeom prst="roundRect">
              <a:avLst>
                <a:gd fmla="val 50000" name="adj"/>
              </a:avLst>
            </a:prstGeom>
            <a:solidFill>
              <a:srgbClr val="98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 name="Google Shape;367;g12e6730da09_0_379"/>
            <p:cNvSpPr/>
            <p:nvPr/>
          </p:nvSpPr>
          <p:spPr>
            <a:xfrm>
              <a:off x="5340992" y="3205393"/>
              <a:ext cx="374100" cy="374100"/>
            </a:xfrm>
            <a:prstGeom prst="ellipse">
              <a:avLst/>
            </a:prstGeom>
            <a:solidFill>
              <a:srgbClr val="980000"/>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ES" sz="1600">
                  <a:solidFill>
                    <a:srgbClr val="FFFFFF"/>
                  </a:solidFill>
                  <a:latin typeface="Roboto"/>
                  <a:ea typeface="Roboto"/>
                  <a:cs typeface="Roboto"/>
                  <a:sym typeface="Roboto"/>
                </a:rPr>
                <a:t>8</a:t>
              </a:r>
              <a:endParaRPr b="1" sz="1600">
                <a:solidFill>
                  <a:srgbClr val="FFFFFF"/>
                </a:solidFill>
                <a:latin typeface="Roboto"/>
                <a:ea typeface="Roboto"/>
                <a:cs typeface="Roboto"/>
                <a:sym typeface="Roboto"/>
              </a:endParaRPr>
            </a:p>
          </p:txBody>
        </p:sp>
        <p:sp>
          <p:nvSpPr>
            <p:cNvPr id="368" name="Google Shape;368;g12e6730da09_0_379"/>
            <p:cNvSpPr txBox="1"/>
            <p:nvPr/>
          </p:nvSpPr>
          <p:spPr>
            <a:xfrm rot="-2700000">
              <a:off x="5323969" y="2238203"/>
              <a:ext cx="2341513" cy="393293"/>
            </a:xfrm>
            <a:prstGeom prst="rect">
              <a:avLst/>
            </a:prstGeom>
            <a:solidFill>
              <a:srgbClr val="980000"/>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ES" sz="1600">
                  <a:solidFill>
                    <a:srgbClr val="FFFFFF"/>
                  </a:solidFill>
                  <a:latin typeface="Roboto"/>
                  <a:ea typeface="Roboto"/>
                  <a:cs typeface="Roboto"/>
                  <a:sym typeface="Roboto"/>
                </a:rPr>
                <a:t>Dar seguimiento a la atención brindada y fortalecer el trabajo interinstitucional</a:t>
              </a:r>
              <a:endParaRPr b="1" sz="1100">
                <a:solidFill>
                  <a:srgbClr val="FFFFFF"/>
                </a:solidFill>
                <a:latin typeface="Roboto"/>
                <a:ea typeface="Roboto"/>
                <a:cs typeface="Roboto"/>
                <a:sym typeface="Roboto"/>
              </a:endParaRPr>
            </a:p>
          </p:txBody>
        </p:sp>
      </p:grpSp>
      <p:pic>
        <p:nvPicPr>
          <p:cNvPr id="369" name="Google Shape;369;g12e6730da09_0_379"/>
          <p:cNvPicPr preferRelativeResize="0"/>
          <p:nvPr/>
        </p:nvPicPr>
        <p:blipFill>
          <a:blip r:embed="rId4">
            <a:alphaModFix/>
          </a:blip>
          <a:stretch>
            <a:fillRect/>
          </a:stretch>
        </p:blipFill>
        <p:spPr>
          <a:xfrm>
            <a:off x="4994600" y="2907463"/>
            <a:ext cx="2471675" cy="1390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cxnSp>
        <p:nvCxnSpPr>
          <p:cNvPr id="374" name="Google Shape;374;g12e6730da09_0_402"/>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375" name="Google Shape;375;g12e6730da09_0_402"/>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376" name="Google Shape;376;g12e6730da09_0_402"/>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377" name="Google Shape;377;g12e6730da09_0_402"/>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378" name="Google Shape;378;g12e6730da09_0_402"/>
          <p:cNvSpPr txBox="1"/>
          <p:nvPr>
            <p:ph type="title"/>
          </p:nvPr>
        </p:nvSpPr>
        <p:spPr>
          <a:xfrm>
            <a:off x="706967" y="8564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2500">
                <a:solidFill>
                  <a:srgbClr val="9F2241"/>
                </a:solidFill>
                <a:latin typeface="Source Sans Pro"/>
                <a:ea typeface="Source Sans Pro"/>
                <a:cs typeface="Source Sans Pro"/>
                <a:sym typeface="Source Sans Pro"/>
              </a:rPr>
            </a:br>
            <a:r>
              <a:rPr b="1" lang="es-ES" sz="2500">
                <a:solidFill>
                  <a:srgbClr val="9F2241"/>
                </a:solidFill>
                <a:latin typeface="Source Sans Pro"/>
                <a:ea typeface="Source Sans Pro"/>
                <a:cs typeface="Source Sans Pro"/>
                <a:sym typeface="Source Sans Pro"/>
              </a:rPr>
              <a:t>Ruta crítica de actuación para la atención a mujeres víctimas de violencia</a:t>
            </a:r>
            <a:endParaRPr b="1" sz="25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700">
              <a:solidFill>
                <a:srgbClr val="9F2241"/>
              </a:solidFill>
              <a:latin typeface="Source Sans Pro"/>
              <a:ea typeface="Source Sans Pro"/>
              <a:cs typeface="Source Sans Pro"/>
              <a:sym typeface="Source Sans Pro"/>
            </a:endParaRPr>
          </a:p>
        </p:txBody>
      </p:sp>
      <p:pic>
        <p:nvPicPr>
          <p:cNvPr id="379" name="Google Shape;379;g12e6730da09_0_402"/>
          <p:cNvPicPr preferRelativeResize="0"/>
          <p:nvPr/>
        </p:nvPicPr>
        <p:blipFill>
          <a:blip r:embed="rId4">
            <a:alphaModFix/>
          </a:blip>
          <a:stretch>
            <a:fillRect/>
          </a:stretch>
        </p:blipFill>
        <p:spPr>
          <a:xfrm>
            <a:off x="2549337" y="1562575"/>
            <a:ext cx="7060575" cy="5295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cxnSp>
        <p:nvCxnSpPr>
          <p:cNvPr id="384" name="Google Shape;384;g12e2cf9d312_0_68"/>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385" name="Google Shape;385;g12e2cf9d312_0_68"/>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386" name="Google Shape;386;g12e2cf9d312_0_68"/>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387" name="Google Shape;387;g12e2cf9d312_0_68"/>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388" name="Google Shape;388;g12e2cf9d312_0_68"/>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2600">
                <a:solidFill>
                  <a:srgbClr val="9F2241"/>
                </a:solidFill>
                <a:latin typeface="Source Sans Pro"/>
                <a:ea typeface="Source Sans Pro"/>
                <a:cs typeface="Source Sans Pro"/>
                <a:sym typeface="Source Sans Pro"/>
              </a:rPr>
            </a:br>
            <a:r>
              <a:rPr b="1" lang="es-ES" sz="2600">
                <a:solidFill>
                  <a:srgbClr val="9F2241"/>
                </a:solidFill>
                <a:latin typeface="Source Sans Pro"/>
                <a:ea typeface="Source Sans Pro"/>
                <a:cs typeface="Source Sans Pro"/>
                <a:sym typeface="Source Sans Pro"/>
              </a:rPr>
              <a:t>Algunas preguntas que podemos hacernos para apoyar a las víctimas…</a:t>
            </a:r>
            <a:endParaRPr b="1" sz="26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800">
              <a:solidFill>
                <a:srgbClr val="9F2241"/>
              </a:solidFill>
              <a:latin typeface="Source Sans Pro"/>
              <a:ea typeface="Source Sans Pro"/>
              <a:cs typeface="Source Sans Pro"/>
              <a:sym typeface="Source Sans Pro"/>
            </a:endParaRPr>
          </a:p>
        </p:txBody>
      </p:sp>
      <p:sp>
        <p:nvSpPr>
          <p:cNvPr id="389" name="Google Shape;389;g12e2cf9d312_0_68"/>
          <p:cNvSpPr txBox="1"/>
          <p:nvPr/>
        </p:nvSpPr>
        <p:spPr>
          <a:xfrm>
            <a:off x="706975" y="2274525"/>
            <a:ext cx="8073000" cy="3632700"/>
          </a:xfrm>
          <a:prstGeom prst="rect">
            <a:avLst/>
          </a:prstGeom>
          <a:noFill/>
          <a:ln>
            <a:noFill/>
          </a:ln>
        </p:spPr>
        <p:txBody>
          <a:bodyPr anchorCtr="0" anchor="t" bIns="45700" lIns="91425" spcFirstLastPara="1" rIns="91425" wrap="square" tIns="45700">
            <a:spAutoFit/>
          </a:bodyPr>
          <a:lstStyle/>
          <a:p>
            <a:pPr indent="-304800" lvl="0" marL="400050" marR="0" rtl="0" algn="just">
              <a:lnSpc>
                <a:spcPct val="150000"/>
              </a:lnSpc>
              <a:spcBef>
                <a:spcPts val="0"/>
              </a:spcBef>
              <a:spcAft>
                <a:spcPts val="0"/>
              </a:spcAft>
              <a:buClr>
                <a:srgbClr val="BC9D5A"/>
              </a:buClr>
              <a:buSzPts val="2100"/>
              <a:buFont typeface="Noto Sans Symbols"/>
              <a:buChar char="▪"/>
            </a:pPr>
            <a:r>
              <a:rPr lang="es-ES" sz="2300">
                <a:solidFill>
                  <a:srgbClr val="7F7F7F"/>
                </a:solidFill>
                <a:latin typeface="Calibri"/>
                <a:ea typeface="Calibri"/>
                <a:cs typeface="Calibri"/>
                <a:sym typeface="Calibri"/>
              </a:rPr>
              <a:t>¿Qué recursos, habilidades y herramientas  requiero para brindar el servicio a una víctima?</a:t>
            </a:r>
            <a:endParaRPr sz="2300">
              <a:solidFill>
                <a:srgbClr val="7F7F7F"/>
              </a:solidFill>
              <a:latin typeface="Calibri"/>
              <a:ea typeface="Calibri"/>
              <a:cs typeface="Calibri"/>
              <a:sym typeface="Calibri"/>
            </a:endParaRPr>
          </a:p>
          <a:p>
            <a:pPr indent="-304800" lvl="0" marL="400050" marR="0" rtl="0" algn="just">
              <a:lnSpc>
                <a:spcPct val="150000"/>
              </a:lnSpc>
              <a:spcBef>
                <a:spcPts val="0"/>
              </a:spcBef>
              <a:spcAft>
                <a:spcPts val="0"/>
              </a:spcAft>
              <a:buClr>
                <a:srgbClr val="BC9D5A"/>
              </a:buClr>
              <a:buSzPts val="2100"/>
              <a:buFont typeface="Noto Sans Symbols"/>
              <a:buChar char="▪"/>
            </a:pPr>
            <a:r>
              <a:rPr b="0" i="0" lang="es-ES" sz="2300" u="none" cap="none" strike="noStrike">
                <a:solidFill>
                  <a:srgbClr val="7F7F7F"/>
                </a:solidFill>
                <a:latin typeface="Calibri"/>
                <a:ea typeface="Calibri"/>
                <a:cs typeface="Calibri"/>
                <a:sym typeface="Calibri"/>
              </a:rPr>
              <a:t>¿La persona que solicita el </a:t>
            </a:r>
            <a:r>
              <a:rPr lang="es-ES" sz="2300">
                <a:solidFill>
                  <a:srgbClr val="7F7F7F"/>
                </a:solidFill>
                <a:latin typeface="Calibri"/>
                <a:ea typeface="Calibri"/>
                <a:cs typeface="Calibri"/>
                <a:sym typeface="Calibri"/>
              </a:rPr>
              <a:t>apoyo</a:t>
            </a:r>
            <a:r>
              <a:rPr b="0" i="0" lang="es-ES" sz="2300" u="none" cap="none" strike="noStrike">
                <a:solidFill>
                  <a:srgbClr val="7F7F7F"/>
                </a:solidFill>
                <a:latin typeface="Calibri"/>
                <a:ea typeface="Calibri"/>
                <a:cs typeface="Calibri"/>
                <a:sym typeface="Calibri"/>
              </a:rPr>
              <a:t> pertenece  algún grupo  en situación de desventaja o discriminación?</a:t>
            </a:r>
            <a:endParaRPr sz="1700"/>
          </a:p>
          <a:p>
            <a:pPr indent="-361950" lvl="0" marL="457200" rtl="0" algn="just">
              <a:lnSpc>
                <a:spcPct val="150000"/>
              </a:lnSpc>
              <a:spcBef>
                <a:spcPts val="0"/>
              </a:spcBef>
              <a:spcAft>
                <a:spcPts val="0"/>
              </a:spcAft>
              <a:buClr>
                <a:srgbClr val="BC9D5A"/>
              </a:buClr>
              <a:buSzPts val="2100"/>
              <a:buFont typeface="Noto Sans Symbols"/>
              <a:buChar char="▪"/>
            </a:pPr>
            <a:r>
              <a:rPr lang="es-ES" sz="2300">
                <a:solidFill>
                  <a:srgbClr val="7F7F7F"/>
                </a:solidFill>
                <a:latin typeface="Calibri"/>
                <a:ea typeface="Calibri"/>
                <a:cs typeface="Calibri"/>
                <a:sym typeface="Calibri"/>
              </a:rPr>
              <a:t>¿La información que brindo es fácil de comprender?</a:t>
            </a:r>
            <a:endParaRPr sz="2300">
              <a:latin typeface="Calibri"/>
              <a:ea typeface="Calibri"/>
              <a:cs typeface="Calibri"/>
              <a:sym typeface="Calibri"/>
            </a:endParaRPr>
          </a:p>
          <a:p>
            <a:pPr indent="-304800" lvl="0" marL="400050" marR="0" rtl="0" algn="just">
              <a:lnSpc>
                <a:spcPct val="150000"/>
              </a:lnSpc>
              <a:spcBef>
                <a:spcPts val="0"/>
              </a:spcBef>
              <a:spcAft>
                <a:spcPts val="0"/>
              </a:spcAft>
              <a:buClr>
                <a:srgbClr val="BC9D5A"/>
              </a:buClr>
              <a:buSzPts val="2100"/>
              <a:buFont typeface="Noto Sans Symbols"/>
              <a:buChar char="▪"/>
            </a:pPr>
            <a:r>
              <a:rPr b="0" i="0" lang="es-ES" sz="2300" u="none" cap="none" strike="noStrike">
                <a:solidFill>
                  <a:srgbClr val="7F7F7F"/>
                </a:solidFill>
                <a:latin typeface="Calibri"/>
                <a:ea typeface="Calibri"/>
                <a:cs typeface="Calibri"/>
                <a:sym typeface="Calibri"/>
              </a:rPr>
              <a:t>¿Cuáles son las dificultades  a las que se puede enfrentar la </a:t>
            </a:r>
            <a:r>
              <a:rPr lang="es-ES" sz="2300">
                <a:solidFill>
                  <a:srgbClr val="7F7F7F"/>
                </a:solidFill>
                <a:latin typeface="Calibri"/>
                <a:ea typeface="Calibri"/>
                <a:cs typeface="Calibri"/>
                <a:sym typeface="Calibri"/>
              </a:rPr>
              <a:t>víctima</a:t>
            </a:r>
            <a:r>
              <a:rPr b="0" i="0" lang="es-ES" sz="2300" u="none" cap="none" strike="noStrike">
                <a:solidFill>
                  <a:srgbClr val="7F7F7F"/>
                </a:solidFill>
                <a:latin typeface="Calibri"/>
                <a:ea typeface="Calibri"/>
                <a:cs typeface="Calibri"/>
                <a:sym typeface="Calibri"/>
              </a:rPr>
              <a:t> para el acceso a</a:t>
            </a:r>
            <a:r>
              <a:rPr lang="es-ES" sz="2300">
                <a:solidFill>
                  <a:srgbClr val="7F7F7F"/>
                </a:solidFill>
                <a:latin typeface="Calibri"/>
                <a:ea typeface="Calibri"/>
                <a:cs typeface="Calibri"/>
                <a:sym typeface="Calibri"/>
              </a:rPr>
              <a:t> algún</a:t>
            </a:r>
            <a:r>
              <a:rPr b="0" i="0" lang="es-ES" sz="2300" u="none" cap="none" strike="noStrike">
                <a:solidFill>
                  <a:srgbClr val="7F7F7F"/>
                </a:solidFill>
                <a:latin typeface="Calibri"/>
                <a:ea typeface="Calibri"/>
                <a:cs typeface="Calibri"/>
                <a:sym typeface="Calibri"/>
              </a:rPr>
              <a:t> servicio?</a:t>
            </a:r>
            <a:endParaRPr b="0" i="0" sz="2300" u="none" cap="none" strike="noStrike">
              <a:solidFill>
                <a:srgbClr val="000000"/>
              </a:solidFill>
              <a:latin typeface="Calibri"/>
              <a:ea typeface="Calibri"/>
              <a:cs typeface="Calibri"/>
              <a:sym typeface="Calibri"/>
            </a:endParaRPr>
          </a:p>
        </p:txBody>
      </p:sp>
      <p:pic>
        <p:nvPicPr>
          <p:cNvPr descr="4 preguntas frecuentes sobre programas del Gobierno | USAGov" id="390" name="Google Shape;390;g12e2cf9d312_0_68"/>
          <p:cNvPicPr preferRelativeResize="0"/>
          <p:nvPr/>
        </p:nvPicPr>
        <p:blipFill rotWithShape="1">
          <a:blip r:embed="rId4">
            <a:alphaModFix/>
          </a:blip>
          <a:srcRect b="22770" l="5479" r="2895" t="9197"/>
          <a:stretch/>
        </p:blipFill>
        <p:spPr>
          <a:xfrm>
            <a:off x="9233075" y="2954300"/>
            <a:ext cx="2467000" cy="21674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cxnSp>
        <p:nvCxnSpPr>
          <p:cNvPr id="395" name="Google Shape;395;g12e6730da09_1_4"/>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396" name="Google Shape;396;g12e6730da09_1_4"/>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397" name="Google Shape;397;g12e6730da09_1_4"/>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398" name="Google Shape;398;g12e6730da09_1_4"/>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
        <p:nvSpPr>
          <p:cNvPr id="399" name="Google Shape;399;g12e6730da09_1_4"/>
          <p:cNvSpPr txBox="1"/>
          <p:nvPr>
            <p:ph type="title"/>
          </p:nvPr>
        </p:nvSpPr>
        <p:spPr>
          <a:xfrm>
            <a:off x="706967" y="10850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2600">
                <a:solidFill>
                  <a:srgbClr val="9F2241"/>
                </a:solidFill>
                <a:latin typeface="Source Sans Pro"/>
                <a:ea typeface="Source Sans Pro"/>
                <a:cs typeface="Source Sans Pro"/>
                <a:sym typeface="Source Sans Pro"/>
              </a:rPr>
            </a:br>
            <a:r>
              <a:rPr b="1" lang="es-ES" sz="2600">
                <a:solidFill>
                  <a:srgbClr val="9F2241"/>
                </a:solidFill>
                <a:latin typeface="Source Sans Pro"/>
                <a:ea typeface="Source Sans Pro"/>
                <a:cs typeface="Source Sans Pro"/>
                <a:sym typeface="Source Sans Pro"/>
              </a:rPr>
              <a:t>“Justicia de género”</a:t>
            </a:r>
            <a:endParaRPr b="1" sz="26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800">
              <a:solidFill>
                <a:srgbClr val="9F2241"/>
              </a:solidFill>
              <a:latin typeface="Source Sans Pro"/>
              <a:ea typeface="Source Sans Pro"/>
              <a:cs typeface="Source Sans Pro"/>
              <a:sym typeface="Source Sans Pro"/>
            </a:endParaRPr>
          </a:p>
        </p:txBody>
      </p:sp>
      <p:sp>
        <p:nvSpPr>
          <p:cNvPr id="400" name="Google Shape;400;g12e6730da09_1_4"/>
          <p:cNvSpPr txBox="1"/>
          <p:nvPr/>
        </p:nvSpPr>
        <p:spPr>
          <a:xfrm>
            <a:off x="4133550" y="5332575"/>
            <a:ext cx="3924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u="sng">
                <a:solidFill>
                  <a:schemeClr val="hlink"/>
                </a:solidFill>
                <a:hlinkClick r:id="rId4"/>
              </a:rPr>
              <a:t>https://www.youtube.com/watch?v=s2DdAC5wees&amp;authuser=0</a:t>
            </a:r>
            <a:endParaRPr/>
          </a:p>
        </p:txBody>
      </p:sp>
      <p:pic>
        <p:nvPicPr>
          <p:cNvPr id="401" name="Google Shape;401;g12e6730da09_1_4"/>
          <p:cNvPicPr preferRelativeResize="0"/>
          <p:nvPr/>
        </p:nvPicPr>
        <p:blipFill>
          <a:blip r:embed="rId5">
            <a:alphaModFix/>
          </a:blip>
          <a:stretch>
            <a:fillRect/>
          </a:stretch>
        </p:blipFill>
        <p:spPr>
          <a:xfrm>
            <a:off x="3449100" y="2274525"/>
            <a:ext cx="5031350" cy="2515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1250ad1841c_0_4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pic>
        <p:nvPicPr>
          <p:cNvPr id="407" name="Google Shape;407;g1250ad1841c_0_48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8" name="Google Shape;408;g1250ad1841c_0_487"/>
          <p:cNvSpPr txBox="1"/>
          <p:nvPr>
            <p:ph idx="1" type="body"/>
          </p:nvPr>
        </p:nvSpPr>
        <p:spPr>
          <a:xfrm>
            <a:off x="1321777" y="1963375"/>
            <a:ext cx="9548400" cy="2608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s-ES" sz="4000">
                <a:solidFill>
                  <a:srgbClr val="DDC9A3"/>
                </a:solidFill>
                <a:latin typeface="Source Sans Pro"/>
                <a:ea typeface="Source Sans Pro"/>
                <a:cs typeface="Source Sans Pro"/>
                <a:sym typeface="Source Sans Pro"/>
              </a:rPr>
              <a:t>Todas las mujeres, todos los derechos.</a:t>
            </a:r>
            <a:endParaRPr sz="4000">
              <a:solidFill>
                <a:srgbClr val="DDC9A3"/>
              </a:solidFill>
              <a:latin typeface="Source Sans Pro"/>
              <a:ea typeface="Source Sans Pro"/>
              <a:cs typeface="Source Sans Pro"/>
              <a:sym typeface="Source Sans Pro"/>
            </a:endParaRPr>
          </a:p>
          <a:p>
            <a:pPr indent="0" lvl="0" marL="0" rtl="0" algn="ctr">
              <a:lnSpc>
                <a:spcPct val="90000"/>
              </a:lnSpc>
              <a:spcBef>
                <a:spcPts val="1000"/>
              </a:spcBef>
              <a:spcAft>
                <a:spcPts val="0"/>
              </a:spcAft>
              <a:buSzPts val="1800"/>
              <a:buNone/>
            </a:pPr>
            <a:r>
              <a:t/>
            </a:r>
            <a:endParaRPr b="1" sz="4800">
              <a:solidFill>
                <a:schemeClr val="lt1"/>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g1250ad1841c_0_493"/>
          <p:cNvPicPr preferRelativeResize="0"/>
          <p:nvPr/>
        </p:nvPicPr>
        <p:blipFill rotWithShape="1">
          <a:blip r:embed="rId3">
            <a:alphaModFix/>
          </a:blip>
          <a:srcRect b="0" l="0" r="0" t="0"/>
          <a:stretch/>
        </p:blipFill>
        <p:spPr>
          <a:xfrm>
            <a:off x="5822100" y="0"/>
            <a:ext cx="6369901" cy="6858000"/>
          </a:xfrm>
          <a:prstGeom prst="rect">
            <a:avLst/>
          </a:prstGeom>
          <a:noFill/>
          <a:ln>
            <a:noFill/>
          </a:ln>
        </p:spPr>
      </p:pic>
      <p:pic>
        <p:nvPicPr>
          <p:cNvPr id="414" name="Google Shape;414;g1250ad1841c_0_493"/>
          <p:cNvPicPr preferRelativeResize="0"/>
          <p:nvPr/>
        </p:nvPicPr>
        <p:blipFill rotWithShape="1">
          <a:blip r:embed="rId4">
            <a:alphaModFix/>
          </a:blip>
          <a:srcRect b="0" l="0" r="3315" t="0"/>
          <a:stretch/>
        </p:blipFill>
        <p:spPr>
          <a:xfrm>
            <a:off x="0" y="2180940"/>
            <a:ext cx="5797200" cy="2038836"/>
          </a:xfrm>
          <a:prstGeom prst="rect">
            <a:avLst/>
          </a:prstGeom>
          <a:noFill/>
          <a:ln>
            <a:noFill/>
          </a:ln>
        </p:spPr>
      </p:pic>
      <p:sp>
        <p:nvSpPr>
          <p:cNvPr id="415" name="Google Shape;415;g1250ad1841c_0_493"/>
          <p:cNvSpPr txBox="1"/>
          <p:nvPr/>
        </p:nvSpPr>
        <p:spPr>
          <a:xfrm>
            <a:off x="6108458" y="964268"/>
            <a:ext cx="5797200" cy="1249500"/>
          </a:xfrm>
          <a:prstGeom prst="rect">
            <a:avLst/>
          </a:prstGeom>
          <a:noFill/>
          <a:ln>
            <a:noFill/>
          </a:ln>
        </p:spPr>
        <p:txBody>
          <a:bodyPr anchorCtr="0" anchor="ctr" bIns="121900" lIns="0" spcFirstLastPara="1" rIns="0" wrap="square" tIns="121900">
            <a:noAutofit/>
          </a:bodyPr>
          <a:lstStyle/>
          <a:p>
            <a:pPr indent="0" lvl="0" marL="0" marR="0" rtl="0" algn="ctr">
              <a:lnSpc>
                <a:spcPct val="100000"/>
              </a:lnSpc>
              <a:spcBef>
                <a:spcPts val="0"/>
              </a:spcBef>
              <a:spcAft>
                <a:spcPts val="0"/>
              </a:spcAft>
              <a:buClr>
                <a:srgbClr val="000000"/>
              </a:buClr>
              <a:buSzPts val="3733"/>
              <a:buFont typeface="Arial"/>
              <a:buNone/>
            </a:pPr>
            <a:r>
              <a:rPr b="1" i="0" lang="es-ES" sz="3733" u="none" cap="none" strike="noStrike">
                <a:solidFill>
                  <a:srgbClr val="DDC9A3"/>
                </a:solidFill>
                <a:latin typeface="Source Sans Pro"/>
                <a:ea typeface="Source Sans Pro"/>
                <a:cs typeface="Source Sans Pro"/>
                <a:sym typeface="Source Sans Pro"/>
              </a:rPr>
              <a:t>Muchas gracias</a:t>
            </a:r>
            <a:endParaRPr b="0" i="0" sz="3200" u="none" cap="none" strike="noStrike">
              <a:solidFill>
                <a:srgbClr val="DDC9A3"/>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3733"/>
              <a:buFont typeface="Arial"/>
              <a:buNone/>
            </a:pPr>
            <a:r>
              <a:t/>
            </a:r>
            <a:endParaRPr b="1" i="0" sz="3733" u="none" cap="none" strike="noStrike">
              <a:solidFill>
                <a:srgbClr val="FFFFFF"/>
              </a:solidFill>
              <a:latin typeface="Source Sans Pro"/>
              <a:ea typeface="Source Sans Pro"/>
              <a:cs typeface="Source Sans Pro"/>
              <a:sym typeface="Source Sans Pro"/>
            </a:endParaRPr>
          </a:p>
        </p:txBody>
      </p:sp>
      <p:sp>
        <p:nvSpPr>
          <p:cNvPr id="416" name="Google Shape;416;g1250ad1841c_0_493"/>
          <p:cNvSpPr txBox="1"/>
          <p:nvPr/>
        </p:nvSpPr>
        <p:spPr>
          <a:xfrm>
            <a:off x="6199124" y="2776375"/>
            <a:ext cx="5388900" cy="11517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0" lang="es-ES" sz="2400" u="none" cap="none" strike="noStrike">
                <a:solidFill>
                  <a:srgbClr val="DDC9A3"/>
                </a:solidFill>
                <a:latin typeface="Source Sans Pro"/>
                <a:ea typeface="Source Sans Pro"/>
                <a:cs typeface="Source Sans Pro"/>
                <a:sym typeface="Source Sans Pro"/>
              </a:rPr>
              <a:t>Lcda. Eva Munguía Paz</a:t>
            </a:r>
            <a:endParaRPr b="1" i="0" sz="2400" u="none" cap="none" strike="noStrike">
              <a:solidFill>
                <a:srgbClr val="DDC9A3"/>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2400"/>
              <a:buFont typeface="Arial"/>
              <a:buNone/>
            </a:pPr>
            <a:r>
              <a:rPr b="1" lang="es-ES" sz="2400">
                <a:solidFill>
                  <a:srgbClr val="DDC9A3"/>
                </a:solidFill>
                <a:latin typeface="Source Sans Pro"/>
                <a:ea typeface="Source Sans Pro"/>
                <a:cs typeface="Source Sans Pro"/>
                <a:sym typeface="Source Sans Pro"/>
              </a:rPr>
              <a:t>JUD Capacitación</a:t>
            </a:r>
            <a:endParaRPr b="1" sz="2400">
              <a:solidFill>
                <a:srgbClr val="DDC9A3"/>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2400"/>
              <a:buFont typeface="Arial"/>
              <a:buNone/>
            </a:pPr>
            <a:r>
              <a:rPr b="0" i="0" lang="es-ES" sz="2400" u="none" cap="none" strike="noStrike">
                <a:solidFill>
                  <a:srgbClr val="DDC9A3"/>
                </a:solidFill>
                <a:latin typeface="Source Sans Pro"/>
                <a:ea typeface="Source Sans Pro"/>
                <a:cs typeface="Source Sans Pro"/>
                <a:sym typeface="Source Sans Pro"/>
              </a:rPr>
              <a:t>semujerescapacitacion@cdmx.gob.mx</a:t>
            </a:r>
            <a:endParaRPr b="0" i="0" sz="1400" u="none" cap="none" strike="noStrike">
              <a:solidFill>
                <a:srgbClr val="DDC9A3"/>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Source Sans Pro"/>
              <a:ea typeface="Source Sans Pro"/>
              <a:cs typeface="Source Sans Pro"/>
              <a:sym typeface="Source Sans Pro"/>
            </a:endParaRPr>
          </a:p>
        </p:txBody>
      </p:sp>
      <p:sp>
        <p:nvSpPr>
          <p:cNvPr id="417" name="Google Shape;417;g1250ad1841c_0_493"/>
          <p:cNvSpPr txBox="1"/>
          <p:nvPr/>
        </p:nvSpPr>
        <p:spPr>
          <a:xfrm>
            <a:off x="6349550" y="4732200"/>
            <a:ext cx="51237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DDC9A3"/>
                </a:solidFill>
                <a:latin typeface="Source Sans Pro"/>
                <a:ea typeface="Source Sans Pro"/>
                <a:cs typeface="Source Sans Pro"/>
                <a:sym typeface="Source Sans Pro"/>
              </a:rPr>
              <a:t>Dirección Ejecutiva de Igualdad Sustantiva</a:t>
            </a:r>
            <a:endParaRPr b="0" i="0" sz="1600" u="none" cap="none" strike="noStrike">
              <a:solidFill>
                <a:srgbClr val="DDC9A3"/>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DDC9A3"/>
                </a:solidFill>
                <a:latin typeface="Source Sans Pro"/>
                <a:ea typeface="Source Sans Pro"/>
                <a:cs typeface="Source Sans Pro"/>
                <a:sym typeface="Source Sans Pro"/>
              </a:rPr>
              <a:t>Dirección de Capacitación, Investigación y Documentación</a:t>
            </a:r>
            <a:endParaRPr b="0" i="0" sz="1600" u="none" cap="none" strike="noStrike">
              <a:solidFill>
                <a:srgbClr val="DDC9A3"/>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DDC9A3"/>
                </a:solidFill>
                <a:latin typeface="Source Sans Pro"/>
                <a:ea typeface="Source Sans Pro"/>
                <a:cs typeface="Source Sans Pro"/>
                <a:sym typeface="Source Sans Pro"/>
              </a:rPr>
              <a:t>JUD de Capacitación</a:t>
            </a:r>
            <a:endParaRPr b="0" i="0" sz="1600" u="none" cap="none" strike="noStrike">
              <a:solidFill>
                <a:srgbClr val="DDC9A3"/>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4" name="Google Shape;104;p4"/>
          <p:cNvSpPr txBox="1"/>
          <p:nvPr>
            <p:ph type="title"/>
          </p:nvPr>
        </p:nvSpPr>
        <p:spPr>
          <a:xfrm>
            <a:off x="1492200" y="1330850"/>
            <a:ext cx="9625200" cy="4375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D8C49A"/>
              </a:buClr>
              <a:buSzPts val="3600"/>
              <a:buNone/>
            </a:pPr>
            <a:r>
              <a:rPr b="1" lang="es-ES" sz="4000">
                <a:solidFill>
                  <a:srgbClr val="DDC9A3"/>
                </a:solidFill>
                <a:latin typeface="Source Sans Pro"/>
                <a:ea typeface="Source Sans Pro"/>
                <a:cs typeface="Source Sans Pro"/>
                <a:sym typeface="Source Sans Pro"/>
              </a:rPr>
              <a:t>Objetivo:</a:t>
            </a:r>
            <a:br>
              <a:rPr b="1" lang="es-ES" sz="2800">
                <a:solidFill>
                  <a:srgbClr val="DDC9A3"/>
                </a:solidFill>
                <a:latin typeface="Source Sans Pro"/>
                <a:ea typeface="Source Sans Pro"/>
                <a:cs typeface="Source Sans Pro"/>
                <a:sym typeface="Source Sans Pro"/>
              </a:rPr>
            </a:br>
            <a:br>
              <a:rPr b="1" lang="es-ES" sz="2800">
                <a:solidFill>
                  <a:srgbClr val="DDC9A3"/>
                </a:solidFill>
                <a:latin typeface="Source Sans Pro"/>
                <a:ea typeface="Source Sans Pro"/>
                <a:cs typeface="Source Sans Pro"/>
                <a:sym typeface="Source Sans Pro"/>
              </a:rPr>
            </a:br>
            <a:r>
              <a:rPr b="1" lang="es-ES" sz="2800">
                <a:solidFill>
                  <a:srgbClr val="DDC9A3"/>
                </a:solidFill>
                <a:latin typeface="Source Sans Pro"/>
                <a:ea typeface="Source Sans Pro"/>
                <a:cs typeface="Source Sans Pro"/>
                <a:sym typeface="Source Sans Pro"/>
              </a:rPr>
              <a:t> </a:t>
            </a:r>
            <a:br>
              <a:rPr b="1" lang="es-ES" sz="2800">
                <a:solidFill>
                  <a:srgbClr val="DDC9A3"/>
                </a:solidFill>
                <a:latin typeface="Source Sans Pro"/>
                <a:ea typeface="Source Sans Pro"/>
                <a:cs typeface="Source Sans Pro"/>
                <a:sym typeface="Source Sans Pro"/>
              </a:rPr>
            </a:br>
            <a:r>
              <a:rPr lang="es-ES" sz="2500">
                <a:solidFill>
                  <a:srgbClr val="DDC9A3"/>
                </a:solidFill>
                <a:latin typeface="Source Sans Pro"/>
                <a:ea typeface="Source Sans Pro"/>
                <a:cs typeface="Source Sans Pro"/>
                <a:sym typeface="Source Sans Pro"/>
              </a:rPr>
              <a:t>Reconocer los derechos de las mujeres víctimas de violencia, </a:t>
            </a:r>
            <a:r>
              <a:rPr lang="es-ES" sz="2500">
                <a:solidFill>
                  <a:srgbClr val="DDC9A3"/>
                </a:solidFill>
                <a:latin typeface="Source Sans Pro"/>
                <a:ea typeface="Source Sans Pro"/>
                <a:cs typeface="Source Sans Pro"/>
                <a:sym typeface="Source Sans Pro"/>
              </a:rPr>
              <a:t>con la finalidad de promover acciones en el ámbito educativo que eviten la  revictimización y/o la doble victimización y permitan</a:t>
            </a:r>
            <a:r>
              <a:rPr lang="es-ES" sz="2500">
                <a:solidFill>
                  <a:srgbClr val="DDC9A3"/>
                </a:solidFill>
                <a:latin typeface="Source Sans Pro"/>
                <a:ea typeface="Source Sans Pro"/>
                <a:cs typeface="Source Sans Pro"/>
                <a:sym typeface="Source Sans Pro"/>
              </a:rPr>
              <a:t> un efectivo apoyo integral, que de acuerdo a sus atribuciones contribuyan al acceso a la justicia de las víctimas.</a:t>
            </a:r>
            <a:endParaRPr sz="2500">
              <a:solidFill>
                <a:srgbClr val="DDC9A3"/>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D8C49A"/>
              </a:buClr>
              <a:buSzPts val="3600"/>
              <a:buNone/>
            </a:pPr>
            <a:br>
              <a:rPr b="1" lang="es-ES" sz="2800">
                <a:solidFill>
                  <a:srgbClr val="B18E59"/>
                </a:solidFill>
                <a:latin typeface="Calibri"/>
                <a:ea typeface="Calibri"/>
                <a:cs typeface="Calibri"/>
                <a:sym typeface="Calibri"/>
              </a:rPr>
            </a:br>
            <a:br>
              <a:rPr b="1" lang="es-ES" sz="2800">
                <a:solidFill>
                  <a:srgbClr val="B18E59"/>
                </a:solidFill>
                <a:latin typeface="Calibri"/>
                <a:ea typeface="Calibri"/>
                <a:cs typeface="Calibri"/>
                <a:sym typeface="Calibri"/>
              </a:rPr>
            </a:br>
            <a:endParaRPr b="1" sz="3600">
              <a:solidFill>
                <a:srgbClr val="B18E5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423" name="Google Shape;423;p3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24" name="Google Shape;424;p36"/>
          <p:cNvPicPr preferRelativeResize="0"/>
          <p:nvPr>
            <p:ph idx="1" type="body"/>
          </p:nvPr>
        </p:nvPicPr>
        <p:blipFill rotWithShape="1">
          <a:blip r:embed="rId4">
            <a:alphaModFix/>
          </a:blip>
          <a:srcRect b="0" l="0" r="0" t="0"/>
          <a:stretch/>
        </p:blipFill>
        <p:spPr>
          <a:xfrm>
            <a:off x="3893952" y="2938775"/>
            <a:ext cx="4127400" cy="67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250ad1841c_0_1"/>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A manera de repaso…</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sp>
        <p:nvSpPr>
          <p:cNvPr id="110" name="Google Shape;110;g1250ad1841c_0_1"/>
          <p:cNvSpPr txBox="1"/>
          <p:nvPr>
            <p:ph idx="1" type="body"/>
          </p:nvPr>
        </p:nvSpPr>
        <p:spPr>
          <a:xfrm>
            <a:off x="1234625" y="2169425"/>
            <a:ext cx="9655200" cy="28569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chemeClr val="dk1"/>
              </a:buClr>
              <a:buSzPts val="2400"/>
              <a:buNone/>
            </a:pPr>
            <a:r>
              <a:rPr b="1" lang="es-ES" sz="3100">
                <a:solidFill>
                  <a:srgbClr val="BC955C"/>
                </a:solidFill>
                <a:latin typeface="Source Sans Pro"/>
                <a:ea typeface="Source Sans Pro"/>
                <a:cs typeface="Source Sans Pro"/>
                <a:sym typeface="Source Sans Pro"/>
              </a:rPr>
              <a:t>Sesión 1. </a:t>
            </a:r>
            <a:r>
              <a:rPr lang="es-ES" sz="3100">
                <a:solidFill>
                  <a:srgbClr val="BC955C"/>
                </a:solidFill>
                <a:latin typeface="Source Sans Pro"/>
                <a:ea typeface="Source Sans Pro"/>
                <a:cs typeface="Source Sans Pro"/>
                <a:sym typeface="Source Sans Pro"/>
              </a:rPr>
              <a:t>Prevención y atención de casos de acoso sexual y hostigamiento sexual.</a:t>
            </a:r>
            <a:endParaRPr sz="3100">
              <a:solidFill>
                <a:srgbClr val="BC955C"/>
              </a:solidFill>
              <a:latin typeface="Source Sans Pro"/>
              <a:ea typeface="Source Sans Pro"/>
              <a:cs typeface="Source Sans Pro"/>
              <a:sym typeface="Source Sans Pro"/>
            </a:endParaRPr>
          </a:p>
          <a:p>
            <a:pPr indent="0" lvl="0" marL="0" rtl="0" algn="just">
              <a:lnSpc>
                <a:spcPct val="90000"/>
              </a:lnSpc>
              <a:spcBef>
                <a:spcPts val="1000"/>
              </a:spcBef>
              <a:spcAft>
                <a:spcPts val="0"/>
              </a:spcAft>
              <a:buClr>
                <a:schemeClr val="dk1"/>
              </a:buClr>
              <a:buSzPts val="2400"/>
              <a:buNone/>
            </a:pPr>
            <a:r>
              <a:t/>
            </a:r>
            <a:endParaRPr sz="1300">
              <a:solidFill>
                <a:srgbClr val="BC955C"/>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1. Violencia contra las mujeres: violencia sexual.</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2. Acoso sexual y hostigamiento sexual: ¿qué son? y ¿cuál es la diferencia?</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3. Medidas preventivas frente al acoso sexual y hostigamiento sexual.</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4. Acciones de atención para el acoso sexual y hostigamiento sexual</a:t>
            </a:r>
            <a:endParaRPr sz="1800">
              <a:solidFill>
                <a:srgbClr val="7F7F7F"/>
              </a:solidFill>
              <a:latin typeface="Source Sans Pro"/>
              <a:ea typeface="Source Sans Pro"/>
              <a:cs typeface="Source Sans Pro"/>
              <a:sym typeface="Source Sans Pro"/>
            </a:endParaRPr>
          </a:p>
          <a:p>
            <a:pPr indent="0" lvl="0" marL="0" rtl="0" algn="just">
              <a:lnSpc>
                <a:spcPct val="90000"/>
              </a:lnSpc>
              <a:spcBef>
                <a:spcPts val="1000"/>
              </a:spcBef>
              <a:spcAft>
                <a:spcPts val="0"/>
              </a:spcAft>
              <a:buClr>
                <a:schemeClr val="dk1"/>
              </a:buClr>
              <a:buSzPts val="2400"/>
              <a:buNone/>
            </a:pPr>
            <a:r>
              <a:t/>
            </a:r>
            <a:endParaRPr sz="3100">
              <a:solidFill>
                <a:srgbClr val="BC955C"/>
              </a:solidFill>
              <a:latin typeface="Source Sans Pro"/>
              <a:ea typeface="Source Sans Pro"/>
              <a:cs typeface="Source Sans Pro"/>
              <a:sym typeface="Source Sans Pro"/>
            </a:endParaRPr>
          </a:p>
          <a:p>
            <a:pPr indent="0" lvl="0" marL="0" rtl="0" algn="just">
              <a:lnSpc>
                <a:spcPct val="90000"/>
              </a:lnSpc>
              <a:spcBef>
                <a:spcPts val="1000"/>
              </a:spcBef>
              <a:spcAft>
                <a:spcPts val="0"/>
              </a:spcAft>
              <a:buClr>
                <a:schemeClr val="dk1"/>
              </a:buClr>
              <a:buSzPts val="2400"/>
              <a:buNone/>
            </a:pPr>
            <a:r>
              <a:t/>
            </a:r>
            <a:endParaRPr b="1" sz="3100">
              <a:solidFill>
                <a:srgbClr val="BC955C"/>
              </a:solidFill>
              <a:latin typeface="Source Sans Pro"/>
              <a:ea typeface="Source Sans Pro"/>
              <a:cs typeface="Source Sans Pro"/>
              <a:sym typeface="Source Sans Pro"/>
            </a:endParaRPr>
          </a:p>
          <a:p>
            <a:pPr indent="0" lvl="0" marL="0" rtl="0" algn="just">
              <a:lnSpc>
                <a:spcPct val="90000"/>
              </a:lnSpc>
              <a:spcBef>
                <a:spcPts val="1000"/>
              </a:spcBef>
              <a:spcAft>
                <a:spcPts val="0"/>
              </a:spcAft>
              <a:buClr>
                <a:schemeClr val="dk1"/>
              </a:buClr>
              <a:buSzPts val="2400"/>
              <a:buNone/>
            </a:pPr>
            <a:r>
              <a:t/>
            </a:r>
            <a:endParaRPr sz="700">
              <a:solidFill>
                <a:srgbClr val="7F7F7F"/>
              </a:solidFill>
            </a:endParaRPr>
          </a:p>
        </p:txBody>
      </p:sp>
      <p:cxnSp>
        <p:nvCxnSpPr>
          <p:cNvPr id="111" name="Google Shape;111;g1250ad1841c_0_1"/>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112" name="Google Shape;112;g1250ad1841c_0_1"/>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113" name="Google Shape;113;g1250ad1841c_0_1"/>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114" name="Google Shape;114;g1250ad1841c_0_1"/>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2d52a38629_0_19"/>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A manera de repaso…</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sp>
        <p:nvSpPr>
          <p:cNvPr id="120" name="Google Shape;120;g12d52a38629_0_19"/>
          <p:cNvSpPr txBox="1"/>
          <p:nvPr>
            <p:ph idx="1" type="body"/>
          </p:nvPr>
        </p:nvSpPr>
        <p:spPr>
          <a:xfrm>
            <a:off x="1234625" y="2169425"/>
            <a:ext cx="9655200" cy="34635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chemeClr val="dk1"/>
              </a:buClr>
              <a:buSzPts val="2400"/>
              <a:buNone/>
            </a:pPr>
            <a:r>
              <a:rPr b="1" lang="es-ES" sz="3100">
                <a:solidFill>
                  <a:srgbClr val="BC955C"/>
                </a:solidFill>
                <a:latin typeface="Source Sans Pro"/>
                <a:ea typeface="Source Sans Pro"/>
                <a:cs typeface="Source Sans Pro"/>
                <a:sym typeface="Source Sans Pro"/>
              </a:rPr>
              <a:t>Sesión 2. </a:t>
            </a:r>
            <a:r>
              <a:rPr lang="es-ES" sz="3100">
                <a:solidFill>
                  <a:srgbClr val="BC955C"/>
                </a:solidFill>
                <a:latin typeface="Source Sans Pro"/>
                <a:ea typeface="Source Sans Pro"/>
                <a:cs typeface="Source Sans Pro"/>
                <a:sym typeface="Source Sans Pro"/>
              </a:rPr>
              <a:t>Violencia digital.</a:t>
            </a:r>
            <a:endParaRPr sz="3100">
              <a:solidFill>
                <a:srgbClr val="BC955C"/>
              </a:solidFill>
              <a:latin typeface="Source Sans Pro"/>
              <a:ea typeface="Source Sans Pro"/>
              <a:cs typeface="Source Sans Pro"/>
              <a:sym typeface="Source Sans Pro"/>
            </a:endParaRPr>
          </a:p>
          <a:p>
            <a:pPr indent="0" lvl="0" marL="0" rtl="0" algn="just">
              <a:lnSpc>
                <a:spcPct val="90000"/>
              </a:lnSpc>
              <a:spcBef>
                <a:spcPts val="1000"/>
              </a:spcBef>
              <a:spcAft>
                <a:spcPts val="0"/>
              </a:spcAft>
              <a:buClr>
                <a:schemeClr val="dk1"/>
              </a:buClr>
              <a:buSzPts val="2400"/>
              <a:buNone/>
            </a:pPr>
            <a:r>
              <a:t/>
            </a:r>
            <a:endParaRPr sz="1300">
              <a:solidFill>
                <a:srgbClr val="BC955C"/>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1. </a:t>
            </a:r>
            <a:r>
              <a:rPr lang="es-ES" sz="1800">
                <a:solidFill>
                  <a:srgbClr val="7F7F7F"/>
                </a:solidFill>
                <a:latin typeface="Source Sans Pro"/>
                <a:ea typeface="Source Sans Pro"/>
                <a:cs typeface="Source Sans Pro"/>
                <a:sym typeface="Source Sans Pro"/>
              </a:rPr>
              <a:t>¿Qué es violencia digital?</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2. ¿Cuál es el problema?</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3. Consecuencias de la violencia digital de género (Impactos físicos y emocionales)</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rPr lang="es-ES" sz="1800">
                <a:solidFill>
                  <a:srgbClr val="7F7F7F"/>
                </a:solidFill>
                <a:latin typeface="Source Sans Pro"/>
                <a:ea typeface="Source Sans Pro"/>
                <a:cs typeface="Source Sans Pro"/>
                <a:sym typeface="Source Sans Pro"/>
              </a:rPr>
              <a:t>Tema 4. Derechos digitales</a:t>
            </a:r>
            <a:endParaRPr sz="1800">
              <a:solidFill>
                <a:srgbClr val="7F7F7F"/>
              </a:solidFill>
              <a:latin typeface="Source Sans Pro"/>
              <a:ea typeface="Source Sans Pro"/>
              <a:cs typeface="Source Sans Pro"/>
              <a:sym typeface="Source Sans Pro"/>
            </a:endParaRPr>
          </a:p>
          <a:p>
            <a:pPr indent="-342900" lvl="0" marL="1371600" rtl="0" algn="just">
              <a:lnSpc>
                <a:spcPct val="90000"/>
              </a:lnSpc>
              <a:spcBef>
                <a:spcPts val="1000"/>
              </a:spcBef>
              <a:spcAft>
                <a:spcPts val="0"/>
              </a:spcAft>
              <a:buClr>
                <a:srgbClr val="7F7F7F"/>
              </a:buClr>
              <a:buSzPts val="1800"/>
              <a:buFont typeface="Source Sans Pro"/>
              <a:buChar char="●"/>
            </a:pPr>
            <a:r>
              <a:rPr lang="es-ES" sz="1800">
                <a:solidFill>
                  <a:srgbClr val="7F7F7F"/>
                </a:solidFill>
                <a:latin typeface="Source Sans Pro"/>
                <a:ea typeface="Source Sans Pro"/>
                <a:cs typeface="Source Sans Pro"/>
                <a:sym typeface="Source Sans Pro"/>
              </a:rPr>
              <a:t>Ley Olimpia</a:t>
            </a:r>
            <a:endParaRPr sz="1800">
              <a:solidFill>
                <a:srgbClr val="7F7F7F"/>
              </a:solidFill>
              <a:latin typeface="Source Sans Pro"/>
              <a:ea typeface="Source Sans Pro"/>
              <a:cs typeface="Source Sans Pro"/>
              <a:sym typeface="Source Sans Pro"/>
            </a:endParaRPr>
          </a:p>
          <a:p>
            <a:pPr indent="-342900" lvl="0" marL="1371600" rtl="0" algn="just">
              <a:lnSpc>
                <a:spcPct val="90000"/>
              </a:lnSpc>
              <a:spcBef>
                <a:spcPts val="0"/>
              </a:spcBef>
              <a:spcAft>
                <a:spcPts val="0"/>
              </a:spcAft>
              <a:buClr>
                <a:srgbClr val="7F7F7F"/>
              </a:buClr>
              <a:buSzPts val="1800"/>
              <a:buFont typeface="Source Sans Pro"/>
              <a:buChar char="●"/>
            </a:pPr>
            <a:r>
              <a:rPr lang="es-ES" sz="1800">
                <a:solidFill>
                  <a:srgbClr val="7F7F7F"/>
                </a:solidFill>
                <a:latin typeface="Source Sans Pro"/>
                <a:ea typeface="Source Sans Pro"/>
                <a:cs typeface="Source Sans Pro"/>
                <a:sym typeface="Source Sans Pro"/>
              </a:rPr>
              <a:t>Código Penal Federal</a:t>
            </a:r>
            <a:endParaRPr sz="1800">
              <a:solidFill>
                <a:srgbClr val="7F7F7F"/>
              </a:solidFill>
              <a:latin typeface="Source Sans Pro"/>
              <a:ea typeface="Source Sans Pro"/>
              <a:cs typeface="Source Sans Pro"/>
              <a:sym typeface="Source Sans Pro"/>
            </a:endParaRPr>
          </a:p>
          <a:p>
            <a:pPr indent="-342900" lvl="0" marL="1371600" rtl="0" algn="just">
              <a:lnSpc>
                <a:spcPct val="90000"/>
              </a:lnSpc>
              <a:spcBef>
                <a:spcPts val="0"/>
              </a:spcBef>
              <a:spcAft>
                <a:spcPts val="0"/>
              </a:spcAft>
              <a:buClr>
                <a:srgbClr val="7F7F7F"/>
              </a:buClr>
              <a:buSzPts val="1800"/>
              <a:buFont typeface="Source Sans Pro"/>
              <a:buChar char="●"/>
            </a:pPr>
            <a:r>
              <a:rPr lang="es-ES" sz="1800">
                <a:solidFill>
                  <a:srgbClr val="7F7F7F"/>
                </a:solidFill>
                <a:latin typeface="Source Sans Pro"/>
                <a:ea typeface="Source Sans Pro"/>
                <a:cs typeface="Source Sans Pro"/>
                <a:sym typeface="Source Sans Pro"/>
              </a:rPr>
              <a:t>Ley de acceso a las mujeres a una vida libre de violencia</a:t>
            </a:r>
            <a:endParaRPr sz="1800">
              <a:solidFill>
                <a:srgbClr val="7F7F7F"/>
              </a:solidFill>
              <a:latin typeface="Source Sans Pro"/>
              <a:ea typeface="Source Sans Pro"/>
              <a:cs typeface="Source Sans Pro"/>
              <a:sym typeface="Source Sans Pro"/>
            </a:endParaRPr>
          </a:p>
          <a:p>
            <a:pPr indent="0" lvl="0" marL="457200" rtl="0" algn="just">
              <a:lnSpc>
                <a:spcPct val="90000"/>
              </a:lnSpc>
              <a:spcBef>
                <a:spcPts val="1000"/>
              </a:spcBef>
              <a:spcAft>
                <a:spcPts val="0"/>
              </a:spcAft>
              <a:buClr>
                <a:schemeClr val="dk1"/>
              </a:buClr>
              <a:buSzPts val="2400"/>
              <a:buNone/>
            </a:pPr>
            <a:r>
              <a:t/>
            </a:r>
            <a:endParaRPr sz="1800">
              <a:solidFill>
                <a:srgbClr val="7F7F7F"/>
              </a:solidFill>
              <a:latin typeface="Source Sans Pro"/>
              <a:ea typeface="Source Sans Pro"/>
              <a:cs typeface="Source Sans Pro"/>
              <a:sym typeface="Source Sans Pro"/>
            </a:endParaRPr>
          </a:p>
          <a:p>
            <a:pPr indent="0" lvl="0" marL="0" rtl="0" algn="just">
              <a:lnSpc>
                <a:spcPct val="90000"/>
              </a:lnSpc>
              <a:spcBef>
                <a:spcPts val="1000"/>
              </a:spcBef>
              <a:spcAft>
                <a:spcPts val="0"/>
              </a:spcAft>
              <a:buClr>
                <a:schemeClr val="dk1"/>
              </a:buClr>
              <a:buSzPts val="2400"/>
              <a:buNone/>
            </a:pPr>
            <a:r>
              <a:t/>
            </a:r>
            <a:endParaRPr b="1" sz="3100">
              <a:solidFill>
                <a:srgbClr val="BC955C"/>
              </a:solidFill>
              <a:latin typeface="Source Sans Pro"/>
              <a:ea typeface="Source Sans Pro"/>
              <a:cs typeface="Source Sans Pro"/>
              <a:sym typeface="Source Sans Pro"/>
            </a:endParaRPr>
          </a:p>
          <a:p>
            <a:pPr indent="0" lvl="0" marL="0" rtl="0" algn="just">
              <a:lnSpc>
                <a:spcPct val="90000"/>
              </a:lnSpc>
              <a:spcBef>
                <a:spcPts val="1000"/>
              </a:spcBef>
              <a:spcAft>
                <a:spcPts val="0"/>
              </a:spcAft>
              <a:buClr>
                <a:schemeClr val="dk1"/>
              </a:buClr>
              <a:buSzPts val="2400"/>
              <a:buNone/>
            </a:pPr>
            <a:r>
              <a:t/>
            </a:r>
            <a:endParaRPr sz="700">
              <a:solidFill>
                <a:srgbClr val="7F7F7F"/>
              </a:solidFill>
            </a:endParaRPr>
          </a:p>
        </p:txBody>
      </p:sp>
      <p:cxnSp>
        <p:nvCxnSpPr>
          <p:cNvPr id="121" name="Google Shape;121;g12d52a38629_0_19"/>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122" name="Google Shape;122;g12d52a38629_0_19"/>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123" name="Google Shape;123;g12d52a38629_0_19"/>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124" name="Google Shape;124;g12d52a38629_0_19"/>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12e1f3e1c0c_0_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0" name="Google Shape;130;g12e1f3e1c0c_0_0"/>
          <p:cNvSpPr txBox="1"/>
          <p:nvPr>
            <p:ph type="title"/>
          </p:nvPr>
        </p:nvSpPr>
        <p:spPr>
          <a:xfrm>
            <a:off x="1339800" y="1330850"/>
            <a:ext cx="9625200" cy="4375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D8C49A"/>
              </a:buClr>
              <a:buSzPts val="3600"/>
              <a:buNone/>
            </a:pPr>
            <a:r>
              <a:rPr b="1" lang="es-ES" sz="4000">
                <a:solidFill>
                  <a:srgbClr val="DDC9A3"/>
                </a:solidFill>
                <a:latin typeface="Source Sans Pro"/>
                <a:ea typeface="Source Sans Pro"/>
                <a:cs typeface="Source Sans Pro"/>
                <a:sym typeface="Source Sans Pro"/>
              </a:rPr>
              <a:t>Causas de la violencia contra </a:t>
            </a:r>
            <a:endParaRPr b="1" sz="4000">
              <a:solidFill>
                <a:srgbClr val="DDC9A3"/>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rgbClr val="D8C49A"/>
              </a:buClr>
              <a:buSzPts val="3600"/>
              <a:buNone/>
            </a:pPr>
            <a:r>
              <a:rPr b="1" lang="es-ES" sz="4000">
                <a:solidFill>
                  <a:srgbClr val="DDC9A3"/>
                </a:solidFill>
                <a:latin typeface="Source Sans Pro"/>
                <a:ea typeface="Source Sans Pro"/>
                <a:cs typeface="Source Sans Pro"/>
                <a:sym typeface="Source Sans Pro"/>
              </a:rPr>
              <a:t>las mujeres, jóvenes y niñas</a:t>
            </a:r>
            <a:br>
              <a:rPr b="1" lang="es-ES" sz="2800">
                <a:solidFill>
                  <a:srgbClr val="B18E59"/>
                </a:solidFill>
                <a:latin typeface="Calibri"/>
                <a:ea typeface="Calibri"/>
                <a:cs typeface="Calibri"/>
                <a:sym typeface="Calibri"/>
              </a:rPr>
            </a:br>
            <a:endParaRPr b="1" sz="3600">
              <a:solidFill>
                <a:srgbClr val="B18E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2e1f3e1c0c_0_10"/>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Causas de la violencia</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sp>
        <p:nvSpPr>
          <p:cNvPr id="136" name="Google Shape;136;g12e1f3e1c0c_0_10"/>
          <p:cNvSpPr txBox="1"/>
          <p:nvPr>
            <p:ph idx="1" type="body"/>
          </p:nvPr>
        </p:nvSpPr>
        <p:spPr>
          <a:xfrm>
            <a:off x="961675" y="2169425"/>
            <a:ext cx="10156800" cy="3502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Clr>
                <a:schemeClr val="dk1"/>
              </a:buClr>
              <a:buSzPts val="2400"/>
              <a:buNone/>
            </a:pPr>
            <a:r>
              <a:rPr lang="es-ES" sz="3000">
                <a:solidFill>
                  <a:srgbClr val="BC955C"/>
                </a:solidFill>
                <a:latin typeface="Source Sans Pro"/>
                <a:ea typeface="Source Sans Pro"/>
                <a:cs typeface="Source Sans Pro"/>
                <a:sym typeface="Source Sans Pro"/>
              </a:rPr>
              <a:t>En todas las regiones del mundo, hemos estado enfrentando los efectos devastadores de la pandemia de la COVID-19, pero tras esta crisis, se esconde en las sombras la violencia que mujeres y niñas viven a diario en sus casas, representando uno de los espacios en los que se sienten más inseguras.</a:t>
            </a:r>
            <a:endParaRPr sz="3000">
              <a:solidFill>
                <a:srgbClr val="BC955C"/>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3000">
              <a:solidFill>
                <a:srgbClr val="BC955C"/>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600">
              <a:solidFill>
                <a:srgbClr val="7F7F7F"/>
              </a:solidFill>
            </a:endParaRPr>
          </a:p>
        </p:txBody>
      </p:sp>
      <p:cxnSp>
        <p:nvCxnSpPr>
          <p:cNvPr id="137" name="Google Shape;137;g12e1f3e1c0c_0_10"/>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138" name="Google Shape;138;g12e1f3e1c0c_0_10"/>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139" name="Google Shape;139;g12e1f3e1c0c_0_10"/>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140" name="Google Shape;140;g12e1f3e1c0c_0_10"/>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2e1f3e1c0c_0_19"/>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Causas de la violencia</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sp>
        <p:nvSpPr>
          <p:cNvPr id="146" name="Google Shape;146;g12e1f3e1c0c_0_19"/>
          <p:cNvSpPr txBox="1"/>
          <p:nvPr>
            <p:ph idx="1" type="body"/>
          </p:nvPr>
        </p:nvSpPr>
        <p:spPr>
          <a:xfrm>
            <a:off x="961675" y="2169425"/>
            <a:ext cx="10156800" cy="3502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Clr>
                <a:schemeClr val="dk1"/>
              </a:buClr>
              <a:buSzPts val="2400"/>
              <a:buNone/>
            </a:pPr>
            <a:r>
              <a:rPr lang="es-ES" sz="3100">
                <a:solidFill>
                  <a:srgbClr val="9D989A"/>
                </a:solidFill>
                <a:latin typeface="Source Sans Pro"/>
                <a:ea typeface="Source Sans Pro"/>
                <a:cs typeface="Source Sans Pro"/>
                <a:sym typeface="Source Sans Pro"/>
              </a:rPr>
              <a:t>Aunque la violencia contra las mujeres y niñas siempre ha existido, las situaciones de emergencia como la pandemia, suelen agudizar las desigualdades de género, entre ellas la </a:t>
            </a:r>
            <a:r>
              <a:rPr b="1" lang="es-ES" sz="3100">
                <a:solidFill>
                  <a:srgbClr val="B18E59"/>
                </a:solidFill>
                <a:latin typeface="Source Sans Pro"/>
                <a:ea typeface="Source Sans Pro"/>
                <a:cs typeface="Source Sans Pro"/>
                <a:sym typeface="Source Sans Pro"/>
              </a:rPr>
              <a:t>violencia.</a:t>
            </a:r>
            <a:r>
              <a:rPr lang="es-ES" sz="3100">
                <a:solidFill>
                  <a:srgbClr val="9D989A"/>
                </a:solidFill>
                <a:latin typeface="Source Sans Pro"/>
                <a:ea typeface="Source Sans Pro"/>
                <a:cs typeface="Source Sans Pro"/>
                <a:sym typeface="Source Sans Pro"/>
              </a:rPr>
              <a:t> </a:t>
            </a:r>
            <a:endParaRPr sz="3100">
              <a:solidFill>
                <a:srgbClr val="9D989A"/>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rPr lang="es-ES" sz="3100">
                <a:solidFill>
                  <a:srgbClr val="9D989A"/>
                </a:solidFill>
                <a:latin typeface="Source Sans Pro"/>
                <a:ea typeface="Source Sans Pro"/>
                <a:cs typeface="Source Sans Pro"/>
                <a:sym typeface="Source Sans Pro"/>
              </a:rPr>
              <a:t>Esto tiene un fondo, que corresponde a la forma en la que hemos aprendido a ser </a:t>
            </a:r>
            <a:r>
              <a:rPr lang="es-ES" sz="3100">
                <a:solidFill>
                  <a:srgbClr val="B18E59"/>
                </a:solidFill>
                <a:latin typeface="Source Sans Pro"/>
                <a:ea typeface="Source Sans Pro"/>
                <a:cs typeface="Source Sans Pro"/>
                <a:sym typeface="Source Sans Pro"/>
              </a:rPr>
              <a:t>hombres y mujeres</a:t>
            </a:r>
            <a:r>
              <a:rPr lang="es-ES" sz="3100">
                <a:solidFill>
                  <a:srgbClr val="9D989A"/>
                </a:solidFill>
                <a:latin typeface="Source Sans Pro"/>
                <a:ea typeface="Source Sans Pro"/>
                <a:cs typeface="Source Sans Pro"/>
                <a:sym typeface="Source Sans Pro"/>
              </a:rPr>
              <a:t> y la forma en que nos relacionamos.</a:t>
            </a:r>
            <a:endParaRPr sz="3100">
              <a:solidFill>
                <a:srgbClr val="9D989A"/>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3100">
              <a:solidFill>
                <a:srgbClr val="BC955C"/>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700">
              <a:solidFill>
                <a:srgbClr val="7F7F7F"/>
              </a:solidFill>
            </a:endParaRPr>
          </a:p>
        </p:txBody>
      </p:sp>
      <p:cxnSp>
        <p:nvCxnSpPr>
          <p:cNvPr id="147" name="Google Shape;147;g12e1f3e1c0c_0_19"/>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148" name="Google Shape;148;g12e1f3e1c0c_0_19"/>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149" name="Google Shape;149;g12e1f3e1c0c_0_19"/>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150" name="Google Shape;150;g12e1f3e1c0c_0_19"/>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2e1f3e1c0c_0_28"/>
          <p:cNvSpPr txBox="1"/>
          <p:nvPr>
            <p:ph type="title"/>
          </p:nvPr>
        </p:nvSpPr>
        <p:spPr>
          <a:xfrm>
            <a:off x="630767" y="1161250"/>
            <a:ext cx="10515600" cy="647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8D253D"/>
              </a:buClr>
              <a:buSzPts val="2520"/>
              <a:buFont typeface="Calibri"/>
              <a:buNone/>
            </a:pPr>
            <a:br>
              <a:rPr b="1" lang="es-ES" sz="3300">
                <a:solidFill>
                  <a:srgbClr val="9F2241"/>
                </a:solidFill>
                <a:latin typeface="Source Sans Pro"/>
                <a:ea typeface="Source Sans Pro"/>
                <a:cs typeface="Source Sans Pro"/>
                <a:sym typeface="Source Sans Pro"/>
              </a:rPr>
            </a:br>
            <a:r>
              <a:rPr b="1" lang="es-ES" sz="3300">
                <a:solidFill>
                  <a:srgbClr val="9F2241"/>
                </a:solidFill>
                <a:latin typeface="Source Sans Pro"/>
                <a:ea typeface="Source Sans Pro"/>
                <a:cs typeface="Source Sans Pro"/>
                <a:sym typeface="Source Sans Pro"/>
              </a:rPr>
              <a:t>La importancia del género para analizar la violencia</a:t>
            </a:r>
            <a:endParaRPr b="1" sz="3300">
              <a:solidFill>
                <a:srgbClr val="9F2241"/>
              </a:solidFill>
              <a:latin typeface="Source Sans Pro"/>
              <a:ea typeface="Source Sans Pro"/>
              <a:cs typeface="Source Sans Pro"/>
              <a:sym typeface="Source Sans Pro"/>
            </a:endParaRPr>
          </a:p>
          <a:p>
            <a:pPr indent="0" lvl="0" marL="0" rtl="0" algn="ctr">
              <a:lnSpc>
                <a:spcPct val="90000"/>
              </a:lnSpc>
              <a:spcBef>
                <a:spcPts val="0"/>
              </a:spcBef>
              <a:spcAft>
                <a:spcPts val="0"/>
              </a:spcAft>
              <a:buClr>
                <a:schemeClr val="dk1"/>
              </a:buClr>
              <a:buSzPts val="1100"/>
              <a:buFont typeface="Arial"/>
              <a:buNone/>
            </a:pPr>
            <a:r>
              <a:t/>
            </a:r>
            <a:endParaRPr sz="1500">
              <a:solidFill>
                <a:srgbClr val="9F2241"/>
              </a:solidFill>
              <a:latin typeface="Source Sans Pro"/>
              <a:ea typeface="Source Sans Pro"/>
              <a:cs typeface="Source Sans Pro"/>
              <a:sym typeface="Source Sans Pro"/>
            </a:endParaRPr>
          </a:p>
        </p:txBody>
      </p:sp>
      <p:sp>
        <p:nvSpPr>
          <p:cNvPr id="156" name="Google Shape;156;g12e1f3e1c0c_0_28"/>
          <p:cNvSpPr txBox="1"/>
          <p:nvPr>
            <p:ph idx="1" type="body"/>
          </p:nvPr>
        </p:nvSpPr>
        <p:spPr>
          <a:xfrm>
            <a:off x="961675" y="2169425"/>
            <a:ext cx="10156800" cy="3909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Clr>
                <a:schemeClr val="dk1"/>
              </a:buClr>
              <a:buSzPts val="2400"/>
              <a:buNone/>
            </a:pPr>
            <a:r>
              <a:rPr lang="es-ES" sz="3100">
                <a:solidFill>
                  <a:srgbClr val="9D989A"/>
                </a:solidFill>
                <a:latin typeface="Source Sans Pro"/>
                <a:ea typeface="Source Sans Pro"/>
                <a:cs typeface="Source Sans Pro"/>
                <a:sym typeface="Source Sans Pro"/>
              </a:rPr>
              <a:t>Según ONU Mujeres, el </a:t>
            </a:r>
            <a:r>
              <a:rPr b="1" lang="es-ES" sz="3100">
                <a:solidFill>
                  <a:srgbClr val="B18E59"/>
                </a:solidFill>
                <a:latin typeface="Source Sans Pro"/>
                <a:ea typeface="Source Sans Pro"/>
                <a:cs typeface="Source Sans Pro"/>
                <a:sym typeface="Source Sans Pro"/>
              </a:rPr>
              <a:t>género</a:t>
            </a:r>
            <a:r>
              <a:rPr lang="es-ES" sz="3100">
                <a:solidFill>
                  <a:srgbClr val="9D989A"/>
                </a:solidFill>
                <a:latin typeface="Source Sans Pro"/>
                <a:ea typeface="Source Sans Pro"/>
                <a:cs typeface="Source Sans Pro"/>
                <a:sym typeface="Source Sans Pro"/>
              </a:rPr>
              <a:t> determina lo que se espera, permite o valora de una mujer u hombre en un contexto determinado. En la mayoría de las sociedades hay </a:t>
            </a:r>
            <a:r>
              <a:rPr b="1" lang="es-ES" sz="3100">
                <a:solidFill>
                  <a:srgbClr val="B18E59"/>
                </a:solidFill>
                <a:latin typeface="Source Sans Pro"/>
                <a:ea typeface="Source Sans Pro"/>
                <a:cs typeface="Source Sans Pro"/>
                <a:sym typeface="Source Sans Pro"/>
              </a:rPr>
              <a:t>desigualdades entre mujeres y hombres</a:t>
            </a:r>
            <a:r>
              <a:rPr lang="es-ES" sz="3100">
                <a:solidFill>
                  <a:srgbClr val="9D989A"/>
                </a:solidFill>
                <a:latin typeface="Source Sans Pro"/>
                <a:ea typeface="Source Sans Pro"/>
                <a:cs typeface="Source Sans Pro"/>
                <a:sym typeface="Source Sans Pro"/>
              </a:rPr>
              <a:t> generadas por las responsabilidades asignadas, las actividades realizadas, el acceso y el control de los recursos, así como a las oportunidades de toma de decisiones.</a:t>
            </a:r>
            <a:endParaRPr sz="3100">
              <a:solidFill>
                <a:srgbClr val="9D989A"/>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3100">
              <a:solidFill>
                <a:srgbClr val="BC955C"/>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2400"/>
              <a:buNone/>
            </a:pPr>
            <a:r>
              <a:t/>
            </a:r>
            <a:endParaRPr sz="700">
              <a:solidFill>
                <a:srgbClr val="7F7F7F"/>
              </a:solidFill>
            </a:endParaRPr>
          </a:p>
        </p:txBody>
      </p:sp>
      <p:cxnSp>
        <p:nvCxnSpPr>
          <p:cNvPr id="157" name="Google Shape;157;g12e1f3e1c0c_0_28"/>
          <p:cNvCxnSpPr/>
          <p:nvPr/>
        </p:nvCxnSpPr>
        <p:spPr>
          <a:xfrm>
            <a:off x="130629" y="6433457"/>
            <a:ext cx="11898000" cy="0"/>
          </a:xfrm>
          <a:prstGeom prst="straightConnector1">
            <a:avLst/>
          </a:prstGeom>
          <a:noFill/>
          <a:ln cap="flat" cmpd="sng" w="19050">
            <a:solidFill>
              <a:srgbClr val="B18E59"/>
            </a:solidFill>
            <a:prstDash val="solid"/>
            <a:miter lim="800000"/>
            <a:headEnd len="sm" w="sm" type="none"/>
            <a:tailEnd len="sm" w="sm" type="none"/>
          </a:ln>
        </p:spPr>
      </p:cxnSp>
      <p:pic>
        <p:nvPicPr>
          <p:cNvPr id="158" name="Google Shape;158;g12e1f3e1c0c_0_28"/>
          <p:cNvPicPr preferRelativeResize="0"/>
          <p:nvPr/>
        </p:nvPicPr>
        <p:blipFill rotWithShape="1">
          <a:blip r:embed="rId3">
            <a:alphaModFix/>
          </a:blip>
          <a:srcRect b="0" l="0" r="0" t="0"/>
          <a:stretch/>
        </p:blipFill>
        <p:spPr>
          <a:xfrm>
            <a:off x="130629" y="79695"/>
            <a:ext cx="2374917" cy="807570"/>
          </a:xfrm>
          <a:prstGeom prst="rect">
            <a:avLst/>
          </a:prstGeom>
          <a:noFill/>
          <a:ln>
            <a:noFill/>
          </a:ln>
        </p:spPr>
      </p:pic>
      <p:sp>
        <p:nvSpPr>
          <p:cNvPr id="159" name="Google Shape;159;g12e1f3e1c0c_0_28"/>
          <p:cNvSpPr/>
          <p:nvPr/>
        </p:nvSpPr>
        <p:spPr>
          <a:xfrm>
            <a:off x="-7536" y="809287"/>
            <a:ext cx="12192000" cy="147600"/>
          </a:xfrm>
          <a:prstGeom prst="rect">
            <a:avLst/>
          </a:prstGeom>
          <a:solidFill>
            <a:srgbClr val="10312B"/>
          </a:solidFill>
          <a:ln cap="flat" cmpd="sng" w="9525">
            <a:solidFill>
              <a:srgbClr val="AE905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160" name="Google Shape;160;g12e1f3e1c0c_0_28"/>
          <p:cNvSpPr txBox="1"/>
          <p:nvPr/>
        </p:nvSpPr>
        <p:spPr>
          <a:xfrm>
            <a:off x="2610203" y="288865"/>
            <a:ext cx="9418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lang="es-ES" sz="1050">
                <a:solidFill>
                  <a:srgbClr val="BC955C"/>
                </a:solidFill>
                <a:latin typeface="Source Sans Pro"/>
                <a:ea typeface="Source Sans Pro"/>
                <a:cs typeface="Source Sans Pro"/>
                <a:sym typeface="Source Sans Pro"/>
              </a:rPr>
              <a:t>C</a:t>
            </a:r>
            <a:r>
              <a:rPr b="1" i="0" lang="es-ES" sz="1050" u="none" cap="none" strike="noStrike">
                <a:solidFill>
                  <a:srgbClr val="BC955C"/>
                </a:solidFill>
                <a:latin typeface="Source Sans Pro"/>
                <a:ea typeface="Source Sans Pro"/>
                <a:cs typeface="Source Sans Pro"/>
                <a:sym typeface="Source Sans Pro"/>
              </a:rPr>
              <a:t>onferencia “</a:t>
            </a:r>
            <a:r>
              <a:rPr b="1" lang="es-ES" sz="1050">
                <a:solidFill>
                  <a:srgbClr val="BC955C"/>
                </a:solidFill>
                <a:latin typeface="Source Sans Pro"/>
                <a:ea typeface="Source Sans Pro"/>
                <a:cs typeface="Source Sans Pro"/>
                <a:sym typeface="Source Sans Pro"/>
              </a:rPr>
              <a:t>No revictimización</a:t>
            </a:r>
            <a:r>
              <a:rPr b="1" i="0" lang="es-ES" sz="1050" u="none" cap="none" strike="noStrike">
                <a:solidFill>
                  <a:srgbClr val="BC955C"/>
                </a:solidFill>
                <a:latin typeface="Source Sans Pro"/>
                <a:ea typeface="Source Sans Pro"/>
                <a:cs typeface="Source Sans Pro"/>
                <a:sym typeface="Source Sans Pro"/>
              </a:rPr>
              <a:t>” - IPN</a:t>
            </a:r>
            <a:endParaRPr b="0" i="0" sz="1400" u="none" cap="none" strike="noStrike">
              <a:solidFill>
                <a:srgbClr val="BC955C"/>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Usuaria</dc:creator>
</cp:coreProperties>
</file>