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81" r:id="rId3"/>
    <p:sldId id="282" r:id="rId4"/>
    <p:sldId id="283" r:id="rId5"/>
    <p:sldId id="284" r:id="rId6"/>
    <p:sldId id="289" r:id="rId7"/>
    <p:sldId id="290" r:id="rId8"/>
    <p:sldId id="285" r:id="rId9"/>
    <p:sldId id="294" r:id="rId10"/>
    <p:sldId id="276" r:id="rId11"/>
    <p:sldId id="295" r:id="rId12"/>
    <p:sldId id="261" r:id="rId13"/>
    <p:sldId id="296" r:id="rId14"/>
    <p:sldId id="297" r:id="rId15"/>
    <p:sldId id="298" r:id="rId16"/>
    <p:sldId id="299" r:id="rId17"/>
    <p:sldId id="300" r:id="rId18"/>
    <p:sldId id="301" r:id="rId19"/>
    <p:sldId id="324" r:id="rId20"/>
    <p:sldId id="325" r:id="rId21"/>
    <p:sldId id="323" r:id="rId22"/>
    <p:sldId id="293" r:id="rId23"/>
    <p:sldId id="291" r:id="rId24"/>
    <p:sldId id="280" r:id="rId25"/>
    <p:sldId id="292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63" r:id="rId36"/>
    <p:sldId id="260" r:id="rId37"/>
    <p:sldId id="264" r:id="rId38"/>
    <p:sldId id="259" r:id="rId39"/>
    <p:sldId id="265" r:id="rId40"/>
    <p:sldId id="326" r:id="rId41"/>
    <p:sldId id="322" r:id="rId42"/>
    <p:sldId id="277" r:id="rId43"/>
    <p:sldId id="278" r:id="rId44"/>
    <p:sldId id="279" r:id="rId45"/>
    <p:sldId id="268" r:id="rId46"/>
    <p:sldId id="266" r:id="rId47"/>
    <p:sldId id="269" r:id="rId48"/>
    <p:sldId id="286" r:id="rId49"/>
    <p:sldId id="287" r:id="rId50"/>
    <p:sldId id="288" r:id="rId51"/>
    <p:sldId id="270" r:id="rId52"/>
    <p:sldId id="271" r:id="rId53"/>
    <p:sldId id="312" r:id="rId54"/>
    <p:sldId id="311" r:id="rId55"/>
    <p:sldId id="272" r:id="rId56"/>
    <p:sldId id="320" r:id="rId57"/>
    <p:sldId id="313" r:id="rId58"/>
    <p:sldId id="314" r:id="rId59"/>
    <p:sldId id="315" r:id="rId60"/>
    <p:sldId id="316" r:id="rId61"/>
    <p:sldId id="317" r:id="rId62"/>
    <p:sldId id="318" r:id="rId63"/>
    <p:sldId id="321" r:id="rId64"/>
    <p:sldId id="319" r:id="rId65"/>
    <p:sldId id="273" r:id="rId66"/>
    <p:sldId id="275" r:id="rId6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AD4"/>
    <a:srgbClr val="E8BBD8"/>
    <a:srgbClr val="87A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1EB7E-F8C9-4BBE-B1AD-EDA4ED32774A}" type="doc">
      <dgm:prSet loTypeId="urn:microsoft.com/office/officeart/2008/layout/HexagonCluster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FC48B6B-0D4C-4ADF-A403-096A002BB992}">
      <dgm:prSet phldrT="[Texto]"/>
      <dgm:spPr/>
      <dgm:t>
        <a:bodyPr/>
        <a:lstStyle/>
        <a:p>
          <a:r>
            <a:rPr lang="es-MX" dirty="0"/>
            <a:t>Clase social</a:t>
          </a:r>
        </a:p>
      </dgm:t>
    </dgm:pt>
    <dgm:pt modelId="{A87A99BD-60E9-4C23-BFAC-F40A612E369F}" type="parTrans" cxnId="{FAD0CFC0-C61E-4914-ADF4-3C7D3AA61C75}">
      <dgm:prSet/>
      <dgm:spPr/>
      <dgm:t>
        <a:bodyPr/>
        <a:lstStyle/>
        <a:p>
          <a:endParaRPr lang="es-MX"/>
        </a:p>
      </dgm:t>
    </dgm:pt>
    <dgm:pt modelId="{5B173AA4-05ED-438E-AF05-AD270C8D35EB}" type="sibTrans" cxnId="{FAD0CFC0-C61E-4914-ADF4-3C7D3AA61C7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8E70233F-0832-4F54-AC68-C466AE2DA57D}">
      <dgm:prSet phldrT="[Texto]"/>
      <dgm:spPr/>
      <dgm:t>
        <a:bodyPr/>
        <a:lstStyle/>
        <a:p>
          <a:r>
            <a:rPr lang="es-MX" dirty="0"/>
            <a:t>Edad</a:t>
          </a:r>
        </a:p>
      </dgm:t>
    </dgm:pt>
    <dgm:pt modelId="{0637EA42-B462-4F7A-902A-51F34B946C6C}" type="parTrans" cxnId="{393773B3-879B-4A85-BA51-01E61CE1D212}">
      <dgm:prSet/>
      <dgm:spPr/>
      <dgm:t>
        <a:bodyPr/>
        <a:lstStyle/>
        <a:p>
          <a:endParaRPr lang="es-MX"/>
        </a:p>
      </dgm:t>
    </dgm:pt>
    <dgm:pt modelId="{6C8E8932-E6D1-4468-B97E-32084DCBA1AE}" type="sibTrans" cxnId="{393773B3-879B-4A85-BA51-01E61CE1D21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MX"/>
        </a:p>
      </dgm:t>
    </dgm:pt>
    <dgm:pt modelId="{3C5AF28E-D5BE-4ADC-A7E4-C339B2CF53A1}">
      <dgm:prSet phldrT="[Texto]"/>
      <dgm:spPr/>
      <dgm:t>
        <a:bodyPr/>
        <a:lstStyle/>
        <a:p>
          <a:r>
            <a:rPr lang="es-MX" dirty="0"/>
            <a:t>Género</a:t>
          </a:r>
        </a:p>
      </dgm:t>
    </dgm:pt>
    <dgm:pt modelId="{E65CF425-29F5-4EC2-AA7B-372BBDA93CBB}" type="parTrans" cxnId="{48F9954C-2A20-4561-BED7-5EEB34D1E7DE}">
      <dgm:prSet/>
      <dgm:spPr/>
      <dgm:t>
        <a:bodyPr/>
        <a:lstStyle/>
        <a:p>
          <a:endParaRPr lang="es-MX"/>
        </a:p>
      </dgm:t>
    </dgm:pt>
    <dgm:pt modelId="{DB001B5F-7127-4E19-A726-1AB80EAFC10F}" type="sibTrans" cxnId="{48F9954C-2A20-4561-BED7-5EEB34D1E7D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MX"/>
        </a:p>
      </dgm:t>
    </dgm:pt>
    <dgm:pt modelId="{9F8D5FE6-B7A5-4325-9121-14A977F5324E}">
      <dgm:prSet/>
      <dgm:spPr/>
      <dgm:t>
        <a:bodyPr/>
        <a:lstStyle/>
        <a:p>
          <a:r>
            <a:rPr lang="es-MX" dirty="0"/>
            <a:t>Educación</a:t>
          </a:r>
        </a:p>
      </dgm:t>
    </dgm:pt>
    <dgm:pt modelId="{808EEA31-8B1E-44FC-A93D-FA1471F38723}" type="parTrans" cxnId="{855C3DA0-A687-4277-81DD-40B423EB8AE7}">
      <dgm:prSet/>
      <dgm:spPr/>
      <dgm:t>
        <a:bodyPr/>
        <a:lstStyle/>
        <a:p>
          <a:endParaRPr lang="es-MX"/>
        </a:p>
      </dgm:t>
    </dgm:pt>
    <dgm:pt modelId="{6AB2211F-0FD0-484A-8CA2-5CCD5F202133}" type="sibTrans" cxnId="{855C3DA0-A687-4277-81DD-40B423EB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MX"/>
        </a:p>
      </dgm:t>
    </dgm:pt>
    <dgm:pt modelId="{506CC2FA-E7B2-440A-9E92-7C5F5154D833}">
      <dgm:prSet/>
      <dgm:spPr/>
      <dgm:t>
        <a:bodyPr/>
        <a:lstStyle/>
        <a:p>
          <a:r>
            <a:rPr lang="es-MX" dirty="0"/>
            <a:t>Lengua</a:t>
          </a:r>
        </a:p>
      </dgm:t>
    </dgm:pt>
    <dgm:pt modelId="{3B79A6D6-0609-4B8F-AB12-B18C89502485}" type="parTrans" cxnId="{0A879E91-999D-48FC-9EB4-8683BBBE1371}">
      <dgm:prSet/>
      <dgm:spPr/>
      <dgm:t>
        <a:bodyPr/>
        <a:lstStyle/>
        <a:p>
          <a:endParaRPr lang="es-MX"/>
        </a:p>
      </dgm:t>
    </dgm:pt>
    <dgm:pt modelId="{A2776041-ADD3-4A0B-8C2B-69DFC89AFD61}" type="sibTrans" cxnId="{0A879E91-999D-48FC-9EB4-8683BBBE137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s-MX"/>
        </a:p>
      </dgm:t>
    </dgm:pt>
    <dgm:pt modelId="{1DFFEAF5-FE20-41FC-8233-D4BA8F74A223}" type="pres">
      <dgm:prSet presAssocID="{3DB1EB7E-F8C9-4BBE-B1AD-EDA4ED32774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6F45012C-7A4D-44F0-BF76-5DD26EBF16C9}" type="pres">
      <dgm:prSet presAssocID="{CFC48B6B-0D4C-4ADF-A403-096A002BB992}" presName="text1" presStyleCnt="0"/>
      <dgm:spPr/>
    </dgm:pt>
    <dgm:pt modelId="{542FD790-D0CB-418D-89EE-020CF3DC5476}" type="pres">
      <dgm:prSet presAssocID="{CFC48B6B-0D4C-4ADF-A403-096A002BB992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3BA661-0145-4309-A471-87DAF9CEB8AC}" type="pres">
      <dgm:prSet presAssocID="{CFC48B6B-0D4C-4ADF-A403-096A002BB992}" presName="textaccent1" presStyleCnt="0"/>
      <dgm:spPr/>
    </dgm:pt>
    <dgm:pt modelId="{AA7D6B04-C16D-45DB-8AC4-B9602955DDE9}" type="pres">
      <dgm:prSet presAssocID="{CFC48B6B-0D4C-4ADF-A403-096A002BB992}" presName="accentRepeatNode" presStyleLbl="solidAlignAcc1" presStyleIdx="0" presStyleCnt="10"/>
      <dgm:spPr/>
    </dgm:pt>
    <dgm:pt modelId="{C7DCDDED-032C-4DB9-81EE-6E9DA3221271}" type="pres">
      <dgm:prSet presAssocID="{5B173AA4-05ED-438E-AF05-AD270C8D35EB}" presName="image1" presStyleCnt="0"/>
      <dgm:spPr/>
    </dgm:pt>
    <dgm:pt modelId="{F6107A4A-A98A-4DBE-BBDF-9B90AA9EE2D3}" type="pres">
      <dgm:prSet presAssocID="{5B173AA4-05ED-438E-AF05-AD270C8D35EB}" presName="imageRepeatNode" presStyleLbl="alignAcc1" presStyleIdx="0" presStyleCnt="5"/>
      <dgm:spPr/>
      <dgm:t>
        <a:bodyPr/>
        <a:lstStyle/>
        <a:p>
          <a:endParaRPr lang="es-MX"/>
        </a:p>
      </dgm:t>
    </dgm:pt>
    <dgm:pt modelId="{215D4286-276A-4E1C-90C6-A39D2B6F584C}" type="pres">
      <dgm:prSet presAssocID="{5B173AA4-05ED-438E-AF05-AD270C8D35EB}" presName="imageaccent1" presStyleCnt="0"/>
      <dgm:spPr/>
    </dgm:pt>
    <dgm:pt modelId="{1080F186-9359-4783-AF37-3926BC108E50}" type="pres">
      <dgm:prSet presAssocID="{5B173AA4-05ED-438E-AF05-AD270C8D35EB}" presName="accentRepeatNode" presStyleLbl="solidAlignAcc1" presStyleIdx="1" presStyleCnt="10"/>
      <dgm:spPr/>
    </dgm:pt>
    <dgm:pt modelId="{68C05112-8D78-48B2-A45C-D15E4DE2D78B}" type="pres">
      <dgm:prSet presAssocID="{8E70233F-0832-4F54-AC68-C466AE2DA57D}" presName="text2" presStyleCnt="0"/>
      <dgm:spPr/>
    </dgm:pt>
    <dgm:pt modelId="{B2C2F711-53DB-4916-B1B3-D319894A2005}" type="pres">
      <dgm:prSet presAssocID="{8E70233F-0832-4F54-AC68-C466AE2DA57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44A09-A3CA-4B27-9575-1D262D7BCAE4}" type="pres">
      <dgm:prSet presAssocID="{8E70233F-0832-4F54-AC68-C466AE2DA57D}" presName="textaccent2" presStyleCnt="0"/>
      <dgm:spPr/>
    </dgm:pt>
    <dgm:pt modelId="{19B9E41F-CBB1-4E4B-893E-1EADEB0CF228}" type="pres">
      <dgm:prSet presAssocID="{8E70233F-0832-4F54-AC68-C466AE2DA57D}" presName="accentRepeatNode" presStyleLbl="solidAlignAcc1" presStyleIdx="2" presStyleCnt="10"/>
      <dgm:spPr/>
    </dgm:pt>
    <dgm:pt modelId="{1A099C15-2D85-408F-A7C1-91F3A664D7FF}" type="pres">
      <dgm:prSet presAssocID="{6C8E8932-E6D1-4468-B97E-32084DCBA1AE}" presName="image2" presStyleCnt="0"/>
      <dgm:spPr/>
    </dgm:pt>
    <dgm:pt modelId="{DA9C692C-5962-4169-9E2B-F376B135E60D}" type="pres">
      <dgm:prSet presAssocID="{6C8E8932-E6D1-4468-B97E-32084DCBA1AE}" presName="imageRepeatNode" presStyleLbl="alignAcc1" presStyleIdx="1" presStyleCnt="5"/>
      <dgm:spPr/>
      <dgm:t>
        <a:bodyPr/>
        <a:lstStyle/>
        <a:p>
          <a:endParaRPr lang="es-MX"/>
        </a:p>
      </dgm:t>
    </dgm:pt>
    <dgm:pt modelId="{6F80879E-76A7-4202-874C-534E9EFAB208}" type="pres">
      <dgm:prSet presAssocID="{6C8E8932-E6D1-4468-B97E-32084DCBA1AE}" presName="imageaccent2" presStyleCnt="0"/>
      <dgm:spPr/>
    </dgm:pt>
    <dgm:pt modelId="{223A2784-EDD8-47F8-AAA0-02EEB562D0DF}" type="pres">
      <dgm:prSet presAssocID="{6C8E8932-E6D1-4468-B97E-32084DCBA1AE}" presName="accentRepeatNode" presStyleLbl="solidAlignAcc1" presStyleIdx="3" presStyleCnt="10"/>
      <dgm:spPr/>
    </dgm:pt>
    <dgm:pt modelId="{FCA4F514-F429-4E2D-BA1B-6681FA619788}" type="pres">
      <dgm:prSet presAssocID="{9F8D5FE6-B7A5-4325-9121-14A977F5324E}" presName="text3" presStyleCnt="0"/>
      <dgm:spPr/>
    </dgm:pt>
    <dgm:pt modelId="{D294122A-4E35-4679-94C9-0BC7480AEE11}" type="pres">
      <dgm:prSet presAssocID="{9F8D5FE6-B7A5-4325-9121-14A977F5324E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4F8A67-A3CA-4C68-9A32-9ED31E530E94}" type="pres">
      <dgm:prSet presAssocID="{9F8D5FE6-B7A5-4325-9121-14A977F5324E}" presName="textaccent3" presStyleCnt="0"/>
      <dgm:spPr/>
    </dgm:pt>
    <dgm:pt modelId="{23D62E36-AA7F-4B70-A1ED-4EE445E602DF}" type="pres">
      <dgm:prSet presAssocID="{9F8D5FE6-B7A5-4325-9121-14A977F5324E}" presName="accentRepeatNode" presStyleLbl="solidAlignAcc1" presStyleIdx="4" presStyleCnt="10"/>
      <dgm:spPr/>
    </dgm:pt>
    <dgm:pt modelId="{8662A87B-1235-402A-900E-EB4F520253BD}" type="pres">
      <dgm:prSet presAssocID="{6AB2211F-0FD0-484A-8CA2-5CCD5F202133}" presName="image3" presStyleCnt="0"/>
      <dgm:spPr/>
    </dgm:pt>
    <dgm:pt modelId="{306A439F-4F4E-4395-A5AF-578F1C3208CA}" type="pres">
      <dgm:prSet presAssocID="{6AB2211F-0FD0-484A-8CA2-5CCD5F202133}" presName="imageRepeatNode" presStyleLbl="alignAcc1" presStyleIdx="2" presStyleCnt="5"/>
      <dgm:spPr/>
      <dgm:t>
        <a:bodyPr/>
        <a:lstStyle/>
        <a:p>
          <a:endParaRPr lang="es-MX"/>
        </a:p>
      </dgm:t>
    </dgm:pt>
    <dgm:pt modelId="{BD365315-9E09-4E57-B99E-B146B869456A}" type="pres">
      <dgm:prSet presAssocID="{6AB2211F-0FD0-484A-8CA2-5CCD5F202133}" presName="imageaccent3" presStyleCnt="0"/>
      <dgm:spPr/>
    </dgm:pt>
    <dgm:pt modelId="{D657BB0C-E7E3-4F48-8C01-5F8845BACA35}" type="pres">
      <dgm:prSet presAssocID="{6AB2211F-0FD0-484A-8CA2-5CCD5F202133}" presName="accentRepeatNode" presStyleLbl="solidAlignAcc1" presStyleIdx="5" presStyleCnt="10"/>
      <dgm:spPr/>
    </dgm:pt>
    <dgm:pt modelId="{52EA0BD3-2E33-4E66-98CF-6D5FA593EA93}" type="pres">
      <dgm:prSet presAssocID="{506CC2FA-E7B2-440A-9E92-7C5F5154D833}" presName="text4" presStyleCnt="0"/>
      <dgm:spPr/>
    </dgm:pt>
    <dgm:pt modelId="{6D8C5DF6-F93D-4F9C-A11B-DF1E562E882B}" type="pres">
      <dgm:prSet presAssocID="{506CC2FA-E7B2-440A-9E92-7C5F5154D833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320B43-DE28-47F9-B290-34FF2860BE62}" type="pres">
      <dgm:prSet presAssocID="{506CC2FA-E7B2-440A-9E92-7C5F5154D833}" presName="textaccent4" presStyleCnt="0"/>
      <dgm:spPr/>
    </dgm:pt>
    <dgm:pt modelId="{9948A428-370E-48C7-A92D-2F6D800320E2}" type="pres">
      <dgm:prSet presAssocID="{506CC2FA-E7B2-440A-9E92-7C5F5154D833}" presName="accentRepeatNode" presStyleLbl="solidAlignAcc1" presStyleIdx="6" presStyleCnt="10"/>
      <dgm:spPr/>
    </dgm:pt>
    <dgm:pt modelId="{E4A2D7C0-1A2D-4886-83E1-0518113E3CE3}" type="pres">
      <dgm:prSet presAssocID="{A2776041-ADD3-4A0B-8C2B-69DFC89AFD61}" presName="image4" presStyleCnt="0"/>
      <dgm:spPr/>
    </dgm:pt>
    <dgm:pt modelId="{7D88AC6C-98F6-4B63-8AF2-3F96002474B5}" type="pres">
      <dgm:prSet presAssocID="{A2776041-ADD3-4A0B-8C2B-69DFC89AFD61}" presName="imageRepeatNode" presStyleLbl="alignAcc1" presStyleIdx="3" presStyleCnt="5"/>
      <dgm:spPr/>
      <dgm:t>
        <a:bodyPr/>
        <a:lstStyle/>
        <a:p>
          <a:endParaRPr lang="es-MX"/>
        </a:p>
      </dgm:t>
    </dgm:pt>
    <dgm:pt modelId="{14822847-D2D2-4C39-84F3-8488AD09FEC0}" type="pres">
      <dgm:prSet presAssocID="{A2776041-ADD3-4A0B-8C2B-69DFC89AFD61}" presName="imageaccent4" presStyleCnt="0"/>
      <dgm:spPr/>
    </dgm:pt>
    <dgm:pt modelId="{2870C379-D7D2-4677-98BA-5AC67BD7DA32}" type="pres">
      <dgm:prSet presAssocID="{A2776041-ADD3-4A0B-8C2B-69DFC89AFD61}" presName="accentRepeatNode" presStyleLbl="solidAlignAcc1" presStyleIdx="7" presStyleCnt="10"/>
      <dgm:spPr/>
    </dgm:pt>
    <dgm:pt modelId="{62806C71-4211-4698-B8CE-F0EE911705C8}" type="pres">
      <dgm:prSet presAssocID="{3C5AF28E-D5BE-4ADC-A7E4-C339B2CF53A1}" presName="text5" presStyleCnt="0"/>
      <dgm:spPr/>
    </dgm:pt>
    <dgm:pt modelId="{536BDFF3-9759-431D-8A98-BC37C49CC319}" type="pres">
      <dgm:prSet presAssocID="{3C5AF28E-D5BE-4ADC-A7E4-C339B2CF53A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46D8ED-6A4D-4232-823C-17A6003D447D}" type="pres">
      <dgm:prSet presAssocID="{3C5AF28E-D5BE-4ADC-A7E4-C339B2CF53A1}" presName="textaccent5" presStyleCnt="0"/>
      <dgm:spPr/>
    </dgm:pt>
    <dgm:pt modelId="{2AF86389-2A57-4007-8C20-1ABF0A74BEFF}" type="pres">
      <dgm:prSet presAssocID="{3C5AF28E-D5BE-4ADC-A7E4-C339B2CF53A1}" presName="accentRepeatNode" presStyleLbl="solidAlignAcc1" presStyleIdx="8" presStyleCnt="10" custLinFactX="54763" custLinFactNeighborX="100000" custLinFactNeighborY="-73149"/>
      <dgm:spPr/>
    </dgm:pt>
    <dgm:pt modelId="{90D2C9D4-FFBE-429F-B926-4F0937FDD964}" type="pres">
      <dgm:prSet presAssocID="{DB001B5F-7127-4E19-A726-1AB80EAFC10F}" presName="image5" presStyleCnt="0"/>
      <dgm:spPr/>
    </dgm:pt>
    <dgm:pt modelId="{205EC9FD-9B07-4F1C-B8C1-6D454818FE70}" type="pres">
      <dgm:prSet presAssocID="{DB001B5F-7127-4E19-A726-1AB80EAFC10F}" presName="imageRepeatNode" presStyleLbl="alignAcc1" presStyleIdx="4" presStyleCnt="5"/>
      <dgm:spPr/>
      <dgm:t>
        <a:bodyPr/>
        <a:lstStyle/>
        <a:p>
          <a:endParaRPr lang="es-MX"/>
        </a:p>
      </dgm:t>
    </dgm:pt>
    <dgm:pt modelId="{0460E520-8902-46D1-BFF2-304F6FF9DB16}" type="pres">
      <dgm:prSet presAssocID="{DB001B5F-7127-4E19-A726-1AB80EAFC10F}" presName="imageaccent5" presStyleCnt="0"/>
      <dgm:spPr/>
    </dgm:pt>
    <dgm:pt modelId="{DE0AB88A-EB1D-475B-AADF-A656D204EF92}" type="pres">
      <dgm:prSet presAssocID="{DB001B5F-7127-4E19-A726-1AB80EAFC10F}" presName="accentRepeatNode" presStyleLbl="solidAlignAcc1" presStyleIdx="9" presStyleCnt="10" custLinFactY="400000" custLinFactNeighborX="-40124" custLinFactNeighborY="491093"/>
      <dgm:spPr/>
    </dgm:pt>
  </dgm:ptLst>
  <dgm:cxnLst>
    <dgm:cxn modelId="{B806101B-C1D0-41DE-B825-8A04BBB34244}" type="presOf" srcId="{6AB2211F-0FD0-484A-8CA2-5CCD5F202133}" destId="{306A439F-4F4E-4395-A5AF-578F1C3208CA}" srcOrd="0" destOrd="0" presId="urn:microsoft.com/office/officeart/2008/layout/HexagonCluster"/>
    <dgm:cxn modelId="{93134132-88E5-4E63-A7EE-809E02CDBF9B}" type="presOf" srcId="{DB001B5F-7127-4E19-A726-1AB80EAFC10F}" destId="{205EC9FD-9B07-4F1C-B8C1-6D454818FE70}" srcOrd="0" destOrd="0" presId="urn:microsoft.com/office/officeart/2008/layout/HexagonCluster"/>
    <dgm:cxn modelId="{393773B3-879B-4A85-BA51-01E61CE1D212}" srcId="{3DB1EB7E-F8C9-4BBE-B1AD-EDA4ED32774A}" destId="{8E70233F-0832-4F54-AC68-C466AE2DA57D}" srcOrd="1" destOrd="0" parTransId="{0637EA42-B462-4F7A-902A-51F34B946C6C}" sibTransId="{6C8E8932-E6D1-4468-B97E-32084DCBA1AE}"/>
    <dgm:cxn modelId="{3BC97DFF-C5C9-4300-8867-0355C1455603}" type="presOf" srcId="{3C5AF28E-D5BE-4ADC-A7E4-C339B2CF53A1}" destId="{536BDFF3-9759-431D-8A98-BC37C49CC319}" srcOrd="0" destOrd="0" presId="urn:microsoft.com/office/officeart/2008/layout/HexagonCluster"/>
    <dgm:cxn modelId="{2AA4C63B-1049-4904-8C4F-2CA2D56541DD}" type="presOf" srcId="{9F8D5FE6-B7A5-4325-9121-14A977F5324E}" destId="{D294122A-4E35-4679-94C9-0BC7480AEE11}" srcOrd="0" destOrd="0" presId="urn:microsoft.com/office/officeart/2008/layout/HexagonCluster"/>
    <dgm:cxn modelId="{390FF54E-30BB-4241-B739-DE7213EE42D9}" type="presOf" srcId="{CFC48B6B-0D4C-4ADF-A403-096A002BB992}" destId="{542FD790-D0CB-418D-89EE-020CF3DC5476}" srcOrd="0" destOrd="0" presId="urn:microsoft.com/office/officeart/2008/layout/HexagonCluster"/>
    <dgm:cxn modelId="{FAD0CFC0-C61E-4914-ADF4-3C7D3AA61C75}" srcId="{3DB1EB7E-F8C9-4BBE-B1AD-EDA4ED32774A}" destId="{CFC48B6B-0D4C-4ADF-A403-096A002BB992}" srcOrd="0" destOrd="0" parTransId="{A87A99BD-60E9-4C23-BFAC-F40A612E369F}" sibTransId="{5B173AA4-05ED-438E-AF05-AD270C8D35EB}"/>
    <dgm:cxn modelId="{1697C686-47CF-4C8C-A3F5-81446AAA1728}" type="presOf" srcId="{A2776041-ADD3-4A0B-8C2B-69DFC89AFD61}" destId="{7D88AC6C-98F6-4B63-8AF2-3F96002474B5}" srcOrd="0" destOrd="0" presId="urn:microsoft.com/office/officeart/2008/layout/HexagonCluster"/>
    <dgm:cxn modelId="{855C3DA0-A687-4277-81DD-40B423EB8AE7}" srcId="{3DB1EB7E-F8C9-4BBE-B1AD-EDA4ED32774A}" destId="{9F8D5FE6-B7A5-4325-9121-14A977F5324E}" srcOrd="2" destOrd="0" parTransId="{808EEA31-8B1E-44FC-A93D-FA1471F38723}" sibTransId="{6AB2211F-0FD0-484A-8CA2-5CCD5F202133}"/>
    <dgm:cxn modelId="{7A90593E-29C5-429B-B77C-DEB2DF3E7279}" type="presOf" srcId="{8E70233F-0832-4F54-AC68-C466AE2DA57D}" destId="{B2C2F711-53DB-4916-B1B3-D319894A2005}" srcOrd="0" destOrd="0" presId="urn:microsoft.com/office/officeart/2008/layout/HexagonCluster"/>
    <dgm:cxn modelId="{86DEAB3C-AFF0-4AB0-9F6E-A96E5D8B0EA3}" type="presOf" srcId="{5B173AA4-05ED-438E-AF05-AD270C8D35EB}" destId="{F6107A4A-A98A-4DBE-BBDF-9B90AA9EE2D3}" srcOrd="0" destOrd="0" presId="urn:microsoft.com/office/officeart/2008/layout/HexagonCluster"/>
    <dgm:cxn modelId="{2042A72F-5CF3-4652-890C-87F8CFF83396}" type="presOf" srcId="{6C8E8932-E6D1-4468-B97E-32084DCBA1AE}" destId="{DA9C692C-5962-4169-9E2B-F376B135E60D}" srcOrd="0" destOrd="0" presId="urn:microsoft.com/office/officeart/2008/layout/HexagonCluster"/>
    <dgm:cxn modelId="{D25BA215-5B38-4B77-9BEA-FB317EE00AC0}" type="presOf" srcId="{3DB1EB7E-F8C9-4BBE-B1AD-EDA4ED32774A}" destId="{1DFFEAF5-FE20-41FC-8233-D4BA8F74A223}" srcOrd="0" destOrd="0" presId="urn:microsoft.com/office/officeart/2008/layout/HexagonCluster"/>
    <dgm:cxn modelId="{48F9954C-2A20-4561-BED7-5EEB34D1E7DE}" srcId="{3DB1EB7E-F8C9-4BBE-B1AD-EDA4ED32774A}" destId="{3C5AF28E-D5BE-4ADC-A7E4-C339B2CF53A1}" srcOrd="4" destOrd="0" parTransId="{E65CF425-29F5-4EC2-AA7B-372BBDA93CBB}" sibTransId="{DB001B5F-7127-4E19-A726-1AB80EAFC10F}"/>
    <dgm:cxn modelId="{9DECC145-3FA7-45F6-A4FE-755D2F830F9E}" type="presOf" srcId="{506CC2FA-E7B2-440A-9E92-7C5F5154D833}" destId="{6D8C5DF6-F93D-4F9C-A11B-DF1E562E882B}" srcOrd="0" destOrd="0" presId="urn:microsoft.com/office/officeart/2008/layout/HexagonCluster"/>
    <dgm:cxn modelId="{0A879E91-999D-48FC-9EB4-8683BBBE1371}" srcId="{3DB1EB7E-F8C9-4BBE-B1AD-EDA4ED32774A}" destId="{506CC2FA-E7B2-440A-9E92-7C5F5154D833}" srcOrd="3" destOrd="0" parTransId="{3B79A6D6-0609-4B8F-AB12-B18C89502485}" sibTransId="{A2776041-ADD3-4A0B-8C2B-69DFC89AFD61}"/>
    <dgm:cxn modelId="{82E2441C-A8B6-411F-9CE5-1053752ADD31}" type="presParOf" srcId="{1DFFEAF5-FE20-41FC-8233-D4BA8F74A223}" destId="{6F45012C-7A4D-44F0-BF76-5DD26EBF16C9}" srcOrd="0" destOrd="0" presId="urn:microsoft.com/office/officeart/2008/layout/HexagonCluster"/>
    <dgm:cxn modelId="{2BE8ACB7-CF4E-4BFC-8042-7B0079B873E1}" type="presParOf" srcId="{6F45012C-7A4D-44F0-BF76-5DD26EBF16C9}" destId="{542FD790-D0CB-418D-89EE-020CF3DC5476}" srcOrd="0" destOrd="0" presId="urn:microsoft.com/office/officeart/2008/layout/HexagonCluster"/>
    <dgm:cxn modelId="{415A154F-AD64-4CFE-8C45-126EA447FF8F}" type="presParOf" srcId="{1DFFEAF5-FE20-41FC-8233-D4BA8F74A223}" destId="{F33BA661-0145-4309-A471-87DAF9CEB8AC}" srcOrd="1" destOrd="0" presId="urn:microsoft.com/office/officeart/2008/layout/HexagonCluster"/>
    <dgm:cxn modelId="{B5A9740E-D244-4CE1-BE11-80047ACD2A21}" type="presParOf" srcId="{F33BA661-0145-4309-A471-87DAF9CEB8AC}" destId="{AA7D6B04-C16D-45DB-8AC4-B9602955DDE9}" srcOrd="0" destOrd="0" presId="urn:microsoft.com/office/officeart/2008/layout/HexagonCluster"/>
    <dgm:cxn modelId="{6BDFF323-31CD-47ED-8087-30269DC794E3}" type="presParOf" srcId="{1DFFEAF5-FE20-41FC-8233-D4BA8F74A223}" destId="{C7DCDDED-032C-4DB9-81EE-6E9DA3221271}" srcOrd="2" destOrd="0" presId="urn:microsoft.com/office/officeart/2008/layout/HexagonCluster"/>
    <dgm:cxn modelId="{1E50F99B-F5B9-48A5-BECA-0B621358C7CD}" type="presParOf" srcId="{C7DCDDED-032C-4DB9-81EE-6E9DA3221271}" destId="{F6107A4A-A98A-4DBE-BBDF-9B90AA9EE2D3}" srcOrd="0" destOrd="0" presId="urn:microsoft.com/office/officeart/2008/layout/HexagonCluster"/>
    <dgm:cxn modelId="{55D47BD4-A373-494B-AB66-8A1697CBD980}" type="presParOf" srcId="{1DFFEAF5-FE20-41FC-8233-D4BA8F74A223}" destId="{215D4286-276A-4E1C-90C6-A39D2B6F584C}" srcOrd="3" destOrd="0" presId="urn:microsoft.com/office/officeart/2008/layout/HexagonCluster"/>
    <dgm:cxn modelId="{56E8CAF3-91F6-4B53-BEE9-908CA3F31787}" type="presParOf" srcId="{215D4286-276A-4E1C-90C6-A39D2B6F584C}" destId="{1080F186-9359-4783-AF37-3926BC108E50}" srcOrd="0" destOrd="0" presId="urn:microsoft.com/office/officeart/2008/layout/HexagonCluster"/>
    <dgm:cxn modelId="{2893DC5E-A871-41A8-8E20-A5A036F7229C}" type="presParOf" srcId="{1DFFEAF5-FE20-41FC-8233-D4BA8F74A223}" destId="{68C05112-8D78-48B2-A45C-D15E4DE2D78B}" srcOrd="4" destOrd="0" presId="urn:microsoft.com/office/officeart/2008/layout/HexagonCluster"/>
    <dgm:cxn modelId="{8189D688-82E7-4861-8514-1ABF6686B71C}" type="presParOf" srcId="{68C05112-8D78-48B2-A45C-D15E4DE2D78B}" destId="{B2C2F711-53DB-4916-B1B3-D319894A2005}" srcOrd="0" destOrd="0" presId="urn:microsoft.com/office/officeart/2008/layout/HexagonCluster"/>
    <dgm:cxn modelId="{FD8DF783-4AE5-40C4-A8E8-520B541FA4F9}" type="presParOf" srcId="{1DFFEAF5-FE20-41FC-8233-D4BA8F74A223}" destId="{29944A09-A3CA-4B27-9575-1D262D7BCAE4}" srcOrd="5" destOrd="0" presId="urn:microsoft.com/office/officeart/2008/layout/HexagonCluster"/>
    <dgm:cxn modelId="{939CE696-919C-4E18-BB51-9EB5771091C4}" type="presParOf" srcId="{29944A09-A3CA-4B27-9575-1D262D7BCAE4}" destId="{19B9E41F-CBB1-4E4B-893E-1EADEB0CF228}" srcOrd="0" destOrd="0" presId="urn:microsoft.com/office/officeart/2008/layout/HexagonCluster"/>
    <dgm:cxn modelId="{1B44D95E-B124-49CF-8D84-3827CD342A73}" type="presParOf" srcId="{1DFFEAF5-FE20-41FC-8233-D4BA8F74A223}" destId="{1A099C15-2D85-408F-A7C1-91F3A664D7FF}" srcOrd="6" destOrd="0" presId="urn:microsoft.com/office/officeart/2008/layout/HexagonCluster"/>
    <dgm:cxn modelId="{1A8DB16A-0895-4BC2-8749-DB4FD6C6E3F5}" type="presParOf" srcId="{1A099C15-2D85-408F-A7C1-91F3A664D7FF}" destId="{DA9C692C-5962-4169-9E2B-F376B135E60D}" srcOrd="0" destOrd="0" presId="urn:microsoft.com/office/officeart/2008/layout/HexagonCluster"/>
    <dgm:cxn modelId="{072BFCF3-8330-455D-A645-DBB2206215FF}" type="presParOf" srcId="{1DFFEAF5-FE20-41FC-8233-D4BA8F74A223}" destId="{6F80879E-76A7-4202-874C-534E9EFAB208}" srcOrd="7" destOrd="0" presId="urn:microsoft.com/office/officeart/2008/layout/HexagonCluster"/>
    <dgm:cxn modelId="{12265267-504E-4030-A93E-F1268A1E3467}" type="presParOf" srcId="{6F80879E-76A7-4202-874C-534E9EFAB208}" destId="{223A2784-EDD8-47F8-AAA0-02EEB562D0DF}" srcOrd="0" destOrd="0" presId="urn:microsoft.com/office/officeart/2008/layout/HexagonCluster"/>
    <dgm:cxn modelId="{96B3E5AD-DDFD-42E7-9A41-399B6A2EE9B0}" type="presParOf" srcId="{1DFFEAF5-FE20-41FC-8233-D4BA8F74A223}" destId="{FCA4F514-F429-4E2D-BA1B-6681FA619788}" srcOrd="8" destOrd="0" presId="urn:microsoft.com/office/officeart/2008/layout/HexagonCluster"/>
    <dgm:cxn modelId="{77910F49-F952-46A7-BABF-3BE2F44BCD31}" type="presParOf" srcId="{FCA4F514-F429-4E2D-BA1B-6681FA619788}" destId="{D294122A-4E35-4679-94C9-0BC7480AEE11}" srcOrd="0" destOrd="0" presId="urn:microsoft.com/office/officeart/2008/layout/HexagonCluster"/>
    <dgm:cxn modelId="{3B7E8BFF-18EC-4609-A396-98C0371860ED}" type="presParOf" srcId="{1DFFEAF5-FE20-41FC-8233-D4BA8F74A223}" destId="{B84F8A67-A3CA-4C68-9A32-9ED31E530E94}" srcOrd="9" destOrd="0" presId="urn:microsoft.com/office/officeart/2008/layout/HexagonCluster"/>
    <dgm:cxn modelId="{64804B69-1778-4411-9D1A-20AAE80812EB}" type="presParOf" srcId="{B84F8A67-A3CA-4C68-9A32-9ED31E530E94}" destId="{23D62E36-AA7F-4B70-A1ED-4EE445E602DF}" srcOrd="0" destOrd="0" presId="urn:microsoft.com/office/officeart/2008/layout/HexagonCluster"/>
    <dgm:cxn modelId="{80B7364F-0D10-4142-80E9-13FD54232608}" type="presParOf" srcId="{1DFFEAF5-FE20-41FC-8233-D4BA8F74A223}" destId="{8662A87B-1235-402A-900E-EB4F520253BD}" srcOrd="10" destOrd="0" presId="urn:microsoft.com/office/officeart/2008/layout/HexagonCluster"/>
    <dgm:cxn modelId="{CEBF09CA-E4AA-4CB7-9093-02DB58224AB4}" type="presParOf" srcId="{8662A87B-1235-402A-900E-EB4F520253BD}" destId="{306A439F-4F4E-4395-A5AF-578F1C3208CA}" srcOrd="0" destOrd="0" presId="urn:microsoft.com/office/officeart/2008/layout/HexagonCluster"/>
    <dgm:cxn modelId="{2204A021-9BC9-42A1-AC07-B8AE6E204004}" type="presParOf" srcId="{1DFFEAF5-FE20-41FC-8233-D4BA8F74A223}" destId="{BD365315-9E09-4E57-B99E-B146B869456A}" srcOrd="11" destOrd="0" presId="urn:microsoft.com/office/officeart/2008/layout/HexagonCluster"/>
    <dgm:cxn modelId="{18200A89-A3F8-4BF2-A345-96694F914F98}" type="presParOf" srcId="{BD365315-9E09-4E57-B99E-B146B869456A}" destId="{D657BB0C-E7E3-4F48-8C01-5F8845BACA35}" srcOrd="0" destOrd="0" presId="urn:microsoft.com/office/officeart/2008/layout/HexagonCluster"/>
    <dgm:cxn modelId="{5DF31EA5-003E-4F8B-9BCE-190266BC2F6B}" type="presParOf" srcId="{1DFFEAF5-FE20-41FC-8233-D4BA8F74A223}" destId="{52EA0BD3-2E33-4E66-98CF-6D5FA593EA93}" srcOrd="12" destOrd="0" presId="urn:microsoft.com/office/officeart/2008/layout/HexagonCluster"/>
    <dgm:cxn modelId="{244D9E92-2E60-4EEC-94B7-82342CF01118}" type="presParOf" srcId="{52EA0BD3-2E33-4E66-98CF-6D5FA593EA93}" destId="{6D8C5DF6-F93D-4F9C-A11B-DF1E562E882B}" srcOrd="0" destOrd="0" presId="urn:microsoft.com/office/officeart/2008/layout/HexagonCluster"/>
    <dgm:cxn modelId="{0B1608CF-1D7D-4CFC-8B67-69C6DE537644}" type="presParOf" srcId="{1DFFEAF5-FE20-41FC-8233-D4BA8F74A223}" destId="{30320B43-DE28-47F9-B290-34FF2860BE62}" srcOrd="13" destOrd="0" presId="urn:microsoft.com/office/officeart/2008/layout/HexagonCluster"/>
    <dgm:cxn modelId="{9AB108E9-B2A8-47C1-AB5C-C16B3004C45F}" type="presParOf" srcId="{30320B43-DE28-47F9-B290-34FF2860BE62}" destId="{9948A428-370E-48C7-A92D-2F6D800320E2}" srcOrd="0" destOrd="0" presId="urn:microsoft.com/office/officeart/2008/layout/HexagonCluster"/>
    <dgm:cxn modelId="{2B24A9C1-BCE8-4055-BEA8-8CED19F97F7D}" type="presParOf" srcId="{1DFFEAF5-FE20-41FC-8233-D4BA8F74A223}" destId="{E4A2D7C0-1A2D-4886-83E1-0518113E3CE3}" srcOrd="14" destOrd="0" presId="urn:microsoft.com/office/officeart/2008/layout/HexagonCluster"/>
    <dgm:cxn modelId="{A193269C-A3F4-4152-832B-914D1F42A967}" type="presParOf" srcId="{E4A2D7C0-1A2D-4886-83E1-0518113E3CE3}" destId="{7D88AC6C-98F6-4B63-8AF2-3F96002474B5}" srcOrd="0" destOrd="0" presId="urn:microsoft.com/office/officeart/2008/layout/HexagonCluster"/>
    <dgm:cxn modelId="{CBBD280F-D286-42C8-8054-6CF685EB49E2}" type="presParOf" srcId="{1DFFEAF5-FE20-41FC-8233-D4BA8F74A223}" destId="{14822847-D2D2-4C39-84F3-8488AD09FEC0}" srcOrd="15" destOrd="0" presId="urn:microsoft.com/office/officeart/2008/layout/HexagonCluster"/>
    <dgm:cxn modelId="{41A2AA18-258C-40D3-B609-5FA5D0C8E4FC}" type="presParOf" srcId="{14822847-D2D2-4C39-84F3-8488AD09FEC0}" destId="{2870C379-D7D2-4677-98BA-5AC67BD7DA32}" srcOrd="0" destOrd="0" presId="urn:microsoft.com/office/officeart/2008/layout/HexagonCluster"/>
    <dgm:cxn modelId="{87D41091-4BCA-4592-8DE6-51B519B67B9F}" type="presParOf" srcId="{1DFFEAF5-FE20-41FC-8233-D4BA8F74A223}" destId="{62806C71-4211-4698-B8CE-F0EE911705C8}" srcOrd="16" destOrd="0" presId="urn:microsoft.com/office/officeart/2008/layout/HexagonCluster"/>
    <dgm:cxn modelId="{617B512F-51E7-42D1-8632-AF802971A6FA}" type="presParOf" srcId="{62806C71-4211-4698-B8CE-F0EE911705C8}" destId="{536BDFF3-9759-431D-8A98-BC37C49CC319}" srcOrd="0" destOrd="0" presId="urn:microsoft.com/office/officeart/2008/layout/HexagonCluster"/>
    <dgm:cxn modelId="{0E94CD5D-FAE0-484B-BE43-C2E66ADCBA3E}" type="presParOf" srcId="{1DFFEAF5-FE20-41FC-8233-D4BA8F74A223}" destId="{2246D8ED-6A4D-4232-823C-17A6003D447D}" srcOrd="17" destOrd="0" presId="urn:microsoft.com/office/officeart/2008/layout/HexagonCluster"/>
    <dgm:cxn modelId="{70B852D9-9047-4BC2-ACF3-B99C236F0A38}" type="presParOf" srcId="{2246D8ED-6A4D-4232-823C-17A6003D447D}" destId="{2AF86389-2A57-4007-8C20-1ABF0A74BEFF}" srcOrd="0" destOrd="0" presId="urn:microsoft.com/office/officeart/2008/layout/HexagonCluster"/>
    <dgm:cxn modelId="{A48DC311-7A1A-4761-A543-F8931C133019}" type="presParOf" srcId="{1DFFEAF5-FE20-41FC-8233-D4BA8F74A223}" destId="{90D2C9D4-FFBE-429F-B926-4F0937FDD964}" srcOrd="18" destOrd="0" presId="urn:microsoft.com/office/officeart/2008/layout/HexagonCluster"/>
    <dgm:cxn modelId="{E5385530-1CD4-4222-93F6-42BF10BF13DC}" type="presParOf" srcId="{90D2C9D4-FFBE-429F-B926-4F0937FDD964}" destId="{205EC9FD-9B07-4F1C-B8C1-6D454818FE70}" srcOrd="0" destOrd="0" presId="urn:microsoft.com/office/officeart/2008/layout/HexagonCluster"/>
    <dgm:cxn modelId="{4B346300-9905-4E25-9B44-324B72EB3E4D}" type="presParOf" srcId="{1DFFEAF5-FE20-41FC-8233-D4BA8F74A223}" destId="{0460E520-8902-46D1-BFF2-304F6FF9DB16}" srcOrd="19" destOrd="0" presId="urn:microsoft.com/office/officeart/2008/layout/HexagonCluster"/>
    <dgm:cxn modelId="{B884A480-75FE-45FB-B57C-B2C7B6DF2252}" type="presParOf" srcId="{0460E520-8902-46D1-BFF2-304F6FF9DB16}" destId="{DE0AB88A-EB1D-475B-AADF-A656D204EF9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7BD22-D481-458B-BE66-BDB52DE90146}" type="doc">
      <dgm:prSet loTypeId="urn:microsoft.com/office/officeart/2005/8/layout/process4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MX"/>
        </a:p>
      </dgm:t>
    </dgm:pt>
    <dgm:pt modelId="{6C04FA52-7542-42E1-937C-CDA5C9BB439A}">
      <dgm:prSet phldrT="[Texto]" custT="1"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La construcción de las identidades masculinas y femeninas en nuestras sociedades se realizan con base en:</a:t>
          </a:r>
          <a:endParaRPr lang="es-MX" sz="2400" b="1" dirty="0">
            <a:solidFill>
              <a:schemeClr val="tx1"/>
            </a:solidFill>
          </a:endParaRPr>
        </a:p>
      </dgm:t>
    </dgm:pt>
    <dgm:pt modelId="{236B7E08-5EE5-47B1-B8D9-ACADB9AA8F0F}" type="parTrans" cxnId="{C9C23FBB-B6FD-4E3B-A893-4D15DD32C06F}">
      <dgm:prSet/>
      <dgm:spPr/>
      <dgm:t>
        <a:bodyPr/>
        <a:lstStyle/>
        <a:p>
          <a:endParaRPr lang="es-MX"/>
        </a:p>
      </dgm:t>
    </dgm:pt>
    <dgm:pt modelId="{B286BC01-A3CE-4FDB-8117-4292B53A9FE8}" type="sibTrans" cxnId="{C9C23FBB-B6FD-4E3B-A893-4D15DD32C06F}">
      <dgm:prSet/>
      <dgm:spPr/>
      <dgm:t>
        <a:bodyPr/>
        <a:lstStyle/>
        <a:p>
          <a:endParaRPr lang="es-MX"/>
        </a:p>
      </dgm:t>
    </dgm:pt>
    <dgm:pt modelId="{32EA8E7B-BF17-4F73-BB1D-394DFC82A375}">
      <dgm:prSet phldrT="[Texto]"/>
      <dgm:spPr>
        <a:solidFill>
          <a:srgbClr val="E0CEC2">
            <a:alpha val="70000"/>
          </a:srgbClr>
        </a:solidFill>
      </dgm:spPr>
      <dgm:t>
        <a:bodyPr/>
        <a:lstStyle/>
        <a:p>
          <a:r>
            <a:rPr lang="es-MX" dirty="0" smtClean="0"/>
            <a:t>Identidades dicotómicas</a:t>
          </a:r>
          <a:endParaRPr lang="es-MX" dirty="0"/>
        </a:p>
      </dgm:t>
    </dgm:pt>
    <dgm:pt modelId="{62EA4D2B-9145-43F1-A626-C75CEAC7D805}" type="parTrans" cxnId="{FC1DBB33-7295-4EF2-9357-579A66C2F5AA}">
      <dgm:prSet/>
      <dgm:spPr/>
      <dgm:t>
        <a:bodyPr/>
        <a:lstStyle/>
        <a:p>
          <a:endParaRPr lang="es-MX"/>
        </a:p>
      </dgm:t>
    </dgm:pt>
    <dgm:pt modelId="{881E0180-289A-4833-974E-E1829B21123B}" type="sibTrans" cxnId="{FC1DBB33-7295-4EF2-9357-579A66C2F5AA}">
      <dgm:prSet/>
      <dgm:spPr/>
      <dgm:t>
        <a:bodyPr/>
        <a:lstStyle/>
        <a:p>
          <a:endParaRPr lang="es-MX"/>
        </a:p>
      </dgm:t>
    </dgm:pt>
    <dgm:pt modelId="{7854D421-7BFD-4513-A84C-ACFBD122BA83}">
      <dgm:prSet phldrT="[Texto]"/>
      <dgm:spPr/>
      <dgm:t>
        <a:bodyPr/>
        <a:lstStyle/>
        <a:p>
          <a:r>
            <a:rPr lang="es-MX" dirty="0" smtClean="0"/>
            <a:t>El sistema sexo-género asigna características, destrezas, comportamientos y roles distintos y excluyentes para mujeres y hombres = género. </a:t>
          </a:r>
          <a:endParaRPr lang="es-MX" dirty="0"/>
        </a:p>
      </dgm:t>
    </dgm:pt>
    <dgm:pt modelId="{FB1C7136-09AA-41A4-99FD-42ED860A848C}" type="parTrans" cxnId="{A8EB5C13-B7EB-4DA5-A547-069E7DD8D3FE}">
      <dgm:prSet/>
      <dgm:spPr/>
      <dgm:t>
        <a:bodyPr/>
        <a:lstStyle/>
        <a:p>
          <a:endParaRPr lang="es-MX"/>
        </a:p>
      </dgm:t>
    </dgm:pt>
    <dgm:pt modelId="{F622C4E3-CB5E-4022-AF3E-7959C5E33EF7}" type="sibTrans" cxnId="{A8EB5C13-B7EB-4DA5-A547-069E7DD8D3FE}">
      <dgm:prSet/>
      <dgm:spPr/>
      <dgm:t>
        <a:bodyPr/>
        <a:lstStyle/>
        <a:p>
          <a:endParaRPr lang="es-MX"/>
        </a:p>
      </dgm:t>
    </dgm:pt>
    <dgm:pt modelId="{9C56DAFF-05A8-4CF5-A3F4-367B6EAE891A}">
      <dgm:prSet phldrT="[Texto]"/>
      <dgm:spPr>
        <a:solidFill>
          <a:srgbClr val="E0CEC2">
            <a:alpha val="90000"/>
          </a:srgbClr>
        </a:solidFill>
      </dgm:spPr>
      <dgm:t>
        <a:bodyPr/>
        <a:lstStyle/>
        <a:p>
          <a:r>
            <a:rPr lang="es-MX" dirty="0" smtClean="0"/>
            <a:t>Relaciones jerárquicas y de poder</a:t>
          </a:r>
          <a:endParaRPr lang="es-MX" dirty="0"/>
        </a:p>
      </dgm:t>
    </dgm:pt>
    <dgm:pt modelId="{FD0A02F8-235F-43CB-84FC-7DBAA95C6F41}" type="parTrans" cxnId="{E1B959D4-21B9-4F7C-B983-1A6107726D61}">
      <dgm:prSet/>
      <dgm:spPr/>
      <dgm:t>
        <a:bodyPr/>
        <a:lstStyle/>
        <a:p>
          <a:endParaRPr lang="es-MX"/>
        </a:p>
      </dgm:t>
    </dgm:pt>
    <dgm:pt modelId="{DEB8DE1E-4030-41FF-A5B5-745500D6DD2A}" type="sibTrans" cxnId="{E1B959D4-21B9-4F7C-B983-1A6107726D61}">
      <dgm:prSet/>
      <dgm:spPr/>
      <dgm:t>
        <a:bodyPr/>
        <a:lstStyle/>
        <a:p>
          <a:endParaRPr lang="es-MX"/>
        </a:p>
      </dgm:t>
    </dgm:pt>
    <dgm:pt modelId="{33953550-DE97-4D87-BBF4-245DBE28B620}">
      <dgm:prSet phldrT="[Texto]"/>
      <dgm:spPr/>
      <dgm:t>
        <a:bodyPr/>
        <a:lstStyle/>
        <a:p>
          <a:r>
            <a:rPr lang="es-MX" dirty="0" smtClean="0"/>
            <a:t>En general, las culturas y sociedades desvalorizan lo femenino frente a lo masculino. </a:t>
          </a:r>
          <a:endParaRPr lang="es-MX" dirty="0"/>
        </a:p>
      </dgm:t>
    </dgm:pt>
    <dgm:pt modelId="{2348D18D-54CE-4514-97F6-914207378741}" type="parTrans" cxnId="{5B1DC6EC-ABC2-4765-B6F0-33926FC9B52D}">
      <dgm:prSet/>
      <dgm:spPr/>
      <dgm:t>
        <a:bodyPr/>
        <a:lstStyle/>
        <a:p>
          <a:endParaRPr lang="es-MX"/>
        </a:p>
      </dgm:t>
    </dgm:pt>
    <dgm:pt modelId="{EC7C2E78-9610-4DF0-ABFA-740F4EFC97A3}" type="sibTrans" cxnId="{5B1DC6EC-ABC2-4765-B6F0-33926FC9B52D}">
      <dgm:prSet/>
      <dgm:spPr/>
      <dgm:t>
        <a:bodyPr/>
        <a:lstStyle/>
        <a:p>
          <a:endParaRPr lang="es-MX"/>
        </a:p>
      </dgm:t>
    </dgm:pt>
    <dgm:pt modelId="{011FFAD1-EDCA-4105-93CB-774B97C893DB}" type="pres">
      <dgm:prSet presAssocID="{BDA7BD22-D481-458B-BE66-BDB52DE901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246A54-E18B-4F32-A5A8-DD5CFE8ACC64}" type="pres">
      <dgm:prSet presAssocID="{9C56DAFF-05A8-4CF5-A3F4-367B6EAE891A}" presName="boxAndChildren" presStyleCnt="0"/>
      <dgm:spPr/>
    </dgm:pt>
    <dgm:pt modelId="{F37805FE-1C36-4494-81F6-0D20CCEE2CD3}" type="pres">
      <dgm:prSet presAssocID="{9C56DAFF-05A8-4CF5-A3F4-367B6EAE891A}" presName="parentTextBox" presStyleLbl="node1" presStyleIdx="0" presStyleCnt="3"/>
      <dgm:spPr/>
      <dgm:t>
        <a:bodyPr/>
        <a:lstStyle/>
        <a:p>
          <a:endParaRPr lang="es-MX"/>
        </a:p>
      </dgm:t>
    </dgm:pt>
    <dgm:pt modelId="{5EAB85E4-42D5-41C8-9432-522F6B332C1B}" type="pres">
      <dgm:prSet presAssocID="{9C56DAFF-05A8-4CF5-A3F4-367B6EAE891A}" presName="entireBox" presStyleLbl="node1" presStyleIdx="0" presStyleCnt="3"/>
      <dgm:spPr/>
      <dgm:t>
        <a:bodyPr/>
        <a:lstStyle/>
        <a:p>
          <a:endParaRPr lang="es-MX"/>
        </a:p>
      </dgm:t>
    </dgm:pt>
    <dgm:pt modelId="{B9D5A9DC-7FEF-4B73-B98F-D219BA5A1BF5}" type="pres">
      <dgm:prSet presAssocID="{9C56DAFF-05A8-4CF5-A3F4-367B6EAE891A}" presName="descendantBox" presStyleCnt="0"/>
      <dgm:spPr/>
    </dgm:pt>
    <dgm:pt modelId="{09FFB099-7C4D-4F73-9848-BA474C5CE4B6}" type="pres">
      <dgm:prSet presAssocID="{33953550-DE97-4D87-BBF4-245DBE28B62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B10D08-4A3F-4EB8-8487-D8B4313322DF}" type="pres">
      <dgm:prSet presAssocID="{881E0180-289A-4833-974E-E1829B21123B}" presName="sp" presStyleCnt="0"/>
      <dgm:spPr/>
    </dgm:pt>
    <dgm:pt modelId="{C73C2F99-5C29-42B0-B584-D9A8F09CEB79}" type="pres">
      <dgm:prSet presAssocID="{32EA8E7B-BF17-4F73-BB1D-394DFC82A375}" presName="arrowAndChildren" presStyleCnt="0"/>
      <dgm:spPr/>
    </dgm:pt>
    <dgm:pt modelId="{970C8B5A-4CD0-4902-8CFD-09C495965E94}" type="pres">
      <dgm:prSet presAssocID="{32EA8E7B-BF17-4F73-BB1D-394DFC82A375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8541972C-18E4-4B78-9590-FFB8BEDCAEA8}" type="pres">
      <dgm:prSet presAssocID="{32EA8E7B-BF17-4F73-BB1D-394DFC82A375}" presName="arrow" presStyleLbl="node1" presStyleIdx="1" presStyleCnt="3"/>
      <dgm:spPr/>
      <dgm:t>
        <a:bodyPr/>
        <a:lstStyle/>
        <a:p>
          <a:endParaRPr lang="es-MX"/>
        </a:p>
      </dgm:t>
    </dgm:pt>
    <dgm:pt modelId="{EF0C591F-66C6-4D49-914C-1F0250056096}" type="pres">
      <dgm:prSet presAssocID="{32EA8E7B-BF17-4F73-BB1D-394DFC82A375}" presName="descendantArrow" presStyleCnt="0"/>
      <dgm:spPr/>
    </dgm:pt>
    <dgm:pt modelId="{BDDAEA55-0A7A-414C-9764-AEDB7D099689}" type="pres">
      <dgm:prSet presAssocID="{7854D421-7BFD-4513-A84C-ACFBD122BA83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EA0AF9-2CF8-4124-8DCB-A57A6B1E75FA}" type="pres">
      <dgm:prSet presAssocID="{B286BC01-A3CE-4FDB-8117-4292B53A9FE8}" presName="sp" presStyleCnt="0"/>
      <dgm:spPr/>
    </dgm:pt>
    <dgm:pt modelId="{5004857D-5F2B-4284-86BF-A98A3E38ACC6}" type="pres">
      <dgm:prSet presAssocID="{6C04FA52-7542-42E1-937C-CDA5C9BB439A}" presName="arrowAndChildren" presStyleCnt="0"/>
      <dgm:spPr/>
    </dgm:pt>
    <dgm:pt modelId="{05E9ED11-2E44-4038-956F-878B975AFC90}" type="pres">
      <dgm:prSet presAssocID="{6C04FA52-7542-42E1-937C-CDA5C9BB439A}" presName="parentTextArrow" presStyleLbl="node1" presStyleIdx="2" presStyleCnt="3"/>
      <dgm:spPr/>
      <dgm:t>
        <a:bodyPr/>
        <a:lstStyle/>
        <a:p>
          <a:endParaRPr lang="es-MX"/>
        </a:p>
      </dgm:t>
    </dgm:pt>
  </dgm:ptLst>
  <dgm:cxnLst>
    <dgm:cxn modelId="{5F9FDAC8-3778-4D0D-A182-9F0D425D39E0}" type="presOf" srcId="{6C04FA52-7542-42E1-937C-CDA5C9BB439A}" destId="{05E9ED11-2E44-4038-956F-878B975AFC90}" srcOrd="0" destOrd="0" presId="urn:microsoft.com/office/officeart/2005/8/layout/process4"/>
    <dgm:cxn modelId="{A8EB5C13-B7EB-4DA5-A547-069E7DD8D3FE}" srcId="{32EA8E7B-BF17-4F73-BB1D-394DFC82A375}" destId="{7854D421-7BFD-4513-A84C-ACFBD122BA83}" srcOrd="0" destOrd="0" parTransId="{FB1C7136-09AA-41A4-99FD-42ED860A848C}" sibTransId="{F622C4E3-CB5E-4022-AF3E-7959C5E33EF7}"/>
    <dgm:cxn modelId="{8B627D83-1A30-4FA2-AFE3-2E595FFC48BE}" type="presOf" srcId="{9C56DAFF-05A8-4CF5-A3F4-367B6EAE891A}" destId="{F37805FE-1C36-4494-81F6-0D20CCEE2CD3}" srcOrd="0" destOrd="0" presId="urn:microsoft.com/office/officeart/2005/8/layout/process4"/>
    <dgm:cxn modelId="{77790070-15A6-4388-BD2A-2726D696AC18}" type="presOf" srcId="{33953550-DE97-4D87-BBF4-245DBE28B620}" destId="{09FFB099-7C4D-4F73-9848-BA474C5CE4B6}" srcOrd="0" destOrd="0" presId="urn:microsoft.com/office/officeart/2005/8/layout/process4"/>
    <dgm:cxn modelId="{85C8C446-065B-49E0-9F8C-74F4ADCE4D8F}" type="presOf" srcId="{9C56DAFF-05A8-4CF5-A3F4-367B6EAE891A}" destId="{5EAB85E4-42D5-41C8-9432-522F6B332C1B}" srcOrd="1" destOrd="0" presId="urn:microsoft.com/office/officeart/2005/8/layout/process4"/>
    <dgm:cxn modelId="{FC1DBB33-7295-4EF2-9357-579A66C2F5AA}" srcId="{BDA7BD22-D481-458B-BE66-BDB52DE90146}" destId="{32EA8E7B-BF17-4F73-BB1D-394DFC82A375}" srcOrd="1" destOrd="0" parTransId="{62EA4D2B-9145-43F1-A626-C75CEAC7D805}" sibTransId="{881E0180-289A-4833-974E-E1829B21123B}"/>
    <dgm:cxn modelId="{5A4300CF-65EB-49A3-A7A6-68B7126CBFFC}" type="presOf" srcId="{32EA8E7B-BF17-4F73-BB1D-394DFC82A375}" destId="{8541972C-18E4-4B78-9590-FFB8BEDCAEA8}" srcOrd="1" destOrd="0" presId="urn:microsoft.com/office/officeart/2005/8/layout/process4"/>
    <dgm:cxn modelId="{5B1DC6EC-ABC2-4765-B6F0-33926FC9B52D}" srcId="{9C56DAFF-05A8-4CF5-A3F4-367B6EAE891A}" destId="{33953550-DE97-4D87-BBF4-245DBE28B620}" srcOrd="0" destOrd="0" parTransId="{2348D18D-54CE-4514-97F6-914207378741}" sibTransId="{EC7C2E78-9610-4DF0-ABFA-740F4EFC97A3}"/>
    <dgm:cxn modelId="{7EB039B3-A9D8-44EA-A7F6-2F208351FE48}" type="presOf" srcId="{7854D421-7BFD-4513-A84C-ACFBD122BA83}" destId="{BDDAEA55-0A7A-414C-9764-AEDB7D099689}" srcOrd="0" destOrd="0" presId="urn:microsoft.com/office/officeart/2005/8/layout/process4"/>
    <dgm:cxn modelId="{F6C2B309-6693-43D3-97EA-913940B61432}" type="presOf" srcId="{32EA8E7B-BF17-4F73-BB1D-394DFC82A375}" destId="{970C8B5A-4CD0-4902-8CFD-09C495965E94}" srcOrd="0" destOrd="0" presId="urn:microsoft.com/office/officeart/2005/8/layout/process4"/>
    <dgm:cxn modelId="{C9C23FBB-B6FD-4E3B-A893-4D15DD32C06F}" srcId="{BDA7BD22-D481-458B-BE66-BDB52DE90146}" destId="{6C04FA52-7542-42E1-937C-CDA5C9BB439A}" srcOrd="0" destOrd="0" parTransId="{236B7E08-5EE5-47B1-B8D9-ACADB9AA8F0F}" sibTransId="{B286BC01-A3CE-4FDB-8117-4292B53A9FE8}"/>
    <dgm:cxn modelId="{024A8BFD-56ED-4584-B9C8-6C93DB5F61E2}" type="presOf" srcId="{BDA7BD22-D481-458B-BE66-BDB52DE90146}" destId="{011FFAD1-EDCA-4105-93CB-774B97C893DB}" srcOrd="0" destOrd="0" presId="urn:microsoft.com/office/officeart/2005/8/layout/process4"/>
    <dgm:cxn modelId="{E1B959D4-21B9-4F7C-B983-1A6107726D61}" srcId="{BDA7BD22-D481-458B-BE66-BDB52DE90146}" destId="{9C56DAFF-05A8-4CF5-A3F4-367B6EAE891A}" srcOrd="2" destOrd="0" parTransId="{FD0A02F8-235F-43CB-84FC-7DBAA95C6F41}" sibTransId="{DEB8DE1E-4030-41FF-A5B5-745500D6DD2A}"/>
    <dgm:cxn modelId="{5638FF3B-1552-4D5D-A404-68EEFBE7F0DD}" type="presParOf" srcId="{011FFAD1-EDCA-4105-93CB-774B97C893DB}" destId="{07246A54-E18B-4F32-A5A8-DD5CFE8ACC64}" srcOrd="0" destOrd="0" presId="urn:microsoft.com/office/officeart/2005/8/layout/process4"/>
    <dgm:cxn modelId="{CFE72A9F-2354-40AE-BD59-C39B218690D1}" type="presParOf" srcId="{07246A54-E18B-4F32-A5A8-DD5CFE8ACC64}" destId="{F37805FE-1C36-4494-81F6-0D20CCEE2CD3}" srcOrd="0" destOrd="0" presId="urn:microsoft.com/office/officeart/2005/8/layout/process4"/>
    <dgm:cxn modelId="{05669D31-B5A8-4EB0-A51C-86C9B257D3FE}" type="presParOf" srcId="{07246A54-E18B-4F32-A5A8-DD5CFE8ACC64}" destId="{5EAB85E4-42D5-41C8-9432-522F6B332C1B}" srcOrd="1" destOrd="0" presId="urn:microsoft.com/office/officeart/2005/8/layout/process4"/>
    <dgm:cxn modelId="{400DDB58-CAFB-488F-8364-8BF1414EDC40}" type="presParOf" srcId="{07246A54-E18B-4F32-A5A8-DD5CFE8ACC64}" destId="{B9D5A9DC-7FEF-4B73-B98F-D219BA5A1BF5}" srcOrd="2" destOrd="0" presId="urn:microsoft.com/office/officeart/2005/8/layout/process4"/>
    <dgm:cxn modelId="{F85D3B7D-43AD-464F-B6EE-DFBDEC7F48CC}" type="presParOf" srcId="{B9D5A9DC-7FEF-4B73-B98F-D219BA5A1BF5}" destId="{09FFB099-7C4D-4F73-9848-BA474C5CE4B6}" srcOrd="0" destOrd="0" presId="urn:microsoft.com/office/officeart/2005/8/layout/process4"/>
    <dgm:cxn modelId="{0C36BD09-9FCC-4D9D-8E89-5E7926CFD75A}" type="presParOf" srcId="{011FFAD1-EDCA-4105-93CB-774B97C893DB}" destId="{CEB10D08-4A3F-4EB8-8487-D8B4313322DF}" srcOrd="1" destOrd="0" presId="urn:microsoft.com/office/officeart/2005/8/layout/process4"/>
    <dgm:cxn modelId="{B314AAEB-D58A-4E51-B8A8-BB64F6CC09EC}" type="presParOf" srcId="{011FFAD1-EDCA-4105-93CB-774B97C893DB}" destId="{C73C2F99-5C29-42B0-B584-D9A8F09CEB79}" srcOrd="2" destOrd="0" presId="urn:microsoft.com/office/officeart/2005/8/layout/process4"/>
    <dgm:cxn modelId="{8A8B1578-21AD-4858-AE7E-762C5EB9ADC1}" type="presParOf" srcId="{C73C2F99-5C29-42B0-B584-D9A8F09CEB79}" destId="{970C8B5A-4CD0-4902-8CFD-09C495965E94}" srcOrd="0" destOrd="0" presId="urn:microsoft.com/office/officeart/2005/8/layout/process4"/>
    <dgm:cxn modelId="{F8F3D180-B58C-43BB-A203-BB5F785C351A}" type="presParOf" srcId="{C73C2F99-5C29-42B0-B584-D9A8F09CEB79}" destId="{8541972C-18E4-4B78-9590-FFB8BEDCAEA8}" srcOrd="1" destOrd="0" presId="urn:microsoft.com/office/officeart/2005/8/layout/process4"/>
    <dgm:cxn modelId="{D1072CA4-ACE0-47B9-8C50-A5A79F4E184F}" type="presParOf" srcId="{C73C2F99-5C29-42B0-B584-D9A8F09CEB79}" destId="{EF0C591F-66C6-4D49-914C-1F0250056096}" srcOrd="2" destOrd="0" presId="urn:microsoft.com/office/officeart/2005/8/layout/process4"/>
    <dgm:cxn modelId="{F5288F1B-C45E-47B8-BF37-AE4363DB0A04}" type="presParOf" srcId="{EF0C591F-66C6-4D49-914C-1F0250056096}" destId="{BDDAEA55-0A7A-414C-9764-AEDB7D099689}" srcOrd="0" destOrd="0" presId="urn:microsoft.com/office/officeart/2005/8/layout/process4"/>
    <dgm:cxn modelId="{DBAEE97E-9676-4D07-8619-D88A50A0F22F}" type="presParOf" srcId="{011FFAD1-EDCA-4105-93CB-774B97C893DB}" destId="{9DEA0AF9-2CF8-4124-8DCB-A57A6B1E75FA}" srcOrd="3" destOrd="0" presId="urn:microsoft.com/office/officeart/2005/8/layout/process4"/>
    <dgm:cxn modelId="{8FC5B18F-FC81-4D8D-AB27-3B9D0A0C5F49}" type="presParOf" srcId="{011FFAD1-EDCA-4105-93CB-774B97C893DB}" destId="{5004857D-5F2B-4284-86BF-A98A3E38ACC6}" srcOrd="4" destOrd="0" presId="urn:microsoft.com/office/officeart/2005/8/layout/process4"/>
    <dgm:cxn modelId="{B1D0E42A-5193-48A4-BCA4-2C57516760E5}" type="presParOf" srcId="{5004857D-5F2B-4284-86BF-A98A3E38ACC6}" destId="{05E9ED11-2E44-4038-956F-878B975AFC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73D2A-4FF9-44BE-8351-F072F1B7B8FA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7C3B6A6-8BF1-4E06-9C75-610255A169AD}">
      <dgm:prSet phldrT="[Texto]" custT="1"/>
      <dgm:spPr/>
      <dgm:t>
        <a:bodyPr/>
        <a:lstStyle/>
        <a:p>
          <a:r>
            <a:rPr lang="es-MX" sz="2000" b="1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las mujeres</a:t>
          </a:r>
        </a:p>
      </dgm:t>
    </dgm:pt>
    <dgm:pt modelId="{082869B1-F9FF-4C2A-AA67-FA697843F2C4}" type="parTrans" cxnId="{36DFCC3B-8D4F-4B81-8882-6BAE9546C881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F1CD7F6-D2FF-4F54-9F8C-7C724997D856}" type="sibTrans" cxnId="{36DFCC3B-8D4F-4B81-8882-6BAE9546C881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D64589-4FC9-474A-AB06-52C44854E051}">
      <dgm:prSet phldrT="[Texto]" custT="1"/>
      <dgm:spPr/>
      <dgm:t>
        <a:bodyPr/>
        <a:lstStyle/>
        <a:p>
          <a:r>
            <a:rPr lang="es-MX" sz="2000" b="1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otros hombres</a:t>
          </a:r>
        </a:p>
      </dgm:t>
    </dgm:pt>
    <dgm:pt modelId="{F261A8A6-5801-43C7-BE26-D7AF6817D1F2}" type="parTrans" cxnId="{1BE5AB78-926C-46A0-9BFD-91B338EE3F1E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7654BB2-CBEA-4691-B389-0A38065358F0}" type="sibTrans" cxnId="{1BE5AB78-926C-46A0-9BFD-91B338EE3F1E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62813B0-305A-4664-977B-D0D661107F54}">
      <dgm:prSet phldrT="[Texto]" custT="1"/>
      <dgm:spPr/>
      <dgm:t>
        <a:bodyPr/>
        <a:lstStyle/>
        <a:p>
          <a:r>
            <a:rPr lang="es-MX" sz="2000" b="1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Triada de Kauffman</a:t>
          </a:r>
          <a:endParaRPr lang="es-MX" sz="2000" b="1" dirty="0">
            <a:ln/>
            <a:latin typeface="Lato" panose="020B0604020202020204"/>
            <a:ea typeface="Verdana" panose="020B0604030504040204" pitchFamily="34" charset="0"/>
            <a:cs typeface="Clear Sans Regular" panose="020B0604020202020204" charset="0"/>
          </a:endParaRPr>
        </a:p>
      </dgm:t>
    </dgm:pt>
    <dgm:pt modelId="{8D23C027-A7D5-486F-98D4-A8CB8A9867A4}" type="parTrans" cxnId="{23A278DE-0C93-4405-A7E3-6A14CAC5D89D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7C3F5EB-FC3A-43F8-80D3-6628086AF579}" type="sibTrans" cxnId="{23A278DE-0C93-4405-A7E3-6A14CAC5D89D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E163524-0121-4B9A-BB38-262443BF9A08}">
      <dgm:prSet phldrT="[Texto]" custT="1"/>
      <dgm:spPr/>
      <dgm:t>
        <a:bodyPr/>
        <a:lstStyle/>
        <a:p>
          <a:r>
            <a:rPr lang="es-MX" sz="2000" b="1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sí mismos</a:t>
          </a:r>
        </a:p>
      </dgm:t>
    </dgm:pt>
    <dgm:pt modelId="{11B20D03-A96F-41D3-B936-2E7E2F490495}" type="parTrans" cxnId="{185DC9C2-6807-4CBD-94AC-B64EB9D15C89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23F64E8-D79B-49E4-96FC-BD45D9173C4A}" type="sibTrans" cxnId="{185DC9C2-6807-4CBD-94AC-B64EB9D15C89}">
      <dgm:prSet/>
      <dgm:spPr/>
      <dgm:t>
        <a:bodyPr/>
        <a:lstStyle/>
        <a:p>
          <a:endParaRPr lang="es-MX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5028ABC-49DA-4B57-99AC-FDE38E41E452}" type="pres">
      <dgm:prSet presAssocID="{2D173D2A-4FF9-44BE-8351-F072F1B7B8F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E88B73-EE92-4BCC-B6EA-5A2263EF526F}" type="pres">
      <dgm:prSet presAssocID="{2D173D2A-4FF9-44BE-8351-F072F1B7B8F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C8A6B0-A1FA-455D-9557-B0CF5845CA48}" type="pres">
      <dgm:prSet presAssocID="{2D173D2A-4FF9-44BE-8351-F072F1B7B8F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6456E8-8CF6-447E-8EA1-5EDFA36B6968}" type="pres">
      <dgm:prSet presAssocID="{2D173D2A-4FF9-44BE-8351-F072F1B7B8F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686307-079E-49FC-97E4-417A1D8B3038}" type="pres">
      <dgm:prSet presAssocID="{2D173D2A-4FF9-44BE-8351-F072F1B7B8F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DFCC3B-8D4F-4B81-8882-6BAE9546C881}" srcId="{2D173D2A-4FF9-44BE-8351-F072F1B7B8FA}" destId="{67C3B6A6-8BF1-4E06-9C75-610255A169AD}" srcOrd="0" destOrd="0" parTransId="{082869B1-F9FF-4C2A-AA67-FA697843F2C4}" sibTransId="{0F1CD7F6-D2FF-4F54-9F8C-7C724997D856}"/>
    <dgm:cxn modelId="{D858C4B8-3711-41A0-A549-98A675FE91B1}" type="presOf" srcId="{B62813B0-305A-4664-977B-D0D661107F54}" destId="{1E6456E8-8CF6-447E-8EA1-5EDFA36B6968}" srcOrd="0" destOrd="0" presId="urn:microsoft.com/office/officeart/2005/8/layout/pyramid4"/>
    <dgm:cxn modelId="{40FB54F6-98AF-4E28-BB6A-7E7FB79DDFA5}" type="presOf" srcId="{67C3B6A6-8BF1-4E06-9C75-610255A169AD}" destId="{78E88B73-EE92-4BCC-B6EA-5A2263EF526F}" srcOrd="0" destOrd="0" presId="urn:microsoft.com/office/officeart/2005/8/layout/pyramid4"/>
    <dgm:cxn modelId="{83AA6E2E-F194-4668-8CA2-FE2FA543B21C}" type="presOf" srcId="{2D173D2A-4FF9-44BE-8351-F072F1B7B8FA}" destId="{B5028ABC-49DA-4B57-99AC-FDE38E41E452}" srcOrd="0" destOrd="0" presId="urn:microsoft.com/office/officeart/2005/8/layout/pyramid4"/>
    <dgm:cxn modelId="{68F776F2-2C63-4485-9ED6-D68BCD454F54}" type="presOf" srcId="{7E163524-0121-4B9A-BB38-262443BF9A08}" destId="{67686307-079E-49FC-97E4-417A1D8B3038}" srcOrd="0" destOrd="0" presId="urn:microsoft.com/office/officeart/2005/8/layout/pyramid4"/>
    <dgm:cxn modelId="{1BE5AB78-926C-46A0-9BFD-91B338EE3F1E}" srcId="{2D173D2A-4FF9-44BE-8351-F072F1B7B8FA}" destId="{BFD64589-4FC9-474A-AB06-52C44854E051}" srcOrd="1" destOrd="0" parTransId="{F261A8A6-5801-43C7-BE26-D7AF6817D1F2}" sibTransId="{07654BB2-CBEA-4691-B389-0A38065358F0}"/>
    <dgm:cxn modelId="{185DC9C2-6807-4CBD-94AC-B64EB9D15C89}" srcId="{2D173D2A-4FF9-44BE-8351-F072F1B7B8FA}" destId="{7E163524-0121-4B9A-BB38-262443BF9A08}" srcOrd="3" destOrd="0" parTransId="{11B20D03-A96F-41D3-B936-2E7E2F490495}" sibTransId="{E23F64E8-D79B-49E4-96FC-BD45D9173C4A}"/>
    <dgm:cxn modelId="{23A278DE-0C93-4405-A7E3-6A14CAC5D89D}" srcId="{2D173D2A-4FF9-44BE-8351-F072F1B7B8FA}" destId="{B62813B0-305A-4664-977B-D0D661107F54}" srcOrd="2" destOrd="0" parTransId="{8D23C027-A7D5-486F-98D4-A8CB8A9867A4}" sibTransId="{E7C3F5EB-FC3A-43F8-80D3-6628086AF579}"/>
    <dgm:cxn modelId="{22816512-A91B-4274-ACBC-1CA4DE85A35A}" type="presOf" srcId="{BFD64589-4FC9-474A-AB06-52C44854E051}" destId="{A3C8A6B0-A1FA-455D-9557-B0CF5845CA48}" srcOrd="0" destOrd="0" presId="urn:microsoft.com/office/officeart/2005/8/layout/pyramid4"/>
    <dgm:cxn modelId="{7DC269C1-E192-4BDC-B4DD-4C5EB969E0E6}" type="presParOf" srcId="{B5028ABC-49DA-4B57-99AC-FDE38E41E452}" destId="{78E88B73-EE92-4BCC-B6EA-5A2263EF526F}" srcOrd="0" destOrd="0" presId="urn:microsoft.com/office/officeart/2005/8/layout/pyramid4"/>
    <dgm:cxn modelId="{E37C7E9C-2F20-4433-B1F1-C72A627986ED}" type="presParOf" srcId="{B5028ABC-49DA-4B57-99AC-FDE38E41E452}" destId="{A3C8A6B0-A1FA-455D-9557-B0CF5845CA48}" srcOrd="1" destOrd="0" presId="urn:microsoft.com/office/officeart/2005/8/layout/pyramid4"/>
    <dgm:cxn modelId="{4088DBA0-062A-436C-AE8D-2D2F2762DA67}" type="presParOf" srcId="{B5028ABC-49DA-4B57-99AC-FDE38E41E452}" destId="{1E6456E8-8CF6-447E-8EA1-5EDFA36B6968}" srcOrd="2" destOrd="0" presId="urn:microsoft.com/office/officeart/2005/8/layout/pyramid4"/>
    <dgm:cxn modelId="{8760CABC-1903-4532-B487-D3FD25DAEEC3}" type="presParOf" srcId="{B5028ABC-49DA-4B57-99AC-FDE38E41E452}" destId="{67686307-079E-49FC-97E4-417A1D8B303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DFC9C4-CA50-4E18-AAF9-70D2A5B863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F14527-2482-409A-BE71-A11C99DADC1D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toleres chistes machistas u homófobos.</a:t>
          </a:r>
          <a:endParaRPr lang="es-MX" dirty="0"/>
        </a:p>
      </dgm:t>
    </dgm:pt>
    <dgm:pt modelId="{60AA65A7-EFD8-4427-958E-060C3806B57A}" type="parTrans" cxnId="{A978606E-6E72-4ED6-BA57-747725B6CD93}">
      <dgm:prSet/>
      <dgm:spPr/>
      <dgm:t>
        <a:bodyPr/>
        <a:lstStyle/>
        <a:p>
          <a:endParaRPr lang="es-MX"/>
        </a:p>
      </dgm:t>
    </dgm:pt>
    <dgm:pt modelId="{A7026ECD-55E6-41A1-92F3-F9AD9A5D3D8E}" type="sibTrans" cxnId="{A978606E-6E72-4ED6-BA57-747725B6CD93}">
      <dgm:prSet/>
      <dgm:spPr/>
      <dgm:t>
        <a:bodyPr/>
        <a:lstStyle/>
        <a:p>
          <a:endParaRPr lang="es-MX"/>
        </a:p>
      </dgm:t>
    </dgm:pt>
    <dgm:pt modelId="{BDCEEA12-0C0E-434B-8E3B-4D7EC7705213}">
      <dgm:prSet/>
      <dgm:spPr/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En caso de que tomes licencias de paternidad dedícalas al cuidado de tu pareja y de tu bebé.</a:t>
          </a:r>
        </a:p>
      </dgm:t>
    </dgm:pt>
    <dgm:pt modelId="{CFD7780D-BA6B-4603-9B01-3BF38319415E}" type="parTrans" cxnId="{EC557E88-D70A-492F-BF17-E9FFF14AE18C}">
      <dgm:prSet/>
      <dgm:spPr/>
      <dgm:t>
        <a:bodyPr/>
        <a:lstStyle/>
        <a:p>
          <a:endParaRPr lang="es-MX"/>
        </a:p>
      </dgm:t>
    </dgm:pt>
    <dgm:pt modelId="{BC4852DB-FCD0-4CB5-B977-AE5E81807BB7}" type="sibTrans" cxnId="{EC557E88-D70A-492F-BF17-E9FFF14AE18C}">
      <dgm:prSet/>
      <dgm:spPr/>
      <dgm:t>
        <a:bodyPr/>
        <a:lstStyle/>
        <a:p>
          <a:endParaRPr lang="es-MX"/>
        </a:p>
      </dgm:t>
    </dgm:pt>
    <dgm:pt modelId="{2ABB757C-CFB3-4BF1-85CB-AD455FBFEE9E}">
      <dgm:prSet/>
      <dgm:spPr/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te hagas cómplice de casos de acoso y hostigamiento que llegues a presenciar: infórmate y actúa.</a:t>
          </a:r>
        </a:p>
      </dgm:t>
    </dgm:pt>
    <dgm:pt modelId="{220E5868-7787-4595-89BF-EAF0E303C67D}" type="parTrans" cxnId="{84C9D41F-E4ED-4684-BB60-28AE1BD68784}">
      <dgm:prSet/>
      <dgm:spPr/>
      <dgm:t>
        <a:bodyPr/>
        <a:lstStyle/>
        <a:p>
          <a:endParaRPr lang="es-MX"/>
        </a:p>
      </dgm:t>
    </dgm:pt>
    <dgm:pt modelId="{5F9DEB3B-151F-461F-B3ED-201E9617FC14}" type="sibTrans" cxnId="{84C9D41F-E4ED-4684-BB60-28AE1BD68784}">
      <dgm:prSet/>
      <dgm:spPr/>
      <dgm:t>
        <a:bodyPr/>
        <a:lstStyle/>
        <a:p>
          <a:endParaRPr lang="es-MX"/>
        </a:p>
      </dgm:t>
    </dgm:pt>
    <dgm:pt modelId="{5141AAC4-EFF1-4749-A578-74A95CFDB725}">
      <dgm:prSet/>
      <dgm:spPr/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reproduzcas comentarios sexistas.</a:t>
          </a:r>
        </a:p>
      </dgm:t>
    </dgm:pt>
    <dgm:pt modelId="{13BDDC08-50A8-4B6A-AC0A-EB0387BEDA9B}" type="parTrans" cxnId="{382173DB-96AB-49F1-87C6-2B40B67B5C53}">
      <dgm:prSet/>
      <dgm:spPr/>
      <dgm:t>
        <a:bodyPr/>
        <a:lstStyle/>
        <a:p>
          <a:endParaRPr lang="es-MX"/>
        </a:p>
      </dgm:t>
    </dgm:pt>
    <dgm:pt modelId="{B5555DD1-E967-496D-B7AD-E3669CD87895}" type="sibTrans" cxnId="{382173DB-96AB-49F1-87C6-2B40B67B5C53}">
      <dgm:prSet/>
      <dgm:spPr/>
      <dgm:t>
        <a:bodyPr/>
        <a:lstStyle/>
        <a:p>
          <a:endParaRPr lang="es-MX"/>
        </a:p>
      </dgm:t>
    </dgm:pt>
    <dgm:pt modelId="{9F9103FB-4DD3-4A99-9A42-3F35D87F1084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juzgues a los hombres cuando expresen ciertos sentimientos (eso no los hace menos hombres).</a:t>
          </a:r>
        </a:p>
      </dgm:t>
    </dgm:pt>
    <dgm:pt modelId="{D2285569-C730-40D6-937C-0839288A5ECC}" type="parTrans" cxnId="{9133B9C7-5FDE-48D4-AF54-33C8B0008A44}">
      <dgm:prSet/>
      <dgm:spPr/>
      <dgm:t>
        <a:bodyPr/>
        <a:lstStyle/>
        <a:p>
          <a:endParaRPr lang="es-MX"/>
        </a:p>
      </dgm:t>
    </dgm:pt>
    <dgm:pt modelId="{8DC9C31B-C90E-41B3-8C3E-594678C0A014}" type="sibTrans" cxnId="{9133B9C7-5FDE-48D4-AF54-33C8B0008A44}">
      <dgm:prSet/>
      <dgm:spPr/>
      <dgm:t>
        <a:bodyPr/>
        <a:lstStyle/>
        <a:p>
          <a:endParaRPr lang="es-MX"/>
        </a:p>
      </dgm:t>
    </dgm:pt>
    <dgm:pt modelId="{CAB60A98-72C0-41EF-8704-E5476C62CB5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Practica permanentemente la corresponsabilidad en el hogar. Evita el “yo sí la ayudo en casa”.</a:t>
          </a:r>
        </a:p>
      </dgm:t>
    </dgm:pt>
    <dgm:pt modelId="{B64B87EB-C873-40CD-9352-DEDB9133B15A}" type="parTrans" cxnId="{0E71239E-3FF3-4B4F-B519-52359204F628}">
      <dgm:prSet/>
      <dgm:spPr/>
      <dgm:t>
        <a:bodyPr/>
        <a:lstStyle/>
        <a:p>
          <a:endParaRPr lang="es-MX"/>
        </a:p>
      </dgm:t>
    </dgm:pt>
    <dgm:pt modelId="{4714CE8A-AB08-428D-A867-022DF51E1005}" type="sibTrans" cxnId="{0E71239E-3FF3-4B4F-B519-52359204F628}">
      <dgm:prSet/>
      <dgm:spPr/>
      <dgm:t>
        <a:bodyPr/>
        <a:lstStyle/>
        <a:p>
          <a:endParaRPr lang="es-MX"/>
        </a:p>
      </dgm:t>
    </dgm:pt>
    <dgm:pt modelId="{0DAD8E29-4A03-4CCB-94B0-59A7BBDBE3B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Trabaja tu autocuidado. </a:t>
          </a:r>
        </a:p>
      </dgm:t>
    </dgm:pt>
    <dgm:pt modelId="{B6B3F8F1-9119-4DE8-A693-DA683B267C4F}" type="parTrans" cxnId="{4907D1F7-57AB-4CB4-8BF0-18C9A43CCBD6}">
      <dgm:prSet/>
      <dgm:spPr/>
      <dgm:t>
        <a:bodyPr/>
        <a:lstStyle/>
        <a:p>
          <a:endParaRPr lang="es-MX"/>
        </a:p>
      </dgm:t>
    </dgm:pt>
    <dgm:pt modelId="{B6D658B0-337D-44CB-BAF0-19E28D7F9A4C}" type="sibTrans" cxnId="{4907D1F7-57AB-4CB4-8BF0-18C9A43CCBD6}">
      <dgm:prSet/>
      <dgm:spPr/>
      <dgm:t>
        <a:bodyPr/>
        <a:lstStyle/>
        <a:p>
          <a:endParaRPr lang="es-MX"/>
        </a:p>
      </dgm:t>
    </dgm:pt>
    <dgm:pt modelId="{CFFAB43F-E2FC-470B-8232-28744C0E94FE}">
      <dgm:prSet/>
      <dgm:spPr>
        <a:solidFill>
          <a:srgbClr val="7030A0"/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Si eres padre de familia fomenta mensajes igualitarios y de crianza positiva con tus hijas e hijos. </a:t>
          </a:r>
        </a:p>
      </dgm:t>
    </dgm:pt>
    <dgm:pt modelId="{652279D3-9823-4084-99CE-FB0EE8FC500D}" type="parTrans" cxnId="{BD75632B-C5AC-4338-8E9E-FEC2080D9C81}">
      <dgm:prSet/>
      <dgm:spPr/>
      <dgm:t>
        <a:bodyPr/>
        <a:lstStyle/>
        <a:p>
          <a:endParaRPr lang="es-MX"/>
        </a:p>
      </dgm:t>
    </dgm:pt>
    <dgm:pt modelId="{CFBB1ED2-7226-4897-B5D4-D267542D1139}" type="sibTrans" cxnId="{BD75632B-C5AC-4338-8E9E-FEC2080D9C81}">
      <dgm:prSet/>
      <dgm:spPr/>
      <dgm:t>
        <a:bodyPr/>
        <a:lstStyle/>
        <a:p>
          <a:endParaRPr lang="es-MX"/>
        </a:p>
      </dgm:t>
    </dgm:pt>
    <dgm:pt modelId="{B9FC4754-40CC-4DA2-802F-791827E3799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Respalda activamente el empoderamiento de mujeres en tus equipos de trabajo y al interior de tu organización. </a:t>
          </a:r>
        </a:p>
      </dgm:t>
    </dgm:pt>
    <dgm:pt modelId="{4CF5E3D2-2001-4146-B05B-9426EADA939F}" type="parTrans" cxnId="{DC8DECCC-EA37-45D7-BD81-761285402AE0}">
      <dgm:prSet/>
      <dgm:spPr/>
      <dgm:t>
        <a:bodyPr/>
        <a:lstStyle/>
        <a:p>
          <a:endParaRPr lang="es-MX"/>
        </a:p>
      </dgm:t>
    </dgm:pt>
    <dgm:pt modelId="{2D4D3618-5CDF-4B3B-B193-A6D25CF6A5CD}" type="sibTrans" cxnId="{DC8DECCC-EA37-45D7-BD81-761285402AE0}">
      <dgm:prSet/>
      <dgm:spPr/>
      <dgm:t>
        <a:bodyPr/>
        <a:lstStyle/>
        <a:p>
          <a:endParaRPr lang="es-MX"/>
        </a:p>
      </dgm:t>
    </dgm:pt>
    <dgm:pt modelId="{8452B6BB-5BFE-4A9C-8574-EBD35650102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Sé más empático con las y los integrantes de tu equipo sobre sus necesidades y retos particulares. </a:t>
          </a:r>
        </a:p>
      </dgm:t>
    </dgm:pt>
    <dgm:pt modelId="{B4779973-A36E-47CE-B06D-CD5F520BD8BB}" type="parTrans" cxnId="{8ED4199D-B008-4E79-89E4-7C3E4448868F}">
      <dgm:prSet/>
      <dgm:spPr/>
      <dgm:t>
        <a:bodyPr/>
        <a:lstStyle/>
        <a:p>
          <a:endParaRPr lang="es-MX"/>
        </a:p>
      </dgm:t>
    </dgm:pt>
    <dgm:pt modelId="{BEEE9BAD-E515-4116-8706-64A1E1701C12}" type="sibTrans" cxnId="{8ED4199D-B008-4E79-89E4-7C3E4448868F}">
      <dgm:prSet/>
      <dgm:spPr/>
      <dgm:t>
        <a:bodyPr/>
        <a:lstStyle/>
        <a:p>
          <a:endParaRPr lang="es-MX"/>
        </a:p>
      </dgm:t>
    </dgm:pt>
    <dgm:pt modelId="{CEC45B92-BB2C-47D8-87F6-F86527D0DD4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kumimoji="0" lang="es-MX" b="0" i="0" u="none" strike="noStrike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 descalifiques los comportamientos de las mujeres para minimizar o no reconocer sus esfuerzos, talentos o éxitos laborales.</a:t>
          </a:r>
        </a:p>
      </dgm:t>
    </dgm:pt>
    <dgm:pt modelId="{A3A955F9-1599-4CAB-800D-627927837894}" type="parTrans" cxnId="{0EBE7BA2-FBD0-45A2-A75F-A20BE7FEB212}">
      <dgm:prSet/>
      <dgm:spPr/>
      <dgm:t>
        <a:bodyPr/>
        <a:lstStyle/>
        <a:p>
          <a:endParaRPr lang="es-MX"/>
        </a:p>
      </dgm:t>
    </dgm:pt>
    <dgm:pt modelId="{47E34F5B-39EE-4760-BAEE-853EE26C0758}" type="sibTrans" cxnId="{0EBE7BA2-FBD0-45A2-A75F-A20BE7FEB212}">
      <dgm:prSet/>
      <dgm:spPr/>
      <dgm:t>
        <a:bodyPr/>
        <a:lstStyle/>
        <a:p>
          <a:endParaRPr lang="es-MX"/>
        </a:p>
      </dgm:t>
    </dgm:pt>
    <dgm:pt modelId="{B77CDBBF-B1FC-43E1-8CAF-B12F044A9C2E}" type="pres">
      <dgm:prSet presAssocID="{E2DFC9C4-CA50-4E18-AAF9-70D2A5B863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0932B8-CF54-4A58-B5EE-4E872F7B3E2B}" type="pres">
      <dgm:prSet presAssocID="{B8F14527-2482-409A-BE71-A11C99DADC1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F9A623-74AD-4408-BBC0-CD98B01D5175}" type="pres">
      <dgm:prSet presAssocID="{A7026ECD-55E6-41A1-92F3-F9AD9A5D3D8E}" presName="sibTrans" presStyleCnt="0"/>
      <dgm:spPr/>
    </dgm:pt>
    <dgm:pt modelId="{FCAF1719-9ADF-47C2-B563-71C587347CAD}" type="pres">
      <dgm:prSet presAssocID="{BDCEEA12-0C0E-434B-8E3B-4D7EC770521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867783-56DE-421D-9471-C52847D671EC}" type="pres">
      <dgm:prSet presAssocID="{BC4852DB-FCD0-4CB5-B977-AE5E81807BB7}" presName="sibTrans" presStyleCnt="0"/>
      <dgm:spPr/>
    </dgm:pt>
    <dgm:pt modelId="{E6B3A7B9-37F4-45DE-B564-6D7D91D4329D}" type="pres">
      <dgm:prSet presAssocID="{2ABB757C-CFB3-4BF1-85CB-AD455FBFEE9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1464F8-FAF5-4D39-92A3-A0D49CF92C7B}" type="pres">
      <dgm:prSet presAssocID="{5F9DEB3B-151F-461F-B3ED-201E9617FC14}" presName="sibTrans" presStyleCnt="0"/>
      <dgm:spPr/>
    </dgm:pt>
    <dgm:pt modelId="{2BB70173-4426-4044-8CFC-F560FE7FE5C7}" type="pres">
      <dgm:prSet presAssocID="{5141AAC4-EFF1-4749-A578-74A95CFDB72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3A58A5-7C83-4533-A4B8-350329B2C476}" type="pres">
      <dgm:prSet presAssocID="{B5555DD1-E967-496D-B7AD-E3669CD87895}" presName="sibTrans" presStyleCnt="0"/>
      <dgm:spPr/>
    </dgm:pt>
    <dgm:pt modelId="{00D5C11B-65DD-4D0C-B87B-6841546632B9}" type="pres">
      <dgm:prSet presAssocID="{9F9103FB-4DD3-4A99-9A42-3F35D87F108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5EAD2D-5385-4210-8B19-157121FA4F5A}" type="pres">
      <dgm:prSet presAssocID="{8DC9C31B-C90E-41B3-8C3E-594678C0A014}" presName="sibTrans" presStyleCnt="0"/>
      <dgm:spPr/>
    </dgm:pt>
    <dgm:pt modelId="{7DA86700-565C-4298-A5D8-1ED8F11FDD41}" type="pres">
      <dgm:prSet presAssocID="{CEC45B92-BB2C-47D8-87F6-F86527D0DD41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857B75-4FE0-420C-A5F9-EADB22F22D14}" type="pres">
      <dgm:prSet presAssocID="{47E34F5B-39EE-4760-BAEE-853EE26C0758}" presName="sibTrans" presStyleCnt="0"/>
      <dgm:spPr/>
    </dgm:pt>
    <dgm:pt modelId="{DFD29114-EC00-4887-9F5B-43C057523E96}" type="pres">
      <dgm:prSet presAssocID="{CAB60A98-72C0-41EF-8704-E5476C62CB5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52DCB4-F4C2-429F-95E3-126C3B2D6809}" type="pres">
      <dgm:prSet presAssocID="{4714CE8A-AB08-428D-A867-022DF51E1005}" presName="sibTrans" presStyleCnt="0"/>
      <dgm:spPr/>
    </dgm:pt>
    <dgm:pt modelId="{96CC07FA-7593-4873-A928-2F1F081ADFD8}" type="pres">
      <dgm:prSet presAssocID="{0DAD8E29-4A03-4CCB-94B0-59A7BBDBE3B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4CF248-97EB-4D7D-BAEA-29DCB378D49A}" type="pres">
      <dgm:prSet presAssocID="{B6D658B0-337D-44CB-BAF0-19E28D7F9A4C}" presName="sibTrans" presStyleCnt="0"/>
      <dgm:spPr/>
    </dgm:pt>
    <dgm:pt modelId="{E843D709-E044-48C5-95FC-B33CE22F295E}" type="pres">
      <dgm:prSet presAssocID="{CFFAB43F-E2FC-470B-8232-28744C0E94F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271ED1-8026-4209-94A2-15C9B5BDD7EF}" type="pres">
      <dgm:prSet presAssocID="{CFBB1ED2-7226-4897-B5D4-D267542D1139}" presName="sibTrans" presStyleCnt="0"/>
      <dgm:spPr/>
    </dgm:pt>
    <dgm:pt modelId="{8116D849-D1E8-43A3-A57C-08F79C35B234}" type="pres">
      <dgm:prSet presAssocID="{B9FC4754-40CC-4DA2-802F-791827E37992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25855-6E9B-4D24-B1CB-329CC33FFFE5}" type="pres">
      <dgm:prSet presAssocID="{2D4D3618-5CDF-4B3B-B193-A6D25CF6A5CD}" presName="sibTrans" presStyleCnt="0"/>
      <dgm:spPr/>
    </dgm:pt>
    <dgm:pt modelId="{4E2D6AAB-B741-45D1-92B2-22CD5230FCCE}" type="pres">
      <dgm:prSet presAssocID="{8452B6BB-5BFE-4A9C-8574-EBD35650102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2E0536-7789-4817-A6D4-A923D1B95C8C}" type="presOf" srcId="{0DAD8E29-4A03-4CCB-94B0-59A7BBDBE3B5}" destId="{96CC07FA-7593-4873-A928-2F1F081ADFD8}" srcOrd="0" destOrd="0" presId="urn:microsoft.com/office/officeart/2005/8/layout/default"/>
    <dgm:cxn modelId="{4C66E30F-2F58-44FF-A083-70CDC9928E5F}" type="presOf" srcId="{B8F14527-2482-409A-BE71-A11C99DADC1D}" destId="{490932B8-CF54-4A58-B5EE-4E872F7B3E2B}" srcOrd="0" destOrd="0" presId="urn:microsoft.com/office/officeart/2005/8/layout/default"/>
    <dgm:cxn modelId="{626E4339-CCB4-463E-ACB8-9F6122FECDAD}" type="presOf" srcId="{CAB60A98-72C0-41EF-8704-E5476C62CB5F}" destId="{DFD29114-EC00-4887-9F5B-43C057523E96}" srcOrd="0" destOrd="0" presId="urn:microsoft.com/office/officeart/2005/8/layout/default"/>
    <dgm:cxn modelId="{84C9D41F-E4ED-4684-BB60-28AE1BD68784}" srcId="{E2DFC9C4-CA50-4E18-AAF9-70D2A5B8639A}" destId="{2ABB757C-CFB3-4BF1-85CB-AD455FBFEE9E}" srcOrd="2" destOrd="0" parTransId="{220E5868-7787-4595-89BF-EAF0E303C67D}" sibTransId="{5F9DEB3B-151F-461F-B3ED-201E9617FC14}"/>
    <dgm:cxn modelId="{0EBE7BA2-FBD0-45A2-A75F-A20BE7FEB212}" srcId="{E2DFC9C4-CA50-4E18-AAF9-70D2A5B8639A}" destId="{CEC45B92-BB2C-47D8-87F6-F86527D0DD41}" srcOrd="5" destOrd="0" parTransId="{A3A955F9-1599-4CAB-800D-627927837894}" sibTransId="{47E34F5B-39EE-4760-BAEE-853EE26C0758}"/>
    <dgm:cxn modelId="{71D01714-4C12-49FB-8B7F-1ABDB29DDB5C}" type="presOf" srcId="{E2DFC9C4-CA50-4E18-AAF9-70D2A5B8639A}" destId="{B77CDBBF-B1FC-43E1-8CAF-B12F044A9C2E}" srcOrd="0" destOrd="0" presId="urn:microsoft.com/office/officeart/2005/8/layout/default"/>
    <dgm:cxn modelId="{8ED4199D-B008-4E79-89E4-7C3E4448868F}" srcId="{E2DFC9C4-CA50-4E18-AAF9-70D2A5B8639A}" destId="{8452B6BB-5BFE-4A9C-8574-EBD356501026}" srcOrd="10" destOrd="0" parTransId="{B4779973-A36E-47CE-B06D-CD5F520BD8BB}" sibTransId="{BEEE9BAD-E515-4116-8706-64A1E1701C12}"/>
    <dgm:cxn modelId="{34314001-E984-4360-9EC5-67DB6282DBD5}" type="presOf" srcId="{CFFAB43F-E2FC-470B-8232-28744C0E94FE}" destId="{E843D709-E044-48C5-95FC-B33CE22F295E}" srcOrd="0" destOrd="0" presId="urn:microsoft.com/office/officeart/2005/8/layout/default"/>
    <dgm:cxn modelId="{9133B9C7-5FDE-48D4-AF54-33C8B0008A44}" srcId="{E2DFC9C4-CA50-4E18-AAF9-70D2A5B8639A}" destId="{9F9103FB-4DD3-4A99-9A42-3F35D87F1084}" srcOrd="4" destOrd="0" parTransId="{D2285569-C730-40D6-937C-0839288A5ECC}" sibTransId="{8DC9C31B-C90E-41B3-8C3E-594678C0A014}"/>
    <dgm:cxn modelId="{DC8DECCC-EA37-45D7-BD81-761285402AE0}" srcId="{E2DFC9C4-CA50-4E18-AAF9-70D2A5B8639A}" destId="{B9FC4754-40CC-4DA2-802F-791827E37992}" srcOrd="9" destOrd="0" parTransId="{4CF5E3D2-2001-4146-B05B-9426EADA939F}" sibTransId="{2D4D3618-5CDF-4B3B-B193-A6D25CF6A5CD}"/>
    <dgm:cxn modelId="{43E45106-0FCF-4A6A-BA83-8CACCA42ABA9}" type="presOf" srcId="{9F9103FB-4DD3-4A99-9A42-3F35D87F1084}" destId="{00D5C11B-65DD-4D0C-B87B-6841546632B9}" srcOrd="0" destOrd="0" presId="urn:microsoft.com/office/officeart/2005/8/layout/default"/>
    <dgm:cxn modelId="{E6041FBF-B76B-4964-A306-C8599E1FB72E}" type="presOf" srcId="{5141AAC4-EFF1-4749-A578-74A95CFDB725}" destId="{2BB70173-4426-4044-8CFC-F560FE7FE5C7}" srcOrd="0" destOrd="0" presId="urn:microsoft.com/office/officeart/2005/8/layout/default"/>
    <dgm:cxn modelId="{EC557E88-D70A-492F-BF17-E9FFF14AE18C}" srcId="{E2DFC9C4-CA50-4E18-AAF9-70D2A5B8639A}" destId="{BDCEEA12-0C0E-434B-8E3B-4D7EC7705213}" srcOrd="1" destOrd="0" parTransId="{CFD7780D-BA6B-4603-9B01-3BF38319415E}" sibTransId="{BC4852DB-FCD0-4CB5-B977-AE5E81807BB7}"/>
    <dgm:cxn modelId="{0E71239E-3FF3-4B4F-B519-52359204F628}" srcId="{E2DFC9C4-CA50-4E18-AAF9-70D2A5B8639A}" destId="{CAB60A98-72C0-41EF-8704-E5476C62CB5F}" srcOrd="6" destOrd="0" parTransId="{B64B87EB-C873-40CD-9352-DEDB9133B15A}" sibTransId="{4714CE8A-AB08-428D-A867-022DF51E1005}"/>
    <dgm:cxn modelId="{B3C92CF0-EADE-40A7-B015-65322F205ED0}" type="presOf" srcId="{2ABB757C-CFB3-4BF1-85CB-AD455FBFEE9E}" destId="{E6B3A7B9-37F4-45DE-B564-6D7D91D4329D}" srcOrd="0" destOrd="0" presId="urn:microsoft.com/office/officeart/2005/8/layout/default"/>
    <dgm:cxn modelId="{A978606E-6E72-4ED6-BA57-747725B6CD93}" srcId="{E2DFC9C4-CA50-4E18-AAF9-70D2A5B8639A}" destId="{B8F14527-2482-409A-BE71-A11C99DADC1D}" srcOrd="0" destOrd="0" parTransId="{60AA65A7-EFD8-4427-958E-060C3806B57A}" sibTransId="{A7026ECD-55E6-41A1-92F3-F9AD9A5D3D8E}"/>
    <dgm:cxn modelId="{E46DAD10-03CB-440D-8013-B00A88829FE0}" type="presOf" srcId="{CEC45B92-BB2C-47D8-87F6-F86527D0DD41}" destId="{7DA86700-565C-4298-A5D8-1ED8F11FDD41}" srcOrd="0" destOrd="0" presId="urn:microsoft.com/office/officeart/2005/8/layout/default"/>
    <dgm:cxn modelId="{382173DB-96AB-49F1-87C6-2B40B67B5C53}" srcId="{E2DFC9C4-CA50-4E18-AAF9-70D2A5B8639A}" destId="{5141AAC4-EFF1-4749-A578-74A95CFDB725}" srcOrd="3" destOrd="0" parTransId="{13BDDC08-50A8-4B6A-AC0A-EB0387BEDA9B}" sibTransId="{B5555DD1-E967-496D-B7AD-E3669CD87895}"/>
    <dgm:cxn modelId="{BD75632B-C5AC-4338-8E9E-FEC2080D9C81}" srcId="{E2DFC9C4-CA50-4E18-AAF9-70D2A5B8639A}" destId="{CFFAB43F-E2FC-470B-8232-28744C0E94FE}" srcOrd="8" destOrd="0" parTransId="{652279D3-9823-4084-99CE-FB0EE8FC500D}" sibTransId="{CFBB1ED2-7226-4897-B5D4-D267542D1139}"/>
    <dgm:cxn modelId="{3180273C-F507-491C-AA72-9CDDD7ED0E93}" type="presOf" srcId="{B9FC4754-40CC-4DA2-802F-791827E37992}" destId="{8116D849-D1E8-43A3-A57C-08F79C35B234}" srcOrd="0" destOrd="0" presId="urn:microsoft.com/office/officeart/2005/8/layout/default"/>
    <dgm:cxn modelId="{4FB62634-3E5A-4F59-81AD-89878244DC2B}" type="presOf" srcId="{8452B6BB-5BFE-4A9C-8574-EBD356501026}" destId="{4E2D6AAB-B741-45D1-92B2-22CD5230FCCE}" srcOrd="0" destOrd="0" presId="urn:microsoft.com/office/officeart/2005/8/layout/default"/>
    <dgm:cxn modelId="{4907D1F7-57AB-4CB4-8BF0-18C9A43CCBD6}" srcId="{E2DFC9C4-CA50-4E18-AAF9-70D2A5B8639A}" destId="{0DAD8E29-4A03-4CCB-94B0-59A7BBDBE3B5}" srcOrd="7" destOrd="0" parTransId="{B6B3F8F1-9119-4DE8-A693-DA683B267C4F}" sibTransId="{B6D658B0-337D-44CB-BAF0-19E28D7F9A4C}"/>
    <dgm:cxn modelId="{7B7AA374-DDEC-4F0A-8971-6EBEB26705A7}" type="presOf" srcId="{BDCEEA12-0C0E-434B-8E3B-4D7EC7705213}" destId="{FCAF1719-9ADF-47C2-B563-71C587347CAD}" srcOrd="0" destOrd="0" presId="urn:microsoft.com/office/officeart/2005/8/layout/default"/>
    <dgm:cxn modelId="{6225E080-7CC4-4E45-A7F2-FE2D0055019D}" type="presParOf" srcId="{B77CDBBF-B1FC-43E1-8CAF-B12F044A9C2E}" destId="{490932B8-CF54-4A58-B5EE-4E872F7B3E2B}" srcOrd="0" destOrd="0" presId="urn:microsoft.com/office/officeart/2005/8/layout/default"/>
    <dgm:cxn modelId="{7E0668D4-7103-4E6D-AC43-99D9B1C3F16D}" type="presParOf" srcId="{B77CDBBF-B1FC-43E1-8CAF-B12F044A9C2E}" destId="{C5F9A623-74AD-4408-BBC0-CD98B01D5175}" srcOrd="1" destOrd="0" presId="urn:microsoft.com/office/officeart/2005/8/layout/default"/>
    <dgm:cxn modelId="{9125E198-79D5-49B1-8751-E4C88F708B71}" type="presParOf" srcId="{B77CDBBF-B1FC-43E1-8CAF-B12F044A9C2E}" destId="{FCAF1719-9ADF-47C2-B563-71C587347CAD}" srcOrd="2" destOrd="0" presId="urn:microsoft.com/office/officeart/2005/8/layout/default"/>
    <dgm:cxn modelId="{1660CEFB-85D7-4AA9-9ABE-D355C9DB6D7B}" type="presParOf" srcId="{B77CDBBF-B1FC-43E1-8CAF-B12F044A9C2E}" destId="{55867783-56DE-421D-9471-C52847D671EC}" srcOrd="3" destOrd="0" presId="urn:microsoft.com/office/officeart/2005/8/layout/default"/>
    <dgm:cxn modelId="{EFC7CF07-B2A8-4510-ADDB-A0AD665FA570}" type="presParOf" srcId="{B77CDBBF-B1FC-43E1-8CAF-B12F044A9C2E}" destId="{E6B3A7B9-37F4-45DE-B564-6D7D91D4329D}" srcOrd="4" destOrd="0" presId="urn:microsoft.com/office/officeart/2005/8/layout/default"/>
    <dgm:cxn modelId="{97860A61-A987-49C6-8F39-A50F74A837FD}" type="presParOf" srcId="{B77CDBBF-B1FC-43E1-8CAF-B12F044A9C2E}" destId="{B21464F8-FAF5-4D39-92A3-A0D49CF92C7B}" srcOrd="5" destOrd="0" presId="urn:microsoft.com/office/officeart/2005/8/layout/default"/>
    <dgm:cxn modelId="{6895D636-78B6-45A6-B510-0B711C15EF67}" type="presParOf" srcId="{B77CDBBF-B1FC-43E1-8CAF-B12F044A9C2E}" destId="{2BB70173-4426-4044-8CFC-F560FE7FE5C7}" srcOrd="6" destOrd="0" presId="urn:microsoft.com/office/officeart/2005/8/layout/default"/>
    <dgm:cxn modelId="{EBC12A0B-8FD6-4034-9680-165C915C0E52}" type="presParOf" srcId="{B77CDBBF-B1FC-43E1-8CAF-B12F044A9C2E}" destId="{3C3A58A5-7C83-4533-A4B8-350329B2C476}" srcOrd="7" destOrd="0" presId="urn:microsoft.com/office/officeart/2005/8/layout/default"/>
    <dgm:cxn modelId="{21D8494C-4A6D-4025-B393-387C036490F6}" type="presParOf" srcId="{B77CDBBF-B1FC-43E1-8CAF-B12F044A9C2E}" destId="{00D5C11B-65DD-4D0C-B87B-6841546632B9}" srcOrd="8" destOrd="0" presId="urn:microsoft.com/office/officeart/2005/8/layout/default"/>
    <dgm:cxn modelId="{C2D6EA7A-8FE7-4B61-BA61-3F2F59411D8B}" type="presParOf" srcId="{B77CDBBF-B1FC-43E1-8CAF-B12F044A9C2E}" destId="{635EAD2D-5385-4210-8B19-157121FA4F5A}" srcOrd="9" destOrd="0" presId="urn:microsoft.com/office/officeart/2005/8/layout/default"/>
    <dgm:cxn modelId="{9E9BE165-6E90-4867-98C6-212B0F05343C}" type="presParOf" srcId="{B77CDBBF-B1FC-43E1-8CAF-B12F044A9C2E}" destId="{7DA86700-565C-4298-A5D8-1ED8F11FDD41}" srcOrd="10" destOrd="0" presId="urn:microsoft.com/office/officeart/2005/8/layout/default"/>
    <dgm:cxn modelId="{4253BAB7-DAE0-48E5-9169-ACA398F47002}" type="presParOf" srcId="{B77CDBBF-B1FC-43E1-8CAF-B12F044A9C2E}" destId="{6D857B75-4FE0-420C-A5F9-EADB22F22D14}" srcOrd="11" destOrd="0" presId="urn:microsoft.com/office/officeart/2005/8/layout/default"/>
    <dgm:cxn modelId="{BAEDFDA5-16F0-4F2B-A6F1-490C07D78115}" type="presParOf" srcId="{B77CDBBF-B1FC-43E1-8CAF-B12F044A9C2E}" destId="{DFD29114-EC00-4887-9F5B-43C057523E96}" srcOrd="12" destOrd="0" presId="urn:microsoft.com/office/officeart/2005/8/layout/default"/>
    <dgm:cxn modelId="{A28A22CC-509C-4257-934E-7578A65F5EAB}" type="presParOf" srcId="{B77CDBBF-B1FC-43E1-8CAF-B12F044A9C2E}" destId="{FC52DCB4-F4C2-429F-95E3-126C3B2D6809}" srcOrd="13" destOrd="0" presId="urn:microsoft.com/office/officeart/2005/8/layout/default"/>
    <dgm:cxn modelId="{BEDF811E-49FB-47AA-9B5B-AF2692E4D761}" type="presParOf" srcId="{B77CDBBF-B1FC-43E1-8CAF-B12F044A9C2E}" destId="{96CC07FA-7593-4873-A928-2F1F081ADFD8}" srcOrd="14" destOrd="0" presId="urn:microsoft.com/office/officeart/2005/8/layout/default"/>
    <dgm:cxn modelId="{2E39367E-3CBC-4503-848E-6B70A8BAF3AA}" type="presParOf" srcId="{B77CDBBF-B1FC-43E1-8CAF-B12F044A9C2E}" destId="{9A4CF248-97EB-4D7D-BAEA-29DCB378D49A}" srcOrd="15" destOrd="0" presId="urn:microsoft.com/office/officeart/2005/8/layout/default"/>
    <dgm:cxn modelId="{A7E2FC69-F929-470F-A0BA-E8151C5EC1CF}" type="presParOf" srcId="{B77CDBBF-B1FC-43E1-8CAF-B12F044A9C2E}" destId="{E843D709-E044-48C5-95FC-B33CE22F295E}" srcOrd="16" destOrd="0" presId="urn:microsoft.com/office/officeart/2005/8/layout/default"/>
    <dgm:cxn modelId="{1334EA06-76B2-434A-85E6-5153D3ACBEEC}" type="presParOf" srcId="{B77CDBBF-B1FC-43E1-8CAF-B12F044A9C2E}" destId="{CB271ED1-8026-4209-94A2-15C9B5BDD7EF}" srcOrd="17" destOrd="0" presId="urn:microsoft.com/office/officeart/2005/8/layout/default"/>
    <dgm:cxn modelId="{C3AAB0FE-5717-469B-949A-EDA6278E2BFF}" type="presParOf" srcId="{B77CDBBF-B1FC-43E1-8CAF-B12F044A9C2E}" destId="{8116D849-D1E8-43A3-A57C-08F79C35B234}" srcOrd="18" destOrd="0" presId="urn:microsoft.com/office/officeart/2005/8/layout/default"/>
    <dgm:cxn modelId="{EC4299F6-5312-4DDD-B49C-8976A4833976}" type="presParOf" srcId="{B77CDBBF-B1FC-43E1-8CAF-B12F044A9C2E}" destId="{29925855-6E9B-4D24-B1CB-329CC33FFFE5}" srcOrd="19" destOrd="0" presId="urn:microsoft.com/office/officeart/2005/8/layout/default"/>
    <dgm:cxn modelId="{A54415E4-E18E-4ECD-BBEB-2366A7FC4922}" type="presParOf" srcId="{B77CDBBF-B1FC-43E1-8CAF-B12F044A9C2E}" destId="{4E2D6AAB-B741-45D1-92B2-22CD5230FCC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FD790-D0CB-418D-89EE-020CF3DC5476}">
      <dsp:nvSpPr>
        <dsp:cNvPr id="0" name=""/>
        <dsp:cNvSpPr/>
      </dsp:nvSpPr>
      <dsp:spPr>
        <a:xfrm>
          <a:off x="1105129" y="1794286"/>
          <a:ext cx="1257721" cy="10797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Clase social</a:t>
          </a:r>
        </a:p>
      </dsp:txBody>
      <dsp:txXfrm>
        <a:off x="1299922" y="1961521"/>
        <a:ext cx="868135" cy="745321"/>
      </dsp:txXfrm>
    </dsp:sp>
    <dsp:sp modelId="{AA7D6B04-C16D-45DB-8AC4-B9602955DDE9}">
      <dsp:nvSpPr>
        <dsp:cNvPr id="0" name=""/>
        <dsp:cNvSpPr/>
      </dsp:nvSpPr>
      <dsp:spPr>
        <a:xfrm>
          <a:off x="1135138" y="2277131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07A4A-A98A-4DBE-BBDF-9B90AA9EE2D3}">
      <dsp:nvSpPr>
        <dsp:cNvPr id="0" name=""/>
        <dsp:cNvSpPr/>
      </dsp:nvSpPr>
      <dsp:spPr>
        <a:xfrm>
          <a:off x="22795" y="1197340"/>
          <a:ext cx="1257721" cy="1079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0F186-9359-4783-AF37-3926BC108E50}">
      <dsp:nvSpPr>
        <dsp:cNvPr id="0" name=""/>
        <dsp:cNvSpPr/>
      </dsp:nvSpPr>
      <dsp:spPr>
        <a:xfrm>
          <a:off x="884394" y="2133715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01178"/>
              <a:satOff val="11111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2F711-53DB-4916-B1B3-D319894A2005}">
      <dsp:nvSpPr>
        <dsp:cNvPr id="0" name=""/>
        <dsp:cNvSpPr/>
      </dsp:nvSpPr>
      <dsp:spPr>
        <a:xfrm>
          <a:off x="2187462" y="1193892"/>
          <a:ext cx="1257721" cy="10797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Edad</a:t>
          </a:r>
        </a:p>
      </dsp:txBody>
      <dsp:txXfrm>
        <a:off x="2382255" y="1361127"/>
        <a:ext cx="868135" cy="745321"/>
      </dsp:txXfrm>
    </dsp:sp>
    <dsp:sp modelId="{19B9E41F-CBB1-4E4B-893E-1EADEB0CF228}">
      <dsp:nvSpPr>
        <dsp:cNvPr id="0" name=""/>
        <dsp:cNvSpPr/>
      </dsp:nvSpPr>
      <dsp:spPr>
        <a:xfrm>
          <a:off x="3053063" y="2127967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02355"/>
              <a:satOff val="22222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C692C-5962-4169-9E2B-F376B135E60D}">
      <dsp:nvSpPr>
        <dsp:cNvPr id="0" name=""/>
        <dsp:cNvSpPr/>
      </dsp:nvSpPr>
      <dsp:spPr>
        <a:xfrm>
          <a:off x="3269129" y="1791987"/>
          <a:ext cx="1257721" cy="1079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A2784-EDD8-47F8-AAA0-02EEB562D0DF}">
      <dsp:nvSpPr>
        <dsp:cNvPr id="0" name=""/>
        <dsp:cNvSpPr/>
      </dsp:nvSpPr>
      <dsp:spPr>
        <a:xfrm>
          <a:off x="3299805" y="2272533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4122A-4E35-4679-94C9-0BC7480AEE11}">
      <dsp:nvSpPr>
        <dsp:cNvPr id="0" name=""/>
        <dsp:cNvSpPr/>
      </dsp:nvSpPr>
      <dsp:spPr>
        <a:xfrm>
          <a:off x="1105129" y="600394"/>
          <a:ext cx="1257721" cy="10797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Educación</a:t>
          </a:r>
        </a:p>
      </dsp:txBody>
      <dsp:txXfrm>
        <a:off x="1299922" y="767629"/>
        <a:ext cx="868135" cy="745321"/>
      </dsp:txXfrm>
    </dsp:sp>
    <dsp:sp modelId="{23D62E36-AA7F-4B70-A1ED-4EE445E602DF}">
      <dsp:nvSpPr>
        <dsp:cNvPr id="0" name=""/>
        <dsp:cNvSpPr/>
      </dsp:nvSpPr>
      <dsp:spPr>
        <a:xfrm>
          <a:off x="1966728" y="620800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04711"/>
              <a:satOff val="44444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A439F-4F4E-4395-A5AF-578F1C3208CA}">
      <dsp:nvSpPr>
        <dsp:cNvPr id="0" name=""/>
        <dsp:cNvSpPr/>
      </dsp:nvSpPr>
      <dsp:spPr>
        <a:xfrm>
          <a:off x="2187462" y="0"/>
          <a:ext cx="1257721" cy="1079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7BB0C-E7E3-4F48-8C01-5F8845BACA35}">
      <dsp:nvSpPr>
        <dsp:cNvPr id="0" name=""/>
        <dsp:cNvSpPr/>
      </dsp:nvSpPr>
      <dsp:spPr>
        <a:xfrm>
          <a:off x="2222807" y="478533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05888"/>
              <a:satOff val="55556"/>
              <a:lumOff val="-8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5DF6-F93D-4F9C-A11B-DF1E562E882B}">
      <dsp:nvSpPr>
        <dsp:cNvPr id="0" name=""/>
        <dsp:cNvSpPr/>
      </dsp:nvSpPr>
      <dsp:spPr>
        <a:xfrm>
          <a:off x="3269129" y="598095"/>
          <a:ext cx="1257721" cy="10797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Lengua</a:t>
          </a:r>
        </a:p>
      </dsp:txBody>
      <dsp:txXfrm>
        <a:off x="3463922" y="765330"/>
        <a:ext cx="868135" cy="745321"/>
      </dsp:txXfrm>
    </dsp:sp>
    <dsp:sp modelId="{9948A428-370E-48C7-A92D-2F6D800320E2}">
      <dsp:nvSpPr>
        <dsp:cNvPr id="0" name=""/>
        <dsp:cNvSpPr/>
      </dsp:nvSpPr>
      <dsp:spPr>
        <a:xfrm>
          <a:off x="4357465" y="1076629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8AC6C-98F6-4B63-8AF2-3F96002474B5}">
      <dsp:nvSpPr>
        <dsp:cNvPr id="0" name=""/>
        <dsp:cNvSpPr/>
      </dsp:nvSpPr>
      <dsp:spPr>
        <a:xfrm>
          <a:off x="4351463" y="1205100"/>
          <a:ext cx="1257721" cy="1079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0C379-D7D2-4677-98BA-5AC67BD7DA32}">
      <dsp:nvSpPr>
        <dsp:cNvPr id="0" name=""/>
        <dsp:cNvSpPr/>
      </dsp:nvSpPr>
      <dsp:spPr>
        <a:xfrm>
          <a:off x="4596872" y="1224644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08244"/>
              <a:satOff val="77778"/>
              <a:lumOff val="-1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BDFF3-9759-431D-8A98-BC37C49CC319}">
      <dsp:nvSpPr>
        <dsp:cNvPr id="0" name=""/>
        <dsp:cNvSpPr/>
      </dsp:nvSpPr>
      <dsp:spPr>
        <a:xfrm>
          <a:off x="4351463" y="11496"/>
          <a:ext cx="1257721" cy="10797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Género</a:t>
          </a:r>
        </a:p>
      </dsp:txBody>
      <dsp:txXfrm>
        <a:off x="4546256" y="178731"/>
        <a:ext cx="868135" cy="745321"/>
      </dsp:txXfrm>
    </dsp:sp>
    <dsp:sp modelId="{2AF86389-2A57-4007-8C20-1ABF0A74BEFF}">
      <dsp:nvSpPr>
        <dsp:cNvPr id="0" name=""/>
        <dsp:cNvSpPr/>
      </dsp:nvSpPr>
      <dsp:spPr>
        <a:xfrm>
          <a:off x="5666855" y="402987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09421"/>
              <a:satOff val="88889"/>
              <a:lumOff val="-13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EC9FD-9B07-4F1C-B8C1-6D454818FE70}">
      <dsp:nvSpPr>
        <dsp:cNvPr id="0" name=""/>
        <dsp:cNvSpPr/>
      </dsp:nvSpPr>
      <dsp:spPr>
        <a:xfrm>
          <a:off x="5433797" y="613903"/>
          <a:ext cx="1257721" cy="1079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AB88A-EB1D-475B-AADF-A656D204EF92}">
      <dsp:nvSpPr>
        <dsp:cNvPr id="0" name=""/>
        <dsp:cNvSpPr/>
      </dsp:nvSpPr>
      <dsp:spPr>
        <a:xfrm>
          <a:off x="5625674" y="1764916"/>
          <a:ext cx="146711" cy="1264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85E4-42D5-41C8-9432-522F6B332C1B}">
      <dsp:nvSpPr>
        <dsp:cNvPr id="0" name=""/>
        <dsp:cNvSpPr/>
      </dsp:nvSpPr>
      <dsp:spPr>
        <a:xfrm>
          <a:off x="0" y="3617757"/>
          <a:ext cx="7426208" cy="1187428"/>
        </a:xfrm>
        <a:prstGeom prst="rect">
          <a:avLst/>
        </a:prstGeom>
        <a:solidFill>
          <a:srgbClr val="E0CEC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Relaciones jerárquicas y de poder</a:t>
          </a:r>
          <a:endParaRPr lang="es-MX" sz="2200" kern="1200" dirty="0"/>
        </a:p>
      </dsp:txBody>
      <dsp:txXfrm>
        <a:off x="0" y="3617757"/>
        <a:ext cx="7426208" cy="641211"/>
      </dsp:txXfrm>
    </dsp:sp>
    <dsp:sp modelId="{09FFB099-7C4D-4F73-9848-BA474C5CE4B6}">
      <dsp:nvSpPr>
        <dsp:cNvPr id="0" name=""/>
        <dsp:cNvSpPr/>
      </dsp:nvSpPr>
      <dsp:spPr>
        <a:xfrm>
          <a:off x="0" y="4235220"/>
          <a:ext cx="7426208" cy="54621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En general, las culturas y sociedades desvalorizan lo femenino frente a lo masculino. </a:t>
          </a:r>
          <a:endParaRPr lang="es-MX" sz="1700" kern="1200" dirty="0"/>
        </a:p>
      </dsp:txBody>
      <dsp:txXfrm>
        <a:off x="0" y="4235220"/>
        <a:ext cx="7426208" cy="546217"/>
      </dsp:txXfrm>
    </dsp:sp>
    <dsp:sp modelId="{8541972C-18E4-4B78-9590-FFB8BEDCAEA8}">
      <dsp:nvSpPr>
        <dsp:cNvPr id="0" name=""/>
        <dsp:cNvSpPr/>
      </dsp:nvSpPr>
      <dsp:spPr>
        <a:xfrm rot="10800000">
          <a:off x="0" y="1809303"/>
          <a:ext cx="7426208" cy="1826265"/>
        </a:xfrm>
        <a:prstGeom prst="upArrowCallout">
          <a:avLst/>
        </a:prstGeom>
        <a:solidFill>
          <a:srgbClr val="E0CEC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Identidades dicotómicas</a:t>
          </a:r>
          <a:endParaRPr lang="es-MX" sz="2200" kern="1200" dirty="0"/>
        </a:p>
      </dsp:txBody>
      <dsp:txXfrm rot="-10800000">
        <a:off x="0" y="1809303"/>
        <a:ext cx="7426208" cy="641019"/>
      </dsp:txXfrm>
    </dsp:sp>
    <dsp:sp modelId="{BDDAEA55-0A7A-414C-9764-AEDB7D099689}">
      <dsp:nvSpPr>
        <dsp:cNvPr id="0" name=""/>
        <dsp:cNvSpPr/>
      </dsp:nvSpPr>
      <dsp:spPr>
        <a:xfrm>
          <a:off x="0" y="2450322"/>
          <a:ext cx="7426208" cy="54605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El sistema sexo-género asigna características, destrezas, comportamientos y roles distintos y excluyentes para mujeres y hombres = género. </a:t>
          </a:r>
          <a:endParaRPr lang="es-MX" sz="1700" kern="1200" dirty="0"/>
        </a:p>
      </dsp:txBody>
      <dsp:txXfrm>
        <a:off x="0" y="2450322"/>
        <a:ext cx="7426208" cy="546053"/>
      </dsp:txXfrm>
    </dsp:sp>
    <dsp:sp modelId="{05E9ED11-2E44-4038-956F-878B975AFC90}">
      <dsp:nvSpPr>
        <dsp:cNvPr id="0" name=""/>
        <dsp:cNvSpPr/>
      </dsp:nvSpPr>
      <dsp:spPr>
        <a:xfrm rot="10800000">
          <a:off x="0" y="849"/>
          <a:ext cx="7426208" cy="1826265"/>
        </a:xfrm>
        <a:prstGeom prst="upArrowCallout">
          <a:avLst/>
        </a:pr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La construcción de las identidades masculinas y femeninas en nuestras sociedades se realizan con base en:</a:t>
          </a:r>
          <a:endParaRPr lang="es-MX" sz="2400" b="1" kern="1200" dirty="0">
            <a:solidFill>
              <a:schemeClr val="tx1"/>
            </a:solidFill>
          </a:endParaRPr>
        </a:p>
      </dsp:txBody>
      <dsp:txXfrm rot="10800000">
        <a:off x="0" y="849"/>
        <a:ext cx="7426208" cy="118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88B73-EE92-4BCC-B6EA-5A2263EF526F}">
      <dsp:nvSpPr>
        <dsp:cNvPr id="0" name=""/>
        <dsp:cNvSpPr/>
      </dsp:nvSpPr>
      <dsp:spPr>
        <a:xfrm>
          <a:off x="3756757" y="0"/>
          <a:ext cx="2680647" cy="268064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las mujeres</a:t>
          </a:r>
        </a:p>
      </dsp:txBody>
      <dsp:txXfrm>
        <a:off x="4426919" y="1340324"/>
        <a:ext cx="1340323" cy="1340323"/>
      </dsp:txXfrm>
    </dsp:sp>
    <dsp:sp modelId="{A3C8A6B0-A1FA-455D-9557-B0CF5845CA48}">
      <dsp:nvSpPr>
        <dsp:cNvPr id="0" name=""/>
        <dsp:cNvSpPr/>
      </dsp:nvSpPr>
      <dsp:spPr>
        <a:xfrm>
          <a:off x="2416433" y="2680647"/>
          <a:ext cx="2680647" cy="2680647"/>
        </a:xfrm>
        <a:prstGeom prst="triangl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otros hombres</a:t>
          </a:r>
        </a:p>
      </dsp:txBody>
      <dsp:txXfrm>
        <a:off x="3086595" y="4020971"/>
        <a:ext cx="1340323" cy="1340323"/>
      </dsp:txXfrm>
    </dsp:sp>
    <dsp:sp modelId="{1E6456E8-8CF6-447E-8EA1-5EDFA36B6968}">
      <dsp:nvSpPr>
        <dsp:cNvPr id="0" name=""/>
        <dsp:cNvSpPr/>
      </dsp:nvSpPr>
      <dsp:spPr>
        <a:xfrm rot="10800000">
          <a:off x="3756757" y="2680647"/>
          <a:ext cx="2680647" cy="2680647"/>
        </a:xfrm>
        <a:prstGeom prst="triangl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Triada de Kauffman</a:t>
          </a:r>
          <a:endParaRPr lang="es-MX" sz="2000" b="1" kern="1200" dirty="0">
            <a:ln/>
            <a:latin typeface="Lato" panose="020B0604020202020204"/>
            <a:ea typeface="Verdana" panose="020B0604030504040204" pitchFamily="34" charset="0"/>
            <a:cs typeface="Clear Sans Regular" panose="020B0604020202020204" charset="0"/>
          </a:endParaRPr>
        </a:p>
      </dsp:txBody>
      <dsp:txXfrm rot="10800000">
        <a:off x="4426919" y="2680647"/>
        <a:ext cx="1340323" cy="1340323"/>
      </dsp:txXfrm>
    </dsp:sp>
    <dsp:sp modelId="{67686307-079E-49FC-97E4-417A1D8B3038}">
      <dsp:nvSpPr>
        <dsp:cNvPr id="0" name=""/>
        <dsp:cNvSpPr/>
      </dsp:nvSpPr>
      <dsp:spPr>
        <a:xfrm>
          <a:off x="5097080" y="2680647"/>
          <a:ext cx="2680647" cy="2680647"/>
        </a:xfrm>
        <a:prstGeom prst="triangl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n/>
              <a:latin typeface="Lato" panose="020B0604020202020204"/>
              <a:ea typeface="Verdana" panose="020B0604030504040204" pitchFamily="34" charset="0"/>
              <a:cs typeface="Clear Sans Regular" panose="020B0604020202020204" charset="0"/>
            </a:rPr>
            <a:t>Violencia contra sí mismos</a:t>
          </a:r>
        </a:p>
      </dsp:txBody>
      <dsp:txXfrm>
        <a:off x="5767242" y="4020971"/>
        <a:ext cx="1340323" cy="1340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932B8-CF54-4A58-B5EE-4E872F7B3E2B}">
      <dsp:nvSpPr>
        <dsp:cNvPr id="0" name=""/>
        <dsp:cNvSpPr/>
      </dsp:nvSpPr>
      <dsp:spPr>
        <a:xfrm>
          <a:off x="638939" y="302"/>
          <a:ext cx="2384586" cy="1430751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toleres chistes machistas u homófobos.</a:t>
          </a:r>
          <a:endParaRPr lang="es-MX" sz="1400" kern="1200" dirty="0"/>
        </a:p>
      </dsp:txBody>
      <dsp:txXfrm>
        <a:off x="638939" y="302"/>
        <a:ext cx="2384586" cy="1430751"/>
      </dsp:txXfrm>
    </dsp:sp>
    <dsp:sp modelId="{FCAF1719-9ADF-47C2-B563-71C587347CAD}">
      <dsp:nvSpPr>
        <dsp:cNvPr id="0" name=""/>
        <dsp:cNvSpPr/>
      </dsp:nvSpPr>
      <dsp:spPr>
        <a:xfrm>
          <a:off x="3261984" y="302"/>
          <a:ext cx="2384586" cy="14307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En caso de que tomes licencias de paternidad dedícalas al cuidado de tu pareja y de tu bebé.</a:t>
          </a:r>
        </a:p>
      </dsp:txBody>
      <dsp:txXfrm>
        <a:off x="3261984" y="302"/>
        <a:ext cx="2384586" cy="1430751"/>
      </dsp:txXfrm>
    </dsp:sp>
    <dsp:sp modelId="{E6B3A7B9-37F4-45DE-B564-6D7D91D4329D}">
      <dsp:nvSpPr>
        <dsp:cNvPr id="0" name=""/>
        <dsp:cNvSpPr/>
      </dsp:nvSpPr>
      <dsp:spPr>
        <a:xfrm>
          <a:off x="5885028" y="302"/>
          <a:ext cx="2384586" cy="14307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te hagas cómplice de casos de acoso y hostigamiento que llegues a presenciar: infórmate y actúa.</a:t>
          </a:r>
        </a:p>
      </dsp:txBody>
      <dsp:txXfrm>
        <a:off x="5885028" y="302"/>
        <a:ext cx="2384586" cy="1430751"/>
      </dsp:txXfrm>
    </dsp:sp>
    <dsp:sp modelId="{2BB70173-4426-4044-8CFC-F560FE7FE5C7}">
      <dsp:nvSpPr>
        <dsp:cNvPr id="0" name=""/>
        <dsp:cNvSpPr/>
      </dsp:nvSpPr>
      <dsp:spPr>
        <a:xfrm>
          <a:off x="8508073" y="302"/>
          <a:ext cx="2384586" cy="1430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reproduzcas comentarios sexistas.</a:t>
          </a:r>
        </a:p>
      </dsp:txBody>
      <dsp:txXfrm>
        <a:off x="8508073" y="302"/>
        <a:ext cx="2384586" cy="1430751"/>
      </dsp:txXfrm>
    </dsp:sp>
    <dsp:sp modelId="{00D5C11B-65DD-4D0C-B87B-6841546632B9}">
      <dsp:nvSpPr>
        <dsp:cNvPr id="0" name=""/>
        <dsp:cNvSpPr/>
      </dsp:nvSpPr>
      <dsp:spPr>
        <a:xfrm>
          <a:off x="638939" y="1669512"/>
          <a:ext cx="2384586" cy="1430751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juzgues a los hombres cuando expresen ciertos sentimientos (eso no los hace menos hombres).</a:t>
          </a:r>
        </a:p>
      </dsp:txBody>
      <dsp:txXfrm>
        <a:off x="638939" y="1669512"/>
        <a:ext cx="2384586" cy="1430751"/>
      </dsp:txXfrm>
    </dsp:sp>
    <dsp:sp modelId="{7DA86700-565C-4298-A5D8-1ED8F11FDD41}">
      <dsp:nvSpPr>
        <dsp:cNvPr id="0" name=""/>
        <dsp:cNvSpPr/>
      </dsp:nvSpPr>
      <dsp:spPr>
        <a:xfrm>
          <a:off x="3261984" y="1669512"/>
          <a:ext cx="2384586" cy="143075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No  descalifiques los comportamientos de las mujeres para minimizar o no reconocer sus esfuerzos, talentos o éxitos laborales.</a:t>
          </a:r>
        </a:p>
      </dsp:txBody>
      <dsp:txXfrm>
        <a:off x="3261984" y="1669512"/>
        <a:ext cx="2384586" cy="1430751"/>
      </dsp:txXfrm>
    </dsp:sp>
    <dsp:sp modelId="{DFD29114-EC00-4887-9F5B-43C057523E96}">
      <dsp:nvSpPr>
        <dsp:cNvPr id="0" name=""/>
        <dsp:cNvSpPr/>
      </dsp:nvSpPr>
      <dsp:spPr>
        <a:xfrm>
          <a:off x="5885028" y="1669512"/>
          <a:ext cx="2384586" cy="143075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Practica permanentemente la corresponsabilidad en el hogar. Evita el “yo sí la ayudo en casa”.</a:t>
          </a:r>
        </a:p>
      </dsp:txBody>
      <dsp:txXfrm>
        <a:off x="5885028" y="1669512"/>
        <a:ext cx="2384586" cy="1430751"/>
      </dsp:txXfrm>
    </dsp:sp>
    <dsp:sp modelId="{96CC07FA-7593-4873-A928-2F1F081ADFD8}">
      <dsp:nvSpPr>
        <dsp:cNvPr id="0" name=""/>
        <dsp:cNvSpPr/>
      </dsp:nvSpPr>
      <dsp:spPr>
        <a:xfrm>
          <a:off x="8508073" y="1669512"/>
          <a:ext cx="2384586" cy="143075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Trabaja tu autocuidado. </a:t>
          </a:r>
        </a:p>
      </dsp:txBody>
      <dsp:txXfrm>
        <a:off x="8508073" y="1669512"/>
        <a:ext cx="2384586" cy="1430751"/>
      </dsp:txXfrm>
    </dsp:sp>
    <dsp:sp modelId="{E843D709-E044-48C5-95FC-B33CE22F295E}">
      <dsp:nvSpPr>
        <dsp:cNvPr id="0" name=""/>
        <dsp:cNvSpPr/>
      </dsp:nvSpPr>
      <dsp:spPr>
        <a:xfrm>
          <a:off x="1950461" y="3338722"/>
          <a:ext cx="2384586" cy="143075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Si eres padre de familia fomenta mensajes igualitarios y de crianza positiva con tus hijas e hijos. </a:t>
          </a:r>
        </a:p>
      </dsp:txBody>
      <dsp:txXfrm>
        <a:off x="1950461" y="3338722"/>
        <a:ext cx="2384586" cy="1430751"/>
      </dsp:txXfrm>
    </dsp:sp>
    <dsp:sp modelId="{8116D849-D1E8-43A3-A57C-08F79C35B234}">
      <dsp:nvSpPr>
        <dsp:cNvPr id="0" name=""/>
        <dsp:cNvSpPr/>
      </dsp:nvSpPr>
      <dsp:spPr>
        <a:xfrm>
          <a:off x="4573506" y="3338722"/>
          <a:ext cx="2384586" cy="143075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Respalda activamente el empoderamiento de mujeres en tus equipos de trabajo y al interior de tu organización. </a:t>
          </a:r>
        </a:p>
      </dsp:txBody>
      <dsp:txXfrm>
        <a:off x="4573506" y="3338722"/>
        <a:ext cx="2384586" cy="1430751"/>
      </dsp:txXfrm>
    </dsp:sp>
    <dsp:sp modelId="{4E2D6AAB-B741-45D1-92B2-22CD5230FCCE}">
      <dsp:nvSpPr>
        <dsp:cNvPr id="0" name=""/>
        <dsp:cNvSpPr/>
      </dsp:nvSpPr>
      <dsp:spPr>
        <a:xfrm>
          <a:off x="7196551" y="3338722"/>
          <a:ext cx="2384586" cy="143075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spc="0" normalizeH="0" baseline="0" noProof="0" dirty="0">
              <a:ln/>
              <a:effectLst/>
              <a:uLnTx/>
              <a:uFillTx/>
              <a:latin typeface="Lato"/>
              <a:ea typeface="Lato"/>
              <a:cs typeface="Lato"/>
              <a:sym typeface="Lato"/>
            </a:rPr>
            <a:t>Sé más empático con las y los integrantes de tu equipo sobre sus necesidades y retos particulares. </a:t>
          </a:r>
        </a:p>
      </dsp:txBody>
      <dsp:txXfrm>
        <a:off x="7196551" y="3338722"/>
        <a:ext cx="2384586" cy="143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0A92-193A-49EF-BC48-1451868E262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B8332-8DFF-4A1E-968C-561AF9B618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48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58457fa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58457fa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3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66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15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93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44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125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lectura pueden hacerla las personas participantes hombres y podrían también mencionar brevemente si lo harán y cómo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139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45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31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43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ff3ed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91aff3ed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14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299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880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12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1aff3ed7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91aff3ed7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158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ff3ed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91aff3ed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08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ff3ed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91aff3ed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13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ff3ed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91aff3ed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830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ff3ed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91aff3ed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89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1aff3ed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91aff3ed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295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06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758457f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758457f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7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60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77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82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18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505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1334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0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6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86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93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90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12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47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49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DC58-DD70-40CA-AB27-F639A894653D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9A25-8C90-4995-A00F-6E350B050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8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6932" y="1747309"/>
            <a:ext cx="9144000" cy="2387600"/>
          </a:xfrm>
        </p:spPr>
        <p:txBody>
          <a:bodyPr/>
          <a:lstStyle/>
          <a:p>
            <a:r>
              <a:rPr lang="es-MX" dirty="0" err="1" smtClean="0"/>
              <a:t>Micromachismos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25355" y="3998385"/>
            <a:ext cx="9144000" cy="1655762"/>
          </a:xfrm>
        </p:spPr>
        <p:txBody>
          <a:bodyPr/>
          <a:lstStyle/>
          <a:p>
            <a:endParaRPr lang="es-MX" dirty="0"/>
          </a:p>
          <a:p>
            <a:r>
              <a:rPr lang="es-MX" dirty="0" smtClean="0"/>
              <a:t>Yair Maldonado Lezama. </a:t>
            </a:r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5" name="AutoShape 2" descr="LaIgualdadComienzaEnCasa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79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48 Cosas </a:t>
            </a:r>
            <a:r>
              <a:rPr lang="es-MX" dirty="0" smtClean="0"/>
              <a:t>que escuchamos…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835" y="1943101"/>
            <a:ext cx="5279165" cy="29246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5839"/>
            <a:ext cx="5214072" cy="29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0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91aff3ed76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3" y="617196"/>
            <a:ext cx="1405841" cy="13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91aff3ed76_0_98"/>
          <p:cNvSpPr txBox="1"/>
          <p:nvPr/>
        </p:nvSpPr>
        <p:spPr>
          <a:xfrm>
            <a:off x="1269999" y="1955797"/>
            <a:ext cx="965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600"/>
            </a:pPr>
            <a:endParaRPr sz="13267">
              <a:solidFill>
                <a:srgbClr val="BC5BB3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48" name="Google Shape;148;g91aff3ed76_0_98"/>
          <p:cNvSpPr txBox="1"/>
          <p:nvPr/>
        </p:nvSpPr>
        <p:spPr>
          <a:xfrm>
            <a:off x="-716101" y="2661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0"/>
            </a:pPr>
            <a:r>
              <a:rPr lang="es-MX" sz="5334" b="1" dirty="0" smtClean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¿Qué mensajes recibieron...?</a:t>
            </a:r>
            <a:endParaRPr sz="5334" dirty="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91aff3ed76_0_98"/>
          <p:cNvSpPr txBox="1"/>
          <p:nvPr/>
        </p:nvSpPr>
        <p:spPr>
          <a:xfrm>
            <a:off x="1468300" y="1932133"/>
            <a:ext cx="965200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latin typeface="Calibri"/>
                <a:ea typeface="Calibri"/>
                <a:cs typeface="Calibri"/>
                <a:sym typeface="Calibri"/>
              </a:rPr>
              <a:t>Durante la infancia…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endParaRPr lang="es-MX" sz="373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la adolescencia…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endParaRPr lang="es-MX" sz="373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jóvenes adultas/os…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endParaRPr lang="es-MX" sz="3734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se acercan al retiro…</a:t>
            </a:r>
          </a:p>
        </p:txBody>
      </p:sp>
    </p:spTree>
    <p:extLst>
      <p:ext uri="{BB962C8B-B14F-4D97-AF65-F5344CB8AC3E}">
        <p14:creationId xmlns:p14="http://schemas.microsoft.com/office/powerpoint/2010/main" val="27051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77"/>
            <a:ext cx="12192000" cy="68692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" y="1236518"/>
            <a:ext cx="313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SEXO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6" name="Distinto de 5"/>
          <p:cNvSpPr/>
          <p:nvPr/>
        </p:nvSpPr>
        <p:spPr>
          <a:xfrm>
            <a:off x="1480704" y="1382642"/>
            <a:ext cx="633845" cy="415637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2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942" y="1851751"/>
            <a:ext cx="10760575" cy="435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Atraviesan el tejido social y se establecen en cada contexto de acuerdo a las normas que la sociedad define.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Un colectivo impone un sistema hegemónico que le confiere privilegios y ventajas comparativas, etc.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En este sentido, el poder no se posee, se ejerce contra la contraparte.</a:t>
            </a:r>
          </a:p>
        </p:txBody>
      </p:sp>
      <p:sp>
        <p:nvSpPr>
          <p:cNvPr id="5" name="Google Shape;94;p18"/>
          <p:cNvSpPr txBox="1">
            <a:spLocks/>
          </p:cNvSpPr>
          <p:nvPr/>
        </p:nvSpPr>
        <p:spPr>
          <a:xfrm>
            <a:off x="3097049" y="843496"/>
            <a:ext cx="8154152" cy="1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4267" dirty="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Relaciones de poder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8278" y="5832328"/>
            <a:ext cx="28969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67" dirty="0"/>
              <a:t>Foucault, 1982.</a:t>
            </a:r>
          </a:p>
          <a:p>
            <a:r>
              <a:rPr lang="es-MX" sz="1067" dirty="0"/>
              <a:t>Butler, 2007.</a:t>
            </a:r>
          </a:p>
        </p:txBody>
      </p:sp>
    </p:spTree>
    <p:extLst>
      <p:ext uri="{BB962C8B-B14F-4D97-AF65-F5344CB8AC3E}">
        <p14:creationId xmlns:p14="http://schemas.microsoft.com/office/powerpoint/2010/main" val="6770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utoShape 4"/>
          <p:cNvSpPr/>
          <p:nvPr/>
        </p:nvSpPr>
        <p:spPr>
          <a:xfrm>
            <a:off x="685799" y="1084483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80" name="TextBox 5"/>
          <p:cNvSpPr txBox="1"/>
          <p:nvPr/>
        </p:nvSpPr>
        <p:spPr>
          <a:xfrm>
            <a:off x="2478900" y="3559240"/>
            <a:ext cx="9027301" cy="199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es-MX" sz="1867" dirty="0"/>
              <a:t>Son causa y consecuencia de una multitud de interacciones reguladas por normas sociales, entre dos personas, comunidades, e inclusive países. </a:t>
            </a:r>
          </a:p>
          <a:p>
            <a:pPr algn="just">
              <a:lnSpc>
                <a:spcPts val="2200"/>
              </a:lnSpc>
              <a:defRPr sz="2800" spc="24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defRPr>
            </a:pPr>
            <a:endParaRPr sz="1867" dirty="0"/>
          </a:p>
          <a:p>
            <a:pPr algn="just">
              <a:lnSpc>
                <a:spcPts val="2200"/>
              </a:lnSpc>
              <a:defRPr sz="2800" spc="24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defRPr>
            </a:pPr>
            <a:endParaRPr sz="1867" dirty="0"/>
          </a:p>
          <a:p>
            <a:pPr algn="just"/>
            <a:r>
              <a:rPr lang="es-MX" sz="1867" dirty="0"/>
              <a:t>Un colectivo social impone un sistema hegemónico que le confiere privilegios, trato preferencial, ventajas comparativas, etc. </a:t>
            </a:r>
          </a:p>
          <a:p>
            <a:pPr algn="just">
              <a:lnSpc>
                <a:spcPts val="2200"/>
              </a:lnSpc>
              <a:defRPr sz="2800" spc="24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defRPr>
            </a:pPr>
            <a:endParaRPr sz="1867" dirty="0"/>
          </a:p>
        </p:txBody>
      </p:sp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>
            <a:alphaModFix amt="69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6561" y="3429000"/>
            <a:ext cx="2182195" cy="11704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7"/>
          <p:cNvSpPr txBox="1"/>
          <p:nvPr/>
        </p:nvSpPr>
        <p:spPr>
          <a:xfrm>
            <a:off x="685799" y="171969"/>
            <a:ext cx="7946440" cy="106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300"/>
              </a:lnSpc>
              <a:defRPr sz="6400" spc="185">
                <a:solidFill>
                  <a:srgbClr val="04606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4267" dirty="0"/>
              <a:t>Relaciones de poder</a:t>
            </a:r>
            <a:endParaRPr sz="4267" dirty="0"/>
          </a:p>
        </p:txBody>
      </p:sp>
      <p:sp>
        <p:nvSpPr>
          <p:cNvPr id="183" name="TextBox 8"/>
          <p:cNvSpPr txBox="1"/>
          <p:nvPr/>
        </p:nvSpPr>
        <p:spPr>
          <a:xfrm>
            <a:off x="685800" y="1482961"/>
            <a:ext cx="9027301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3300"/>
              </a:lnSpc>
              <a:defRPr sz="2800" spc="56">
                <a:solidFill>
                  <a:srgbClr val="191919"/>
                </a:solidFill>
                <a:latin typeface="Aileron Regular"/>
                <a:ea typeface="Aileron Regular"/>
                <a:cs typeface="Aileron Regular"/>
                <a:sym typeface="Aileron Regular"/>
              </a:defRPr>
            </a:lvl1pPr>
          </a:lstStyle>
          <a:p>
            <a:r>
              <a:rPr lang="es-MX" sz="1867" dirty="0"/>
              <a:t>Las relaciones de poder están determinadas por las jerarquías sociales, políticas, económicas, etc., entre individuos, comunidades, países, etc. </a:t>
            </a:r>
          </a:p>
        </p:txBody>
      </p:sp>
      <p:sp>
        <p:nvSpPr>
          <p:cNvPr id="184" name="TextBox 9"/>
          <p:cNvSpPr txBox="1"/>
          <p:nvPr/>
        </p:nvSpPr>
        <p:spPr>
          <a:xfrm>
            <a:off x="685800" y="2583524"/>
            <a:ext cx="9027301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3300"/>
              </a:lnSpc>
              <a:defRPr sz="2800" spc="56">
                <a:solidFill>
                  <a:srgbClr val="046064"/>
                </a:solidFill>
                <a:latin typeface="Aileron Regular Bold"/>
                <a:ea typeface="Aileron Regular Bold"/>
                <a:cs typeface="Aileron Regular Bold"/>
                <a:sym typeface="Aileron Regular Bold"/>
              </a:defRPr>
            </a:lvl1pPr>
          </a:lstStyle>
          <a:p>
            <a:r>
              <a:rPr lang="es-MX" sz="1867" dirty="0"/>
              <a:t>Es decir</a:t>
            </a:r>
            <a:r>
              <a:rPr sz="1867" dirty="0"/>
              <a:t>:</a:t>
            </a:r>
          </a:p>
        </p:txBody>
      </p:sp>
      <p:pic>
        <p:nvPicPr>
          <p:cNvPr id="185" name="Picture 10" descr="Picture 10"/>
          <p:cNvPicPr>
            <a:picLocks noChangeAspect="1"/>
          </p:cNvPicPr>
          <p:nvPr/>
        </p:nvPicPr>
        <p:blipFill>
          <a:blip r:embed="rId2">
            <a:alphaModFix amt="69000"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7867" y="4729690"/>
            <a:ext cx="2182196" cy="1170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2735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utoShape 2"/>
          <p:cNvSpPr/>
          <p:nvPr/>
        </p:nvSpPr>
        <p:spPr>
          <a:xfrm>
            <a:off x="-546100" y="2563587"/>
            <a:ext cx="13284200" cy="42354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6" name="Freeform 6"/>
          <p:cNvSpPr/>
          <p:nvPr/>
        </p:nvSpPr>
        <p:spPr>
          <a:xfrm>
            <a:off x="5880978" y="235565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7" name="AutoShape 7"/>
          <p:cNvSpPr/>
          <p:nvPr/>
        </p:nvSpPr>
        <p:spPr>
          <a:xfrm>
            <a:off x="10111081" y="-1358926"/>
            <a:ext cx="3107485" cy="31437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8" name="Freeform 9"/>
          <p:cNvSpPr/>
          <p:nvPr/>
        </p:nvSpPr>
        <p:spPr>
          <a:xfrm>
            <a:off x="9896059" y="235565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39" name="Freeform 11"/>
          <p:cNvSpPr/>
          <p:nvPr/>
        </p:nvSpPr>
        <p:spPr>
          <a:xfrm>
            <a:off x="-1772259" y="5015917"/>
            <a:ext cx="3869357" cy="3872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10792" y="21600"/>
                </a:moveTo>
                <a:cubicBezTo>
                  <a:pt x="4850" y="21600"/>
                  <a:pt x="0" y="16750"/>
                  <a:pt x="0" y="10792"/>
                </a:cubicBezTo>
                <a:cubicBezTo>
                  <a:pt x="0" y="4850"/>
                  <a:pt x="4850" y="0"/>
                  <a:pt x="10792" y="0"/>
                </a:cubicBezTo>
                <a:cubicBezTo>
                  <a:pt x="16750" y="0"/>
                  <a:pt x="21584" y="4850"/>
                  <a:pt x="21584" y="10792"/>
                </a:cubicBezTo>
                <a:cubicBezTo>
                  <a:pt x="21600" y="16750"/>
                  <a:pt x="16750" y="21600"/>
                  <a:pt x="10792" y="21600"/>
                </a:cubicBezTo>
                <a:close/>
                <a:moveTo>
                  <a:pt x="10792" y="5942"/>
                </a:moveTo>
                <a:cubicBezTo>
                  <a:pt x="8126" y="5942"/>
                  <a:pt x="5942" y="8126"/>
                  <a:pt x="5942" y="10792"/>
                </a:cubicBezTo>
                <a:cubicBezTo>
                  <a:pt x="5942" y="13458"/>
                  <a:pt x="8126" y="15642"/>
                  <a:pt x="10792" y="15642"/>
                </a:cubicBezTo>
                <a:cubicBezTo>
                  <a:pt x="13458" y="15642"/>
                  <a:pt x="15642" y="13458"/>
                  <a:pt x="15642" y="10792"/>
                </a:cubicBezTo>
                <a:cubicBezTo>
                  <a:pt x="15642" y="8126"/>
                  <a:pt x="13474" y="5942"/>
                  <a:pt x="10792" y="5942"/>
                </a:cubicBezTo>
                <a:close/>
              </a:path>
            </a:pathLst>
          </a:custGeom>
          <a:solidFill>
            <a:srgbClr val="F9D91F">
              <a:alpha val="64705"/>
            </a:srgbClr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50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8881" y="75005"/>
            <a:ext cx="1729264" cy="170980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reeform 4"/>
          <p:cNvSpPr/>
          <p:nvPr/>
        </p:nvSpPr>
        <p:spPr>
          <a:xfrm>
            <a:off x="1865897" y="235565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0CEC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201584" y="-127538"/>
            <a:ext cx="12965215" cy="72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45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91" name="TextBox 11"/>
          <p:cNvSpPr txBox="1"/>
          <p:nvPr/>
        </p:nvSpPr>
        <p:spPr>
          <a:xfrm>
            <a:off x="239757" y="1886321"/>
            <a:ext cx="4015082" cy="97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3600" dirty="0" err="1">
                <a:solidFill>
                  <a:schemeClr val="tx1"/>
                </a:solidFill>
              </a:rPr>
              <a:t>Interseccionalidad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92" name="TextBox 13"/>
          <p:cNvSpPr txBox="1"/>
          <p:nvPr/>
        </p:nvSpPr>
        <p:spPr>
          <a:xfrm>
            <a:off x="4592782" y="178629"/>
            <a:ext cx="5960920" cy="2175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7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just"/>
            <a:r>
              <a:rPr lang="es-MX" sz="2400" dirty="0"/>
              <a:t>Es el estudio de las identidades sociales adscritas o intersectadas en una dinámica de relación, lo cual da cabida al análisis de sus respectivos sistemas de opresión, dominación o discriminación.</a:t>
            </a: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69300"/>
              </p:ext>
            </p:extLst>
          </p:nvPr>
        </p:nvGraphicFramePr>
        <p:xfrm>
          <a:off x="5333932" y="2833288"/>
          <a:ext cx="6714314" cy="287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8337" y="4345976"/>
            <a:ext cx="4570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</a:t>
            </a:r>
            <a:r>
              <a:rPr lang="es-MX" sz="1200" dirty="0" err="1"/>
              <a:t>interseccionalidad</a:t>
            </a:r>
            <a:r>
              <a:rPr lang="es-MX" sz="1200" dirty="0"/>
              <a:t> es una herramienta para el análisis, el trabajo de abogacía y la elaboración de políticas públicas. Aborda múltiples discriminaciones y nos ayuda a entender la manera en que conjuntos diferentes de identidades influyen sobre el acceso que se pueda tener a derechos y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830673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73963"/>
              </p:ext>
            </p:extLst>
          </p:nvPr>
        </p:nvGraphicFramePr>
        <p:xfrm>
          <a:off x="2158444" y="381364"/>
          <a:ext cx="7426208" cy="480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794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1277"/>
            <a:ext cx="12192000" cy="68692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" y="1236518"/>
            <a:ext cx="313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SEXO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6" name="Distinto de 5"/>
          <p:cNvSpPr/>
          <p:nvPr/>
        </p:nvSpPr>
        <p:spPr>
          <a:xfrm>
            <a:off x="1480704" y="1382642"/>
            <a:ext cx="633845" cy="415637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Shape 3"/>
          <p:cNvSpPr/>
          <p:nvPr/>
        </p:nvSpPr>
        <p:spPr>
          <a:xfrm>
            <a:off x="541557" y="1887819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58" name="TextBox 9"/>
          <p:cNvSpPr txBox="1"/>
          <p:nvPr/>
        </p:nvSpPr>
        <p:spPr>
          <a:xfrm>
            <a:off x="541557" y="221321"/>
            <a:ext cx="4964489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0"/>
              </a:lnSpc>
              <a:defRPr sz="7200" spc="64">
                <a:solidFill>
                  <a:srgbClr val="04606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4800" dirty="0"/>
              <a:t>Masculinidad</a:t>
            </a:r>
            <a:endParaRPr sz="4800" dirty="0"/>
          </a:p>
        </p:txBody>
      </p:sp>
      <p:sp>
        <p:nvSpPr>
          <p:cNvPr id="164" name="TextBox 8"/>
          <p:cNvSpPr txBox="1"/>
          <p:nvPr/>
        </p:nvSpPr>
        <p:spPr>
          <a:xfrm>
            <a:off x="1215200" y="1669095"/>
            <a:ext cx="5673973" cy="391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900"/>
              </a:lnSpc>
              <a:defRPr sz="2700" spc="55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lvl="0" algn="just">
              <a:lnSpc>
                <a:spcPct val="100000"/>
              </a:lnSpc>
            </a:pPr>
            <a:r>
              <a:rPr lang="es-MX" sz="1800" b="1" dirty="0">
                <a:latin typeface="+mn-lt"/>
              </a:rPr>
              <a:t>La masculinidad es el conjunto de todos los significados, las conductas y los códigos que se construyen socialmente y que se atribuyen a lo que un hombre «debe ser» </a:t>
            </a:r>
          </a:p>
          <a:p>
            <a:pPr lvl="0" algn="r">
              <a:lnSpc>
                <a:spcPct val="100000"/>
              </a:lnSpc>
            </a:pPr>
            <a:r>
              <a:rPr lang="es-MX" sz="1600" b="1" dirty="0">
                <a:latin typeface="+mn-lt"/>
              </a:rPr>
              <a:t>(</a:t>
            </a:r>
            <a:r>
              <a:rPr lang="es-MX" sz="1600" b="1" dirty="0" err="1">
                <a:latin typeface="+mn-lt"/>
              </a:rPr>
              <a:t>Connell</a:t>
            </a:r>
            <a:r>
              <a:rPr lang="es-MX" sz="1600" b="1" dirty="0">
                <a:latin typeface="+mn-lt"/>
              </a:rPr>
              <a:t>, 1995; </a:t>
            </a:r>
            <a:r>
              <a:rPr lang="es-MX" sz="1600" b="1" dirty="0" err="1">
                <a:latin typeface="+mn-lt"/>
              </a:rPr>
              <a:t>Kaufman</a:t>
            </a:r>
            <a:r>
              <a:rPr lang="es-MX" sz="1600" b="1" dirty="0">
                <a:latin typeface="+mn-lt"/>
              </a:rPr>
              <a:t>, 1998).</a:t>
            </a:r>
          </a:p>
          <a:p>
            <a:pPr algn="just">
              <a:lnSpc>
                <a:spcPct val="100000"/>
              </a:lnSpc>
            </a:pPr>
            <a:endParaRPr lang="es-MX" sz="800" dirty="0"/>
          </a:p>
          <a:p>
            <a:pPr lvl="0" algn="just">
              <a:lnSpc>
                <a:spcPct val="100000"/>
              </a:lnSpc>
            </a:pPr>
            <a:r>
              <a:rPr lang="es-MX" sz="1800" b="1" dirty="0">
                <a:latin typeface="+mn-lt"/>
              </a:rPr>
              <a:t>Los ideales  de masculinidad (masculinidad tradicional o machista) son modelos a los que los hombres aspiran y buscan acercarse y </a:t>
            </a:r>
            <a:r>
              <a:rPr lang="es-MX" sz="1800" b="1" dirty="0">
                <a:solidFill>
                  <a:srgbClr val="927AD4"/>
                </a:solidFill>
                <a:latin typeface="+mn-lt"/>
              </a:rPr>
              <a:t>están basados en el abuso de poder, el estatus y  el dominio  </a:t>
            </a:r>
            <a:r>
              <a:rPr lang="es-MX" sz="1800" b="1" dirty="0">
                <a:latin typeface="+mn-lt"/>
              </a:rPr>
              <a:t>como mecanismos de control sobre otros hombres y sobre las mujeres (</a:t>
            </a:r>
            <a:r>
              <a:rPr lang="es-MX" sz="1800" b="1" dirty="0" err="1">
                <a:latin typeface="+mn-lt"/>
              </a:rPr>
              <a:t>Hoekman</a:t>
            </a:r>
            <a:r>
              <a:rPr lang="es-MX" sz="1800" b="1" dirty="0">
                <a:latin typeface="+mn-lt"/>
              </a:rPr>
              <a:t>, 2008) por tanto, es un lugar en las relaciones de género</a:t>
            </a:r>
            <a:r>
              <a:rPr lang="es-MX" sz="1600" b="1" dirty="0">
                <a:latin typeface="+mn-lt"/>
              </a:rPr>
              <a:t> </a:t>
            </a:r>
          </a:p>
          <a:p>
            <a:pPr lvl="0" algn="r"/>
            <a:r>
              <a:rPr lang="es-MX" sz="1600" b="1" dirty="0">
                <a:latin typeface="+mn-lt"/>
              </a:rPr>
              <a:t>(</a:t>
            </a:r>
            <a:r>
              <a:rPr lang="es-MX" sz="1600" b="1" dirty="0" err="1">
                <a:latin typeface="+mn-lt"/>
              </a:rPr>
              <a:t>Connell</a:t>
            </a:r>
            <a:r>
              <a:rPr lang="es-MX" sz="1600" b="1" dirty="0">
                <a:latin typeface="+mn-lt"/>
              </a:rPr>
              <a:t>, 2003).</a:t>
            </a:r>
          </a:p>
        </p:txBody>
      </p:sp>
      <p:pic>
        <p:nvPicPr>
          <p:cNvPr id="3074" name="Picture 2" descr="El Blog de los Hombres : La construcción de la Masculinidad hegemónica a  temprana edad desde el núcleo famil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85" y="1669095"/>
            <a:ext cx="5011402" cy="41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06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5545920" y="142728"/>
            <a:ext cx="6318345" cy="13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ES" sz="4800" dirty="0" smtClean="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Objetivo</a:t>
            </a:r>
            <a:endParaRPr sz="4800" dirty="0">
              <a:solidFill>
                <a:srgbClr val="A64D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694218" y="1747712"/>
            <a:ext cx="5037435" cy="28846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C</a:t>
            </a:r>
            <a:r>
              <a:rPr lang="es-MX" sz="2400" dirty="0" smtClean="0"/>
              <a:t>ompartir </a:t>
            </a:r>
            <a:r>
              <a:rPr lang="es-MX" sz="2400" dirty="0"/>
              <a:t>con </a:t>
            </a:r>
            <a:r>
              <a:rPr lang="es-MX" sz="2400" dirty="0" smtClean="0"/>
              <a:t>ustedes algunos elementos contextuales y conceptuales sobre los micro-machismos para generar discusiones nutricias para su institución. </a:t>
            </a:r>
            <a:endParaRPr sz="4800" b="1" dirty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Lato"/>
            </a:endParaRPr>
          </a:p>
        </p:txBody>
      </p:sp>
      <p:pic>
        <p:nvPicPr>
          <p:cNvPr id="6" name="Google Shape;84;p1"/>
          <p:cNvPicPr preferRelativeResize="0"/>
          <p:nvPr/>
        </p:nvPicPr>
        <p:blipFill rotWithShape="1">
          <a:blip r:embed="rId3">
            <a:alphaModFix/>
          </a:blip>
          <a:srcRect l="28921" r="28921"/>
          <a:stretch/>
        </p:blipFill>
        <p:spPr>
          <a:xfrm>
            <a:off x="492" y="0"/>
            <a:ext cx="4774019" cy="658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1"/>
          <p:cNvPicPr preferRelativeResize="0"/>
          <p:nvPr/>
        </p:nvPicPr>
        <p:blipFill rotWithShape="1">
          <a:blip r:embed="rId4">
            <a:alphaModFix/>
          </a:blip>
          <a:srcRect l="5906" r="26278"/>
          <a:stretch/>
        </p:blipFill>
        <p:spPr>
          <a:xfrm>
            <a:off x="123292" y="1551294"/>
            <a:ext cx="4528418" cy="40910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5;p15"/>
          <p:cNvSpPr txBox="1"/>
          <p:nvPr/>
        </p:nvSpPr>
        <p:spPr>
          <a:xfrm>
            <a:off x="8505722" y="5798940"/>
            <a:ext cx="38773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6192CA"/>
                </a:solidFill>
              </a:rPr>
              <a:t>Yair Maldonado </a:t>
            </a:r>
            <a:r>
              <a:rPr lang="es-MX" sz="1600" b="1" dirty="0" smtClean="0">
                <a:solidFill>
                  <a:srgbClr val="6192CA"/>
                </a:solidFill>
              </a:rPr>
              <a:t>Lezama</a:t>
            </a:r>
            <a:endParaRPr sz="1600" b="1" dirty="0">
              <a:solidFill>
                <a:srgbClr val="6192CA"/>
              </a:solidFill>
            </a:endParaRPr>
          </a:p>
          <a:p>
            <a:pPr algn="ctr"/>
            <a:r>
              <a:rPr lang="es" sz="1600" b="1" dirty="0">
                <a:solidFill>
                  <a:srgbClr val="6192CA"/>
                </a:solidFill>
              </a:rPr>
              <a:t>yair@gendes.org.mx</a:t>
            </a:r>
            <a:endParaRPr sz="1600" b="1" dirty="0">
              <a:solidFill>
                <a:srgbClr val="619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20" y="286205"/>
            <a:ext cx="5934726" cy="5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4"/>
          <p:cNvSpPr/>
          <p:nvPr/>
        </p:nvSpPr>
        <p:spPr>
          <a:xfrm>
            <a:off x="8895983" y="60111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3740195" y="545885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2" name="TextBox 11"/>
          <p:cNvSpPr txBox="1"/>
          <p:nvPr/>
        </p:nvSpPr>
        <p:spPr>
          <a:xfrm>
            <a:off x="416402" y="2473036"/>
            <a:ext cx="2430707" cy="1463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2800" dirty="0">
                <a:solidFill>
                  <a:srgbClr val="927AD4"/>
                </a:solidFill>
              </a:rPr>
              <a:t>Pacto patriarcal. </a:t>
            </a:r>
            <a:endParaRPr sz="2800" dirty="0">
              <a:solidFill>
                <a:srgbClr val="927AD4"/>
              </a:solidFill>
            </a:endParaRPr>
          </a:p>
        </p:txBody>
      </p:sp>
      <p:sp>
        <p:nvSpPr>
          <p:cNvPr id="174" name="TextBox 13"/>
          <p:cNvSpPr txBox="1"/>
          <p:nvPr/>
        </p:nvSpPr>
        <p:spPr>
          <a:xfrm>
            <a:off x="416402" y="338377"/>
            <a:ext cx="5967453" cy="131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71970" algn="just">
              <a:buClr>
                <a:schemeClr val="accent2"/>
              </a:buClr>
              <a:buSzPts val="1900"/>
            </a:pPr>
            <a:r>
              <a:rPr lang="es-ES" sz="2133" dirty="0"/>
              <a:t>La validación de la masculinidad hegemónica estará principalmente en manos de otros hombres, por eso se entiende que la masculinidad posee una </a:t>
            </a:r>
            <a:r>
              <a:rPr lang="es-ES" sz="2133" dirty="0">
                <a:solidFill>
                  <a:srgbClr val="927AD4"/>
                </a:solidFill>
              </a:rPr>
              <a:t>aprobación </a:t>
            </a:r>
            <a:r>
              <a:rPr lang="es-ES" sz="2133" dirty="0" err="1">
                <a:solidFill>
                  <a:srgbClr val="927AD4"/>
                </a:solidFill>
              </a:rPr>
              <a:t>homosocial</a:t>
            </a:r>
            <a:r>
              <a:rPr lang="es-ES" sz="2133" dirty="0">
                <a:solidFill>
                  <a:srgbClr val="927AD4"/>
                </a:solidFill>
              </a:rPr>
              <a:t>.</a:t>
            </a:r>
            <a:endParaRPr lang="es-ES" sz="2133" dirty="0">
              <a:solidFill>
                <a:srgbClr val="927AD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TextBox 15"/>
          <p:cNvSpPr txBox="1"/>
          <p:nvPr/>
        </p:nvSpPr>
        <p:spPr>
          <a:xfrm>
            <a:off x="5710990" y="4356453"/>
            <a:ext cx="5967453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71970">
              <a:buClr>
                <a:schemeClr val="accent2"/>
              </a:buClr>
              <a:buSzPts val="1900"/>
            </a:pPr>
            <a:r>
              <a:rPr lang="es-ES" sz="2133" dirty="0"/>
              <a:t>Aquí entra en juego </a:t>
            </a:r>
            <a:r>
              <a:rPr lang="es-ES" sz="2133" dirty="0">
                <a:solidFill>
                  <a:srgbClr val="927AD4"/>
                </a:solidFill>
              </a:rPr>
              <a:t>el vínculo estrecho entre masculinidad y violencia</a:t>
            </a:r>
            <a:r>
              <a:rPr lang="es-ES" sz="2133" dirty="0"/>
              <a:t>. La violencia no es un rasgo natural de los hombres, sino que es un mandato sociocultural que éstos aprenden desde la infancia como forma de demostrar su masculinidad.</a:t>
            </a:r>
            <a:endParaRPr lang="es-ES" sz="2400" dirty="0"/>
          </a:p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/>
              <a:t>. </a:t>
            </a:r>
          </a:p>
        </p:txBody>
      </p:sp>
      <p:pic>
        <p:nvPicPr>
          <p:cNvPr id="5122" name="Picture 2" descr="Qué es el pacto patriarcal y por qué ya es hora de romper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39" y="1638492"/>
            <a:ext cx="3305217" cy="24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0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096000" y="1423200"/>
            <a:ext cx="5680400" cy="401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s" sz="4000" dirty="0">
                <a:latin typeface="Oswald"/>
                <a:ea typeface="Lato"/>
                <a:cs typeface="Lato"/>
                <a:sym typeface="Lato"/>
              </a:rPr>
              <a:t>Saber que nos comportamos de acuerdo con creencias aprendidas, permite comprender los riesgos y costos de ese estilo de vida, así como la posibilidad de </a:t>
            </a:r>
            <a:r>
              <a:rPr lang="es" sz="4000" b="1" dirty="0">
                <a:solidFill>
                  <a:schemeClr val="accent4"/>
                </a:solidFill>
                <a:latin typeface="Oswald"/>
                <a:ea typeface="Lato"/>
                <a:cs typeface="Lato"/>
                <a:sym typeface="Lato"/>
              </a:rPr>
              <a:t>cambiar</a:t>
            </a:r>
            <a:r>
              <a:rPr lang="es" sz="4000" dirty="0">
                <a:latin typeface="Lato"/>
                <a:ea typeface="Lato"/>
                <a:cs typeface="Lato"/>
                <a:sym typeface="Lato"/>
              </a:rPr>
              <a:t>. </a:t>
            </a:r>
            <a:endParaRPr sz="4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01" y="822902"/>
            <a:ext cx="4471732" cy="52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14"/>
          <p:cNvSpPr/>
          <p:nvPr/>
        </p:nvSpPr>
        <p:spPr>
          <a:xfrm>
            <a:off x="539915" y="1772619"/>
            <a:ext cx="631703" cy="130653"/>
          </a:xfrm>
          <a:prstGeom prst="rect">
            <a:avLst/>
          </a:prstGeom>
          <a:solidFill>
            <a:srgbClr val="F9D91F"/>
          </a:solidFill>
          <a:ln w="12700" cap="flat">
            <a:noFill/>
            <a:miter lim="400000"/>
          </a:ln>
          <a:effectLst/>
        </p:spPr>
        <p:txBody>
          <a:bodyPr wrap="square" lIns="30479" tIns="30479" rIns="30479" bIns="30479" numCol="1" anchor="t">
            <a:noAutofit/>
          </a:bodyPr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1953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Shape 3"/>
          <p:cNvSpPr/>
          <p:nvPr/>
        </p:nvSpPr>
        <p:spPr>
          <a:xfrm>
            <a:off x="541557" y="1887819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58" name="TextBox 9"/>
          <p:cNvSpPr txBox="1"/>
          <p:nvPr/>
        </p:nvSpPr>
        <p:spPr>
          <a:xfrm>
            <a:off x="541557" y="221321"/>
            <a:ext cx="4964489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0"/>
              </a:lnSpc>
              <a:defRPr sz="7200" spc="64">
                <a:solidFill>
                  <a:srgbClr val="04606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rPr lang="es-MX" sz="4800" dirty="0"/>
              <a:t>Masculinidad</a:t>
            </a:r>
            <a:endParaRPr sz="4800" dirty="0"/>
          </a:p>
        </p:txBody>
      </p:sp>
      <p:sp>
        <p:nvSpPr>
          <p:cNvPr id="164" name="TextBox 8"/>
          <p:cNvSpPr txBox="1"/>
          <p:nvPr/>
        </p:nvSpPr>
        <p:spPr>
          <a:xfrm>
            <a:off x="1215200" y="1669095"/>
            <a:ext cx="5673973" cy="391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900"/>
              </a:lnSpc>
              <a:defRPr sz="2700" spc="55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lvl="0" algn="just">
              <a:lnSpc>
                <a:spcPct val="100000"/>
              </a:lnSpc>
            </a:pPr>
            <a:r>
              <a:rPr lang="es-MX" sz="1800" b="1" dirty="0">
                <a:latin typeface="+mn-lt"/>
              </a:rPr>
              <a:t>La masculinidad es el conjunto de todos los significados, las conductas y los códigos que se construyen socialmente y que se atribuyen a lo que un hombre «debe ser» </a:t>
            </a:r>
          </a:p>
          <a:p>
            <a:pPr lvl="0" algn="r">
              <a:lnSpc>
                <a:spcPct val="100000"/>
              </a:lnSpc>
            </a:pPr>
            <a:r>
              <a:rPr lang="es-MX" sz="1600" b="1" dirty="0">
                <a:latin typeface="+mn-lt"/>
              </a:rPr>
              <a:t>(</a:t>
            </a:r>
            <a:r>
              <a:rPr lang="es-MX" sz="1600" b="1" dirty="0" err="1">
                <a:latin typeface="+mn-lt"/>
              </a:rPr>
              <a:t>Connell</a:t>
            </a:r>
            <a:r>
              <a:rPr lang="es-MX" sz="1600" b="1" dirty="0">
                <a:latin typeface="+mn-lt"/>
              </a:rPr>
              <a:t>, 1995; </a:t>
            </a:r>
            <a:r>
              <a:rPr lang="es-MX" sz="1600" b="1" dirty="0" err="1">
                <a:latin typeface="+mn-lt"/>
              </a:rPr>
              <a:t>Kaufman</a:t>
            </a:r>
            <a:r>
              <a:rPr lang="es-MX" sz="1600" b="1" dirty="0">
                <a:latin typeface="+mn-lt"/>
              </a:rPr>
              <a:t>, 1998).</a:t>
            </a:r>
          </a:p>
          <a:p>
            <a:pPr algn="just">
              <a:lnSpc>
                <a:spcPct val="100000"/>
              </a:lnSpc>
            </a:pPr>
            <a:endParaRPr lang="es-MX" sz="800" dirty="0"/>
          </a:p>
          <a:p>
            <a:pPr lvl="0" algn="just">
              <a:lnSpc>
                <a:spcPct val="100000"/>
              </a:lnSpc>
            </a:pPr>
            <a:r>
              <a:rPr lang="es-MX" sz="1800" b="1" dirty="0">
                <a:latin typeface="+mn-lt"/>
              </a:rPr>
              <a:t>Los ideales  de masculinidad (masculinidad tradicional o machista) son modelos a los que los hombres aspiran y buscan acercarse y </a:t>
            </a:r>
            <a:r>
              <a:rPr lang="es-MX" sz="1800" b="1" dirty="0">
                <a:solidFill>
                  <a:srgbClr val="927AD4"/>
                </a:solidFill>
                <a:latin typeface="+mn-lt"/>
              </a:rPr>
              <a:t>están basados en el abuso de poder, el estatus y  el dominio  </a:t>
            </a:r>
            <a:r>
              <a:rPr lang="es-MX" sz="1800" b="1" dirty="0">
                <a:latin typeface="+mn-lt"/>
              </a:rPr>
              <a:t>como mecanismos de control sobre otros hombres y sobre las mujeres (</a:t>
            </a:r>
            <a:r>
              <a:rPr lang="es-MX" sz="1800" b="1" dirty="0" err="1">
                <a:latin typeface="+mn-lt"/>
              </a:rPr>
              <a:t>Hoekman</a:t>
            </a:r>
            <a:r>
              <a:rPr lang="es-MX" sz="1800" b="1" dirty="0">
                <a:latin typeface="+mn-lt"/>
              </a:rPr>
              <a:t>, 2008) por tanto, es un lugar en las relaciones de género</a:t>
            </a:r>
            <a:r>
              <a:rPr lang="es-MX" sz="1600" b="1" dirty="0">
                <a:latin typeface="+mn-lt"/>
              </a:rPr>
              <a:t> </a:t>
            </a:r>
          </a:p>
          <a:p>
            <a:pPr lvl="0" algn="r"/>
            <a:r>
              <a:rPr lang="es-MX" sz="1600" b="1" dirty="0">
                <a:latin typeface="+mn-lt"/>
              </a:rPr>
              <a:t>(</a:t>
            </a:r>
            <a:r>
              <a:rPr lang="es-MX" sz="1600" b="1" dirty="0" err="1">
                <a:latin typeface="+mn-lt"/>
              </a:rPr>
              <a:t>Connell</a:t>
            </a:r>
            <a:r>
              <a:rPr lang="es-MX" sz="1600" b="1" dirty="0">
                <a:latin typeface="+mn-lt"/>
              </a:rPr>
              <a:t>, 2003).</a:t>
            </a:r>
          </a:p>
        </p:txBody>
      </p:sp>
      <p:pic>
        <p:nvPicPr>
          <p:cNvPr id="3074" name="Picture 2" descr="El Blog de los Hombres : La construcción de la Masculinidad hegemónica a  temprana edad desde el núcleo famil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85" y="1669095"/>
            <a:ext cx="5011402" cy="41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40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20" y="286205"/>
            <a:ext cx="5934726" cy="5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4"/>
          <p:cNvSpPr/>
          <p:nvPr/>
        </p:nvSpPr>
        <p:spPr>
          <a:xfrm>
            <a:off x="8895983" y="60111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3740195" y="545885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2" name="TextBox 11"/>
          <p:cNvSpPr txBox="1"/>
          <p:nvPr/>
        </p:nvSpPr>
        <p:spPr>
          <a:xfrm>
            <a:off x="416402" y="2473036"/>
            <a:ext cx="2430707" cy="1463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2800" dirty="0">
                <a:solidFill>
                  <a:srgbClr val="927AD4"/>
                </a:solidFill>
              </a:rPr>
              <a:t>Pacto patriarcal. </a:t>
            </a:r>
            <a:endParaRPr sz="2800" dirty="0">
              <a:solidFill>
                <a:srgbClr val="927AD4"/>
              </a:solidFill>
            </a:endParaRPr>
          </a:p>
        </p:txBody>
      </p:sp>
      <p:sp>
        <p:nvSpPr>
          <p:cNvPr id="174" name="TextBox 13"/>
          <p:cNvSpPr txBox="1"/>
          <p:nvPr/>
        </p:nvSpPr>
        <p:spPr>
          <a:xfrm>
            <a:off x="416402" y="338377"/>
            <a:ext cx="5967453" cy="131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71970" algn="just">
              <a:buClr>
                <a:schemeClr val="accent2"/>
              </a:buClr>
              <a:buSzPts val="1900"/>
            </a:pPr>
            <a:r>
              <a:rPr lang="es-ES" sz="2133" dirty="0"/>
              <a:t>La validación de la masculinidad hegemónica estará principalmente en manos de otros hombres, por eso se entiende que la masculinidad posee una </a:t>
            </a:r>
            <a:r>
              <a:rPr lang="es-ES" sz="2133" dirty="0">
                <a:solidFill>
                  <a:srgbClr val="927AD4"/>
                </a:solidFill>
              </a:rPr>
              <a:t>aprobación </a:t>
            </a:r>
            <a:r>
              <a:rPr lang="es-ES" sz="2133" dirty="0" err="1">
                <a:solidFill>
                  <a:srgbClr val="927AD4"/>
                </a:solidFill>
              </a:rPr>
              <a:t>homosocial</a:t>
            </a:r>
            <a:r>
              <a:rPr lang="es-ES" sz="2133" dirty="0">
                <a:solidFill>
                  <a:srgbClr val="927AD4"/>
                </a:solidFill>
              </a:rPr>
              <a:t>.</a:t>
            </a:r>
            <a:endParaRPr lang="es-ES" sz="2133" dirty="0">
              <a:solidFill>
                <a:srgbClr val="927AD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TextBox 15"/>
          <p:cNvSpPr txBox="1"/>
          <p:nvPr/>
        </p:nvSpPr>
        <p:spPr>
          <a:xfrm>
            <a:off x="5710990" y="4356453"/>
            <a:ext cx="5967453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71970">
              <a:buClr>
                <a:schemeClr val="accent2"/>
              </a:buClr>
              <a:buSzPts val="1900"/>
            </a:pPr>
            <a:r>
              <a:rPr lang="es-ES" sz="2133" dirty="0"/>
              <a:t>Aquí entra en juego </a:t>
            </a:r>
            <a:r>
              <a:rPr lang="es-ES" sz="2133" dirty="0">
                <a:solidFill>
                  <a:srgbClr val="927AD4"/>
                </a:solidFill>
              </a:rPr>
              <a:t>el vínculo estrecho entre masculinidad y violencia</a:t>
            </a:r>
            <a:r>
              <a:rPr lang="es-ES" sz="2133" dirty="0"/>
              <a:t>. La violencia no es un rasgo natural de los hombres, sino que es un mandato sociocultural que éstos aprenden desde la infancia como forma de demostrar su masculinidad.</a:t>
            </a:r>
            <a:endParaRPr lang="es-ES" sz="2400" dirty="0"/>
          </a:p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/>
              <a:t>. </a:t>
            </a:r>
          </a:p>
        </p:txBody>
      </p:sp>
      <p:pic>
        <p:nvPicPr>
          <p:cNvPr id="5122" name="Picture 2" descr="Qué es el pacto patriarcal y por qué ya es hora de romper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39" y="1638492"/>
            <a:ext cx="3305217" cy="24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1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oShape 2"/>
          <p:cNvSpPr/>
          <p:nvPr/>
        </p:nvSpPr>
        <p:spPr>
          <a:xfrm>
            <a:off x="4898695" y="0"/>
            <a:ext cx="729330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7" name="Freeform 4"/>
          <p:cNvSpPr/>
          <p:nvPr/>
        </p:nvSpPr>
        <p:spPr>
          <a:xfrm>
            <a:off x="4702723" y="1236895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4675782" y="2914650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2" name="TextBox 11"/>
          <p:cNvSpPr txBox="1"/>
          <p:nvPr/>
        </p:nvSpPr>
        <p:spPr>
          <a:xfrm>
            <a:off x="416402" y="1409896"/>
            <a:ext cx="4015082" cy="4310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6204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altLang="es-MX" sz="1867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 </a:t>
            </a:r>
            <a:r>
              <a:rPr lang="es-ES" altLang="es-MX" sz="1867" b="1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masculinidad hegemónica</a:t>
            </a:r>
            <a:r>
              <a:rPr lang="es-ES" altLang="es-MX" sz="1867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término acuñado por </a:t>
            </a:r>
            <a:r>
              <a:rPr lang="es-ES" altLang="es-MX" sz="1867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Connel</a:t>
            </a:r>
            <a:r>
              <a:rPr lang="es-ES" altLang="es-MX" sz="1867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hace referencia a esta masculinidad que hoy caracterizamos como “machismo” el cual es un ideal masculino que hace énfasis en la dominación sobre las mujeres, la competencia, la exhibición de actos violentos y una  sexualidad depredadora.</a:t>
            </a:r>
            <a:endParaRPr lang="en-US" sz="1867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3" name="TextBox 12"/>
          <p:cNvSpPr txBox="1"/>
          <p:nvPr/>
        </p:nvSpPr>
        <p:spPr>
          <a:xfrm>
            <a:off x="6809607" y="2709320"/>
            <a:ext cx="3897187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lang="es-MX" sz="2000" dirty="0"/>
              <a:t>Masculinidad hegemónica</a:t>
            </a:r>
            <a:endParaRPr sz="2000" dirty="0"/>
          </a:p>
        </p:txBody>
      </p:sp>
      <p:sp>
        <p:nvSpPr>
          <p:cNvPr id="174" name="TextBox 13"/>
          <p:cNvSpPr txBox="1"/>
          <p:nvPr/>
        </p:nvSpPr>
        <p:spPr>
          <a:xfrm>
            <a:off x="6118741" y="3564332"/>
            <a:ext cx="4853212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MX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Las instituciones sociales legitiman e incentivan los comportamientos que ponen en riesgo a los hombres o a otras personas. Por ejemplo, mediante el abuso de alcohol y drogas, el fortalecimiento de la homofobia, del sexismo o del heterosexismo, así como el ejercicio de violencia contra las mujeres y la dificultad de generar vínculos afectivos desde el </a:t>
            </a:r>
            <a:r>
              <a:rPr lang="es-MX" sz="16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buentrato</a:t>
            </a:r>
            <a:r>
              <a:rPr lang="es-MX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y la igualdad.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31484" y="6548378"/>
            <a:ext cx="13936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67" dirty="0" err="1"/>
              <a:t>Connel</a:t>
            </a:r>
            <a:r>
              <a:rPr lang="es-MX" sz="1067" dirty="0"/>
              <a:t>, 1995.</a:t>
            </a:r>
          </a:p>
        </p:txBody>
      </p:sp>
      <p:pic>
        <p:nvPicPr>
          <p:cNvPr id="4098" name="Picture 2" descr="Cómo le afecta a los hombres el machismo? | Tecnológico de Monter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33" y="42779"/>
            <a:ext cx="3810000" cy="20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08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149927" y="1429550"/>
            <a:ext cx="10359574" cy="22519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60363" indent="-360363">
              <a:lnSpc>
                <a:spcPct val="120000"/>
              </a:lnSpc>
            </a:pPr>
            <a:r>
              <a:rPr lang="es-MX" sz="2800" dirty="0" smtClean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Otras consecuencias</a:t>
            </a: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: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tecnología militar; 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degradación del medio ambiente;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  <a:t>desigualdad económica</a:t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</a:rPr>
            </a:br>
            <a: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  <a:sym typeface="Oswald"/>
              </a:rPr>
              <a:t/>
            </a:r>
            <a:br>
              <a:rPr lang="es-MX" sz="2800" dirty="0">
                <a:solidFill>
                  <a:srgbClr val="A64D79"/>
                </a:solidFill>
                <a:latin typeface="Lato" panose="020B0604020202020204"/>
                <a:ea typeface="Oswald"/>
                <a:cs typeface="Oswald"/>
                <a:sym typeface="Oswald"/>
              </a:rPr>
            </a:br>
            <a:endParaRPr sz="2800" dirty="0">
              <a:solidFill>
                <a:srgbClr val="A64D79"/>
              </a:solidFill>
              <a:latin typeface="Lato" panose="020B0604020202020204"/>
              <a:ea typeface="Oswald"/>
              <a:cs typeface="Oswald"/>
              <a:sym typeface="Oswald"/>
            </a:endParaRPr>
          </a:p>
        </p:txBody>
      </p:sp>
      <p:pic>
        <p:nvPicPr>
          <p:cNvPr id="8" name="6 Imagen" descr="soldados (2).jpg">
            <a:extLst>
              <a:ext uri="{FF2B5EF4-FFF2-40B4-BE49-F238E27FC236}">
                <a16:creationId xmlns:a16="http://schemas.microsoft.com/office/drawing/2014/main" id="{C2860C55-AE6B-4C81-97FE-7CBCEACF7C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927" y="3681543"/>
            <a:ext cx="2831976" cy="1887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25CDDE-1B45-4C1B-A082-5C64D2460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75" y="3681542"/>
            <a:ext cx="3361250" cy="1888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41A168-C22B-413B-B6F7-3A538B6D1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87" y="3681542"/>
            <a:ext cx="2974367" cy="1887985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7A9511A4-4BB0-4B1E-88E6-8197C16FC303}"/>
              </a:ext>
            </a:extLst>
          </p:cNvPr>
          <p:cNvSpPr txBox="1"/>
          <p:nvPr/>
        </p:nvSpPr>
        <p:spPr>
          <a:xfrm>
            <a:off x="800101" y="83004"/>
            <a:ext cx="8585734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77"/>
              </a:lnSpc>
            </a:pPr>
            <a:r>
              <a:rPr lang="en-US" sz="3600" dirty="0" err="1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Masculinidad</a:t>
            </a:r>
            <a:r>
              <a:rPr lang="en-US" sz="3600" dirty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 </a:t>
            </a:r>
            <a:r>
              <a:rPr lang="en-US" sz="3600" dirty="0" err="1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hegemónica</a:t>
            </a:r>
            <a:r>
              <a:rPr lang="en-US" sz="3600" dirty="0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 </a:t>
            </a:r>
            <a:r>
              <a:rPr lang="en-US" sz="3600" dirty="0" err="1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maridada</a:t>
            </a:r>
            <a:r>
              <a:rPr lang="en-US" sz="3600" dirty="0" smtClean="0">
                <a:latin typeface="Lato" panose="020B0604020202020204"/>
                <a:ea typeface="Verdana" panose="020B0604030504040204" pitchFamily="34" charset="0"/>
                <a:cs typeface="Lato" panose="020B0604020202020204" charset="0"/>
              </a:rPr>
              <a:t>…</a:t>
            </a:r>
            <a:endParaRPr lang="en-US" sz="3600" dirty="0">
              <a:latin typeface="Lato" panose="020B0604020202020204"/>
              <a:ea typeface="Verdana" panose="020B0604030504040204" pitchFamily="3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4 Grupo">
            <a:extLst>
              <a:ext uri="{FF2B5EF4-FFF2-40B4-BE49-F238E27FC236}">
                <a16:creationId xmlns:a16="http://schemas.microsoft.com/office/drawing/2014/main" id="{87B55FBE-028D-486E-9FD7-C54124F662FB}"/>
              </a:ext>
            </a:extLst>
          </p:cNvPr>
          <p:cNvGrpSpPr/>
          <p:nvPr/>
        </p:nvGrpSpPr>
        <p:grpSpPr>
          <a:xfrm>
            <a:off x="695929" y="780845"/>
            <a:ext cx="3389979" cy="3268519"/>
            <a:chOff x="0" y="939662"/>
            <a:chExt cx="8640960" cy="1559025"/>
          </a:xfrm>
          <a:solidFill>
            <a:schemeClr val="accent2">
              <a:lumMod val="50000"/>
            </a:schemeClr>
          </a:solidFill>
        </p:grpSpPr>
        <p:sp>
          <p:nvSpPr>
            <p:cNvPr id="7" name="6 Rectángulo redondeado">
              <a:extLst>
                <a:ext uri="{FF2B5EF4-FFF2-40B4-BE49-F238E27FC236}">
                  <a16:creationId xmlns:a16="http://schemas.microsoft.com/office/drawing/2014/main" id="{0D0FBD46-4666-43E0-8DE2-397905B93D5A}"/>
                </a:ext>
              </a:extLst>
            </p:cNvPr>
            <p:cNvSpPr/>
            <p:nvPr/>
          </p:nvSpPr>
          <p:spPr>
            <a:xfrm>
              <a:off x="0" y="939662"/>
              <a:ext cx="8640960" cy="1559025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id="{525D64FE-5ACA-4073-886D-AAE2AF216D67}"/>
                </a:ext>
              </a:extLst>
            </p:cNvPr>
            <p:cNvSpPr/>
            <p:nvPr/>
          </p:nvSpPr>
          <p:spPr>
            <a:xfrm>
              <a:off x="556876" y="1036585"/>
              <a:ext cx="7556169" cy="138599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ctr" defTabSz="829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Lato"/>
                  <a:ea typeface="Verdana" panose="020B0604030504040204" pitchFamily="34" charset="0"/>
                  <a:cs typeface="Clear Sans Regular" panose="020B0604020202020204" charset="0"/>
                </a:rPr>
                <a:t>Violencia: uno de los ejes rectores de la masculinidad tradicional y un mecanismo para la permanencia del patriarcado</a:t>
              </a:r>
            </a:p>
          </p:txBody>
        </p:sp>
      </p:grpSp>
      <p:graphicFrame>
        <p:nvGraphicFramePr>
          <p:cNvPr id="9" name="8 Diagrama">
            <a:extLst>
              <a:ext uri="{FF2B5EF4-FFF2-40B4-BE49-F238E27FC236}">
                <a16:creationId xmlns:a16="http://schemas.microsoft.com/office/drawing/2014/main" id="{A1F98902-96A2-4000-ADBD-F55CCF0120BE}"/>
              </a:ext>
            </a:extLst>
          </p:cNvPr>
          <p:cNvGraphicFramePr/>
          <p:nvPr/>
        </p:nvGraphicFramePr>
        <p:xfrm>
          <a:off x="2540000" y="904311"/>
          <a:ext cx="10194161" cy="536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5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650323" y="3843173"/>
            <a:ext cx="10023600" cy="119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9600" b="1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30.6%</a:t>
            </a:r>
            <a:endParaRPr sz="9600" b="1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650323" y="4556120"/>
            <a:ext cx="10023600" cy="61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>
              <a:spcBef>
                <a:spcPts val="800"/>
              </a:spcBef>
              <a:buNone/>
            </a:pPr>
            <a:r>
              <a:rPr lang="es-ES" sz="2667" dirty="0"/>
              <a:t>Proporción de mujeres que han sido violentadas en su entorno académico en la CDMX (ENDIREH, 2016)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1376515" y="1348236"/>
            <a:ext cx="9297407" cy="119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9600" b="1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25.3%</a:t>
            </a:r>
            <a:endParaRPr sz="6400" b="1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1376515" y="2061183"/>
            <a:ext cx="9297407" cy="61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sz="2667" dirty="0"/>
              <a:t>De mujeres de 15 años y más que han experimentado violencia en su entorno académico a nivel nacional </a:t>
            </a:r>
            <a:r>
              <a:rPr lang="en" sz="2667" dirty="0"/>
              <a:t>(ENDIREH, 2016)</a:t>
            </a:r>
            <a:endParaRPr sz="2667" dirty="0"/>
          </a:p>
        </p:txBody>
      </p:sp>
      <p:sp>
        <p:nvSpPr>
          <p:cNvPr id="235" name="Google Shape;235;p27"/>
          <p:cNvSpPr/>
          <p:nvPr/>
        </p:nvSpPr>
        <p:spPr>
          <a:xfrm>
            <a:off x="4524" y="1413875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236;p27"/>
          <p:cNvSpPr/>
          <p:nvPr/>
        </p:nvSpPr>
        <p:spPr>
          <a:xfrm flipH="1">
            <a:off x="10938000" y="3908811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2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aff3ed76_0_84"/>
          <p:cNvSpPr txBox="1"/>
          <p:nvPr/>
        </p:nvSpPr>
        <p:spPr>
          <a:xfrm>
            <a:off x="1900289" y="2600037"/>
            <a:ext cx="8329712" cy="279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accent2"/>
              </a:buClr>
              <a:buSzPts val="1900"/>
            </a:pPr>
            <a:r>
              <a:rPr lang="es-MX" sz="2400" dirty="0" smtClean="0">
                <a:latin typeface="Lato"/>
                <a:ea typeface="Lato"/>
                <a:cs typeface="Lato"/>
                <a:sym typeface="Lato"/>
              </a:rPr>
              <a:t>Escucha activa.</a:t>
            </a: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r>
              <a:rPr lang="es-MX" sz="2400" dirty="0" smtClean="0">
                <a:latin typeface="Lato"/>
                <a:ea typeface="Lato"/>
                <a:cs typeface="Lato"/>
                <a:sym typeface="Lato"/>
              </a:rPr>
              <a:t>Respeto a participaciones.</a:t>
            </a: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endParaRPr lang="es-MX" sz="2400" dirty="0"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accent2"/>
              </a:buClr>
              <a:buSzPts val="1900"/>
            </a:pPr>
            <a:r>
              <a:rPr lang="es-MX" sz="2400" dirty="0">
                <a:latin typeface="Lato"/>
                <a:ea typeface="Lato"/>
                <a:cs typeface="Lato"/>
                <a:sym typeface="Lato"/>
              </a:rPr>
              <a:t>Pedir la </a:t>
            </a:r>
            <a:r>
              <a:rPr lang="es-MX" sz="2400" dirty="0" smtClean="0">
                <a:latin typeface="Lato"/>
                <a:ea typeface="Lato"/>
                <a:cs typeface="Lato"/>
                <a:sym typeface="Lato"/>
              </a:rPr>
              <a:t>palabra.</a:t>
            </a:r>
            <a:endParaRPr lang="es-MX"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87;p17"/>
          <p:cNvSpPr txBox="1">
            <a:spLocks/>
          </p:cNvSpPr>
          <p:nvPr/>
        </p:nvSpPr>
        <p:spPr>
          <a:xfrm>
            <a:off x="-579011" y="71498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4267" dirty="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Consideraciones de convivencia</a:t>
            </a:r>
          </a:p>
        </p:txBody>
      </p:sp>
    </p:spTree>
    <p:extLst>
      <p:ext uri="{BB962C8B-B14F-4D97-AF65-F5344CB8AC3E}">
        <p14:creationId xmlns:p14="http://schemas.microsoft.com/office/powerpoint/2010/main" val="1361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Encuesta Nacional sobre la Dinámica de las Relaciones en los Hogares (ENDIREH) 2016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Violencia en el </a:t>
            </a:r>
            <a:r>
              <a:rPr lang="es-MX" dirty="0"/>
              <a:t>ámbito escolar: A lo largo de su vida: 25.3% En los últimos 12 meses: 17.4</a:t>
            </a:r>
            <a:r>
              <a:rPr lang="es-MX" dirty="0" smtClean="0"/>
              <a:t>%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26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" y="0"/>
            <a:ext cx="1214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111827" y="2527914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lang="en" sz="9600" dirty="0">
              <a:solidFill>
                <a:schemeClr val="accent2"/>
              </a:solidFill>
            </a:endParaRPr>
          </a:p>
          <a:p>
            <a:pPr marL="152396">
              <a:spcBef>
                <a:spcPts val="800"/>
              </a:spcBef>
              <a:buSzPts val="1800"/>
            </a:pPr>
            <a:r>
              <a:rPr lang="es-MX" dirty="0" smtClean="0"/>
              <a:t>Micro-machismos.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37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Encuadre de los micro machismos. 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Patriarcado        machismo.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(ordenamiento institucional/</a:t>
            </a:r>
            <a:r>
              <a:rPr lang="es-MX" dirty="0" err="1" smtClean="0"/>
              <a:t>super</a:t>
            </a:r>
            <a:r>
              <a:rPr lang="es-MX" dirty="0" smtClean="0"/>
              <a:t>-estructura)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(actitudes y </a:t>
            </a:r>
            <a:r>
              <a:rPr lang="es-MX" smtClean="0"/>
              <a:t>comportamientos individuales)</a:t>
            </a:r>
            <a:endParaRPr lang="es-MX" dirty="0" smtClean="0"/>
          </a:p>
          <a:p>
            <a:pPr lvl="1"/>
            <a:r>
              <a:rPr lang="es-MX" dirty="0" smtClean="0"/>
              <a:t>Erradicar el machismo + </a:t>
            </a:r>
            <a:r>
              <a:rPr lang="es-MX" i="1" dirty="0" err="1" smtClean="0"/>
              <a:t>despatriarcalizar</a:t>
            </a:r>
            <a:r>
              <a:rPr lang="es-MX" dirty="0" smtClean="0"/>
              <a:t> los espacios/estructuras.</a:t>
            </a:r>
          </a:p>
          <a:p>
            <a:pPr lvl="1"/>
            <a:endParaRPr lang="es-MX" dirty="0" smtClean="0"/>
          </a:p>
          <a:p>
            <a:pPr lvl="1"/>
            <a:endParaRPr lang="es-MX" dirty="0"/>
          </a:p>
          <a:p>
            <a:r>
              <a:rPr lang="es-MX" dirty="0" smtClean="0"/>
              <a:t>El patriarcado se adapta </a:t>
            </a:r>
            <a:r>
              <a:rPr lang="es-MX" dirty="0" smtClean="0">
                <a:sym typeface="Wingdings" panose="05000000000000000000" pitchFamily="2" charset="2"/>
              </a:rPr>
              <a:t> </a:t>
            </a:r>
            <a:r>
              <a:rPr lang="es-MX" i="1" dirty="0" err="1" smtClean="0">
                <a:sym typeface="Wingdings" panose="05000000000000000000" pitchFamily="2" charset="2"/>
              </a:rPr>
              <a:t>Gender</a:t>
            </a:r>
            <a:r>
              <a:rPr lang="es-MX" i="1" dirty="0" smtClean="0">
                <a:sym typeface="Wingdings" panose="05000000000000000000" pitchFamily="2" charset="2"/>
              </a:rPr>
              <a:t> gap </a:t>
            </a:r>
            <a:r>
              <a:rPr lang="es-MX" dirty="0" smtClean="0">
                <a:sym typeface="Wingdings" panose="05000000000000000000" pitchFamily="2" charset="2"/>
              </a:rPr>
              <a:t>todavía existe en TODAS partes.  </a:t>
            </a:r>
            <a:r>
              <a:rPr lang="es-MX" dirty="0" smtClean="0"/>
              <a:t>  </a:t>
            </a:r>
          </a:p>
          <a:p>
            <a:pPr lvl="1"/>
            <a:endParaRPr lang="es-MX" dirty="0"/>
          </a:p>
        </p:txBody>
      </p:sp>
      <p:sp>
        <p:nvSpPr>
          <p:cNvPr id="5" name="Distinto de 4"/>
          <p:cNvSpPr/>
          <p:nvPr/>
        </p:nvSpPr>
        <p:spPr>
          <a:xfrm>
            <a:off x="2867891" y="1922318"/>
            <a:ext cx="540328" cy="311727"/>
          </a:xfrm>
          <a:prstGeom prst="mathNotEqual">
            <a:avLst/>
          </a:prstGeom>
          <a:solidFill>
            <a:srgbClr val="E8BBD8"/>
          </a:solidFill>
          <a:ln>
            <a:solidFill>
              <a:srgbClr val="E8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76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son?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 smtClean="0"/>
              <a:t>Miller, Bourdieu, </a:t>
            </a:r>
            <a:r>
              <a:rPr lang="es-MX" i="1" dirty="0" err="1" smtClean="0"/>
              <a:t>Glick</a:t>
            </a:r>
            <a:r>
              <a:rPr lang="es-MX" i="1" dirty="0" smtClean="0"/>
              <a:t>, Castañeda, etc</a:t>
            </a:r>
            <a:r>
              <a:rPr lang="es-MX" dirty="0" smtClean="0"/>
              <a:t>… les llaman: pequeñas tiranías, terrorismo íntimo, violencia “blanda”, “suave”, o “de muy baja intensidad”, tretas de la dominación, machismo invisible o sexismo “benévolo” = </a:t>
            </a:r>
            <a:r>
              <a:rPr lang="es-MX" dirty="0" err="1" smtClean="0"/>
              <a:t>microMachismos</a:t>
            </a:r>
            <a:r>
              <a:rPr lang="es-MX" dirty="0" smtClean="0"/>
              <a:t>. (Luis </a:t>
            </a:r>
            <a:r>
              <a:rPr lang="es-MX" dirty="0" err="1" smtClean="0"/>
              <a:t>Bonino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Micro (en términos de Bourdieu) porque son casi imperceptibles, en el límite de la evidencia.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7337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No necesariamente conllevan intencionalidad de “control y dominio”, mala voluntad o planificación deliberada. Inclusive actuados por los mejores intencionados, los “progres”. 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Dispositivos mentales y corporales, actitudinales parte del repertorio de las “masculinidades” y la interacción social, por “socialización de género”.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9834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Violentómetro - I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17" y="-363198"/>
            <a:ext cx="11070526" cy="75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sz="4000" dirty="0" smtClean="0">
              <a:solidFill>
                <a:srgbClr val="87A4D2"/>
              </a:solidFill>
            </a:endParaRPr>
          </a:p>
          <a:p>
            <a:pPr marL="0" indent="0">
              <a:buNone/>
            </a:pPr>
            <a:r>
              <a:rPr lang="es-MX" sz="4000" dirty="0" smtClean="0">
                <a:solidFill>
                  <a:srgbClr val="87A4D2"/>
                </a:solidFill>
              </a:rPr>
              <a:t>Son todos comportamientos manipulativos que inducen a la mujer a su rol tradicional de género…en posición de desventaja al masculino, el cual busca mantener ventajas, comodidades o privilegios (aún “privilegios irrenunciables”).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88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aff3ed76_0_84"/>
          <p:cNvSpPr txBox="1"/>
          <p:nvPr/>
        </p:nvSpPr>
        <p:spPr>
          <a:xfrm>
            <a:off x="1734035" y="2372974"/>
            <a:ext cx="8329712" cy="279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es-MX" sz="4000" b="1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significa ser hombre?</a:t>
            </a:r>
            <a:endParaRPr lang="es-MX" sz="4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  <a:buSzPts val="6000"/>
            </a:pPr>
            <a:r>
              <a:rPr lang="es-MX" sz="4000" b="1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significa ser mujer?</a:t>
            </a:r>
            <a:endParaRPr lang="es-MX" sz="4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264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DISCRIMINACIÓN CAMUFLADA: EL MICROMACHISMO - Comunidad Valenc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56" y="145473"/>
            <a:ext cx="6712527" cy="67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UNFPA Venezuela Twitterren: &quot;#MicroMachismos Muchas veces nos hacemos eco  de estas frases, reforzando ideas erróneas que pueden contribuir a la  violencia basada en género, es tarea de todas y todos derrumbar e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-114299"/>
            <a:ext cx="7688982" cy="76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13D5D38-4A88-4B27-897A-A4ABC61D90E5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267100"/>
            <a:ext cx="10945216" cy="453452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600"/>
              </a:spcBef>
            </a:pPr>
            <a:r>
              <a:rPr lang="es-MX" altLang="es-MX" sz="2667" b="1" u="sng" dirty="0">
                <a:solidFill>
                  <a:srgbClr val="7030A0"/>
                </a:solidFill>
                <a:latin typeface="Tahoma" pitchFamily="34" charset="0"/>
              </a:rPr>
              <a:t>Consideraciones preliminares</a:t>
            </a:r>
            <a:r>
              <a:rPr lang="es-MX" altLang="es-MX" sz="2667" b="1" dirty="0">
                <a:solidFill>
                  <a:srgbClr val="7030A0"/>
                </a:solidFill>
                <a:latin typeface="Tahoma" pitchFamily="34" charset="0"/>
              </a:rPr>
              <a:t>: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</a:rPr>
              <a:t>Conviene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cuestionar las nociones míticas</a:t>
            </a:r>
            <a:r>
              <a:rPr lang="es-MX" altLang="es-MX" sz="24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s-MX" altLang="es-MX" sz="2400" dirty="0">
                <a:latin typeface="Tahoma" pitchFamily="34" charset="0"/>
              </a:rPr>
              <a:t>que hemos aprendido que muestran a la familia </a:t>
            </a:r>
            <a:r>
              <a:rPr lang="es-MX" altLang="es-MX" sz="2400" i="1" dirty="0">
                <a:latin typeface="Tahoma" pitchFamily="34" charset="0"/>
              </a:rPr>
              <a:t>sólo</a:t>
            </a:r>
            <a:r>
              <a:rPr lang="es-MX" altLang="es-MX" sz="2400" dirty="0">
                <a:latin typeface="Tahoma" pitchFamily="34" charset="0"/>
              </a:rPr>
              <a:t> como un espacio ideal, de realización afectiva, comprensión recíproca y seguridad, pues también es una organización que puede ser conflictiva.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Poder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y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género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s-MX" altLang="es-MX" sz="2400" dirty="0">
                <a:latin typeface="Tahoma" pitchFamily="34" charset="0"/>
              </a:rPr>
              <a:t>constituyen variables en torno de las cuales se organiza el funcionamiento familiar 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(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organización jerárquica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de la familia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). 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</a:rPr>
              <a:t>En una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estructura vertical </a:t>
            </a:r>
            <a:r>
              <a:rPr lang="es-MX" altLang="es-MX" sz="2400" dirty="0">
                <a:latin typeface="Tahoma" pitchFamily="34" charset="0"/>
              </a:rPr>
              <a:t>se suele poner el acento en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las obligaciones </a:t>
            </a:r>
            <a:r>
              <a:rPr lang="es-MX" altLang="es-MX" sz="2400" dirty="0">
                <a:latin typeface="Tahoma" pitchFamily="34" charset="0"/>
              </a:rPr>
              <a:t>más que en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</a:rPr>
              <a:t>los derechos</a:t>
            </a:r>
            <a:r>
              <a:rPr lang="es-MX" altLang="es-MX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s-MX" altLang="es-MX" sz="2400" dirty="0">
                <a:latin typeface="Tahoma" pitchFamily="34" charset="0"/>
              </a:rPr>
              <a:t>de los miembros, afectándose la autonomía de los más vulnerables.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9DAA049-FE12-457E-81C5-8A246E8D929C}"/>
              </a:ext>
            </a:extLst>
          </p:cNvPr>
          <p:cNvSpPr/>
          <p:nvPr/>
        </p:nvSpPr>
        <p:spPr>
          <a:xfrm>
            <a:off x="623392" y="443164"/>
            <a:ext cx="4288353" cy="453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588" indent="-482588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933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CONTEXTO FAMILIAR</a:t>
            </a:r>
            <a:endParaRPr lang="es-MX" sz="2933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6C1B557-E131-4E7C-B05A-B1F672CC695E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722489"/>
            <a:ext cx="10945216" cy="574798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Desde una mirada apegada a formas tradicionales verticalidad, disciplina, obediencia, jerarquía, respeto, castigo… son fundamentos que generalmente sirven de base para regular –naturalizar– las relaciones familiares: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“La mujer debe atender y seguir al marido”.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“No importa cómo sea, con tu paciencia lo cambiarás”.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“Es tu cruz, tú lo elegiste, aprende a cargarlo”.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“Los hijos deben obedecer ciegamente a los padres”.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“El padre debe proveer el hogar”.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“Los hombres no debemos ser sentimentales”.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“El padre es quien impone las reglas”. </a:t>
            </a:r>
          </a:p>
          <a:p>
            <a:pPr marL="480472" lvl="1" indent="-480472" algn="just">
              <a:spcBef>
                <a:spcPts val="1600"/>
              </a:spcBef>
              <a:buFont typeface="Wingdings" pitchFamily="2" charset="2"/>
              <a:buChar char="q"/>
            </a:pPr>
            <a:r>
              <a:rPr lang="es-MX" altLang="es-MX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“Las faltas a la obediencia y el respeto deben ser castigadas”.</a:t>
            </a:r>
          </a:p>
        </p:txBody>
      </p:sp>
    </p:spTree>
    <p:extLst>
      <p:ext uri="{BB962C8B-B14F-4D97-AF65-F5344CB8AC3E}">
        <p14:creationId xmlns:p14="http://schemas.microsoft.com/office/powerpoint/2010/main" val="25959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28E54FE-C39A-43D2-BF7F-B2F61929BB4A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451595"/>
            <a:ext cx="10945216" cy="395481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Las premisas previas suelen ser aceptadas con naturalidad, e incluso prescritas desde ciertos sectores, lo que nos habla de la coherencia de este modelo autoritario de familia con el macro contexto en el que está inserto, definido como </a:t>
            </a:r>
            <a:r>
              <a:rPr lang="es-MX" altLang="es-MX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cultura patriarcal</a:t>
            </a: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spcBef>
                <a:spcPts val="1600"/>
              </a:spcBef>
            </a:pPr>
            <a:r>
              <a:rPr lang="es-MX" altLang="es-MX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 aceptación estricta de esta “normatividad” favorece diversas formas de abuso en la familia. Por ejemplo, niñas/os abusadas/os sexualmente son consecuencia de la aceptación de las normas acerca de la obediencia acrítica que le deben a los mayores y de la concepción de que son propiedad de los adultos que integran la familia.</a:t>
            </a:r>
          </a:p>
          <a:p>
            <a:pPr>
              <a:spcBef>
                <a:spcPts val="1600"/>
              </a:spcBef>
            </a:pPr>
            <a:endParaRPr lang="es-ES" altLang="es-MX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Micro machismos en el seno familiar.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Los </a:t>
            </a:r>
            <a:r>
              <a:rPr lang="es-ES_tradnl" dirty="0" err="1" smtClean="0"/>
              <a:t>mM</a:t>
            </a:r>
            <a:r>
              <a:rPr lang="es-ES_tradnl" dirty="0" smtClean="0"/>
              <a:t> comprenden un amplio abanico de maniobras interpersonales que impregnan los comportamientos masculinos en lo cotidiano </a:t>
            </a:r>
            <a:r>
              <a:rPr lang="es-ES_tradnl" dirty="0" smtClean="0">
                <a:solidFill>
                  <a:srgbClr val="87A4D2"/>
                </a:solidFill>
              </a:rPr>
              <a:t>(socialización de género)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Se manifiestan como formas de presión de baja intensidad más o menos sutil, con las que los varones intentan, en todos o en algunos ámbitos de la relación.</a:t>
            </a:r>
          </a:p>
          <a:p>
            <a:pPr marL="0" lvl="0" indent="0">
              <a:buNone/>
            </a:pPr>
            <a:r>
              <a:rPr lang="es-ES_tradnl" dirty="0"/>
              <a:t>	</a:t>
            </a:r>
            <a:r>
              <a:rPr lang="es-ES_tradnl" sz="2400" i="1" dirty="0"/>
              <a:t>A</a:t>
            </a:r>
            <a:r>
              <a:rPr lang="es-ES_tradnl" sz="2400" i="1" dirty="0" smtClean="0"/>
              <a:t>provecharse del "trabajo cuidador" de la mujer.</a:t>
            </a:r>
          </a:p>
          <a:p>
            <a:pPr marL="0" lvl="0" indent="0">
              <a:buNone/>
            </a:pPr>
            <a:r>
              <a:rPr lang="es-ES_tradnl" sz="2400" i="1" dirty="0"/>
              <a:t>	</a:t>
            </a:r>
            <a:r>
              <a:rPr lang="es-ES_tradnl" sz="2400" i="1" dirty="0" smtClean="0"/>
              <a:t>	Al salir de viaje ¿quién se encarga de qué? </a:t>
            </a:r>
            <a:endParaRPr lang="es-ES_tradnl" sz="2400" i="1" dirty="0"/>
          </a:p>
          <a:p>
            <a:pPr marL="0" lvl="0" indent="0">
              <a:buNone/>
            </a:pPr>
            <a:endParaRPr lang="es-MX" sz="2400" i="1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4351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son intrascendentes: combinados y reiterativos astillando paulatinamente, con la expectativa que las mujeres “se den cuenta” o contra-maniobren.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Eficacia en su invisibilidad y “daño sordo”; trampas manipulativas.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8081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No participación en lo doméstico</a:t>
            </a:r>
            <a:endParaRPr lang="es-MX" dirty="0" smtClean="0"/>
          </a:p>
          <a:p>
            <a:r>
              <a:rPr lang="es-MX" dirty="0" smtClean="0"/>
              <a:t> </a:t>
            </a:r>
            <a:r>
              <a:rPr lang="es-ES_tradnl" b="1" dirty="0" smtClean="0"/>
              <a:t>Uso expansivo-abusivo del espacio físico y del tiempo para sí</a:t>
            </a:r>
            <a:endParaRPr lang="es-ES_tradnl" dirty="0" smtClean="0"/>
          </a:p>
          <a:p>
            <a:r>
              <a:rPr lang="es-ES_tradnl" b="1" dirty="0" smtClean="0"/>
              <a:t>Insistencia abusiva</a:t>
            </a:r>
            <a:endParaRPr lang="es-MX" dirty="0" smtClean="0"/>
          </a:p>
          <a:p>
            <a:r>
              <a:rPr lang="es-ES_tradnl" b="1" dirty="0" smtClean="0"/>
              <a:t>Manipulación emocional</a:t>
            </a:r>
          </a:p>
          <a:p>
            <a:r>
              <a:rPr lang="es-ES_tradnl" b="1" dirty="0" err="1" smtClean="0"/>
              <a:t>Autoindulgencia</a:t>
            </a:r>
            <a:r>
              <a:rPr lang="es-ES_tradnl" b="1" dirty="0" smtClean="0"/>
              <a:t> y </a:t>
            </a:r>
            <a:r>
              <a:rPr lang="es-ES_tradnl" b="1" dirty="0" err="1" smtClean="0"/>
              <a:t>autojustificación</a:t>
            </a:r>
            <a:r>
              <a:rPr lang="es-ES_tradnl" b="1" dirty="0" smtClean="0"/>
              <a:t> masculina</a:t>
            </a:r>
          </a:p>
          <a:p>
            <a:r>
              <a:rPr lang="es-ES_tradnl" b="1" dirty="0" smtClean="0"/>
              <a:t>Rehuir la crítica y la negociación</a:t>
            </a:r>
            <a:endParaRPr lang="es-MX" dirty="0" smtClean="0"/>
          </a:p>
          <a:p>
            <a:r>
              <a:rPr lang="es-ES_tradnl" b="1" dirty="0" smtClean="0"/>
              <a:t>Promesas y hacer méritos</a:t>
            </a:r>
            <a:endParaRPr lang="es-MX" dirty="0" smtClean="0"/>
          </a:p>
          <a:p>
            <a:r>
              <a:rPr lang="es-ES_tradnl" b="1" dirty="0" smtClean="0"/>
              <a:t>Victimismo</a:t>
            </a:r>
            <a:endParaRPr lang="es-MX" dirty="0" smtClean="0"/>
          </a:p>
          <a:p>
            <a:r>
              <a:rPr lang="es-ES_tradnl" b="1" dirty="0" smtClean="0"/>
              <a:t>Darse tiempo</a:t>
            </a:r>
          </a:p>
          <a:p>
            <a:r>
              <a:rPr lang="es-ES_tradnl" b="1" dirty="0" smtClean="0"/>
              <a:t>Dar lástima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4627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 Contexto de pareja.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839788" y="2057400"/>
            <a:ext cx="10403176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600"/>
              </a:spcBef>
              <a:buNone/>
            </a:pPr>
            <a:r>
              <a:rPr lang="es-MX" altLang="es-MX" b="1" u="sng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Consideraciones preliminares</a:t>
            </a:r>
            <a:r>
              <a:rPr lang="es-MX" altLang="es-MX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: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Conviene </a:t>
            </a: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cuestionar las nociones </a:t>
            </a:r>
            <a:r>
              <a:rPr lang="es-MX" altLang="es-MX" sz="2400" b="1" i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míticas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que hemos aprendido que muestran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el amor </a:t>
            </a:r>
            <a:r>
              <a:rPr lang="es-MX" altLang="es-MX" sz="2400" i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sólo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como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una relación romántica </a:t>
            </a:r>
            <a:r>
              <a:rPr lang="es-MX" altLang="es-MX" sz="2400" i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(el amor romántico hollywoodense),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de realización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erótico-afectiva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, comprensión recíproca y seguridad, pues también es una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vinculación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que puede ser conflictiva.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Poder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y </a:t>
            </a: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género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 constituyen variables en torno de las cuales se organiza el funcionamiento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relacional, </a:t>
            </a:r>
            <a:r>
              <a:rPr lang="es-MX" altLang="es-MX" sz="24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reproduciendo mandatos de género.</a:t>
            </a:r>
            <a:endParaRPr lang="es-MX" altLang="es-MX" sz="2400" b="1" dirty="0">
              <a:solidFill>
                <a:schemeClr val="bg2">
                  <a:lumMod val="50000"/>
                </a:schemeClr>
              </a:solidFill>
              <a:latin typeface="GeosansLight" panose="02000603020000020003"/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Puede ser una </a:t>
            </a:r>
            <a:r>
              <a:rPr lang="es-MX" altLang="es-MX" sz="24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estructura </a:t>
            </a:r>
            <a:r>
              <a:rPr lang="es-MX" altLang="es-MX" sz="2400" b="1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vertical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con el </a:t>
            </a:r>
            <a:r>
              <a:rPr lang="es-MX" altLang="es-MX" sz="2400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acento en </a:t>
            </a:r>
            <a:r>
              <a:rPr lang="es-MX" altLang="es-MX" sz="24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cumplir con roles y comportamientos </a:t>
            </a:r>
            <a:r>
              <a:rPr lang="es-MX" altLang="es-MX" sz="24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que sostengan el status-quo. </a:t>
            </a:r>
            <a:endParaRPr lang="es-MX" altLang="es-MX" sz="2400" dirty="0">
              <a:solidFill>
                <a:schemeClr val="bg2">
                  <a:lumMod val="50000"/>
                </a:schemeClr>
              </a:solidFill>
              <a:latin typeface="GeosansLight" panose="020006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0426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 Contexto de pareja.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839788" y="2057400"/>
            <a:ext cx="4563485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Es importante entender que el amor verdadero,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y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los noviazgos y relaciones saludables,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están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basados en la igualdad, el respeto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y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GeosansLight" panose="02000603020000020003"/>
              </a:rPr>
              <a:t>la independencia</a:t>
            </a:r>
          </a:p>
        </p:txBody>
      </p:sp>
      <p:pic>
        <p:nvPicPr>
          <p:cNvPr id="7" name="Picture 2" descr="Sabes qué es el 'amor romántico'? | Hablemos de Sexo y A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36" y="1247988"/>
            <a:ext cx="4621000" cy="46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aff3ed76_0_84"/>
          <p:cNvSpPr txBox="1"/>
          <p:nvPr/>
        </p:nvSpPr>
        <p:spPr>
          <a:xfrm>
            <a:off x="1466667" y="1300800"/>
            <a:ext cx="400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es-MX" sz="4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Sexo</a:t>
            </a:r>
            <a:endParaRPr sz="40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91aff3ed76_0_84"/>
          <p:cNvSpPr txBox="1"/>
          <p:nvPr/>
        </p:nvSpPr>
        <p:spPr>
          <a:xfrm>
            <a:off x="6823683" y="1300800"/>
            <a:ext cx="400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es-MX" sz="4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Género</a:t>
            </a:r>
            <a:endParaRPr sz="40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91aff3ed76_0_84"/>
          <p:cNvSpPr/>
          <p:nvPr/>
        </p:nvSpPr>
        <p:spPr>
          <a:xfrm>
            <a:off x="5343866" y="1408000"/>
            <a:ext cx="1541800" cy="7708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22" name="Google Shape;122;g91aff3ed76_0_84"/>
          <p:cNvSpPr txBox="1"/>
          <p:nvPr/>
        </p:nvSpPr>
        <p:spPr>
          <a:xfrm>
            <a:off x="1244867" y="2417567"/>
            <a:ext cx="4443600" cy="31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3334" dirty="0">
                <a:latin typeface="Abhaya Libre"/>
                <a:ea typeface="Abhaya Libre"/>
                <a:cs typeface="Abhaya Libre"/>
                <a:sym typeface="Abhaya Libre"/>
              </a:rPr>
              <a:t>Características físicas y fisiológicas.</a:t>
            </a:r>
            <a:endParaRPr sz="3334" dirty="0">
              <a:latin typeface="Abhaya Libre"/>
              <a:ea typeface="Abhaya Libre"/>
              <a:cs typeface="Abhaya Libre"/>
              <a:sym typeface="Abhaya Libre"/>
            </a:endParaRPr>
          </a:p>
          <a:p>
            <a:pPr algn="ctr">
              <a:lnSpc>
                <a:spcPct val="150000"/>
              </a:lnSpc>
            </a:pPr>
            <a:r>
              <a:rPr lang="es-MX" sz="3334" dirty="0">
                <a:latin typeface="Abhaya Libre"/>
                <a:ea typeface="Abhaya Libre"/>
                <a:cs typeface="Abhaya Libre"/>
                <a:sym typeface="Abhaya Libre"/>
              </a:rPr>
              <a:t>Lo que nos diferencia entre hombres y mujeres.</a:t>
            </a:r>
            <a:endParaRPr sz="3334" dirty="0"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23" name="Google Shape;123;g91aff3ed76_0_84"/>
          <p:cNvSpPr txBox="1"/>
          <p:nvPr/>
        </p:nvSpPr>
        <p:spPr>
          <a:xfrm>
            <a:off x="6601883" y="2417567"/>
            <a:ext cx="4443600" cy="31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MX" sz="3200" dirty="0">
                <a:latin typeface="Abhaya Libre"/>
                <a:ea typeface="Abhaya Libre"/>
                <a:cs typeface="Abhaya Libre"/>
                <a:sym typeface="Abhaya Libre"/>
              </a:rPr>
              <a:t>Construcción social y cultural.</a:t>
            </a:r>
            <a:endParaRPr sz="3200" dirty="0">
              <a:latin typeface="Abhaya Libre"/>
              <a:ea typeface="Abhaya Libre"/>
              <a:cs typeface="Abhaya Libre"/>
              <a:sym typeface="Abhaya Libre"/>
            </a:endParaRPr>
          </a:p>
          <a:p>
            <a:pPr algn="ctr"/>
            <a:r>
              <a:rPr lang="es-MX" sz="3200" dirty="0">
                <a:latin typeface="Abhaya Libre"/>
                <a:ea typeface="Abhaya Libre"/>
                <a:cs typeface="Abhaya Libre"/>
                <a:sym typeface="Abhaya Libre"/>
              </a:rPr>
              <a:t>Como nos dicen que tenemos que comportarnos por el hecho de ser hombre o mujer. (</a:t>
            </a:r>
            <a:r>
              <a:rPr lang="es-MX" sz="3200" dirty="0" err="1">
                <a:latin typeface="Abhaya Libre"/>
                <a:ea typeface="Abhaya Libre"/>
                <a:cs typeface="Abhaya Libre"/>
                <a:sym typeface="Abhaya Libre"/>
              </a:rPr>
              <a:t>Masc-Fem</a:t>
            </a:r>
            <a:r>
              <a:rPr lang="es-MX" sz="3200" dirty="0">
                <a:latin typeface="Abhaya Libre"/>
                <a:ea typeface="Abhaya Libre"/>
                <a:cs typeface="Abhaya Libre"/>
                <a:sym typeface="Abhaya Libre"/>
              </a:rPr>
              <a:t>)</a:t>
            </a:r>
            <a:endParaRPr sz="3200" dirty="0"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  <p:extLst>
      <p:ext uri="{BB962C8B-B14F-4D97-AF65-F5344CB8AC3E}">
        <p14:creationId xmlns:p14="http://schemas.microsoft.com/office/powerpoint/2010/main" val="26366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839788" y="1101436"/>
            <a:ext cx="10662948" cy="4767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600"/>
              </a:spcBef>
              <a:buNone/>
            </a:pP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Desde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una mirada apegada a formas tradicionales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de verticalidad,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obediencia, jerarquía,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sumisión, roles…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son fundamentos que generalmente sirven de base para regular –naturalizar– las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relaciones: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“La mujer debe atender y seguir al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hombre”.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“No importa cómo sea, con tu paciencia lo cambiarás”.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“Es tu cruz, tú lo elegiste, aprende a cargarlo”.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“La mujer no debe faltarle el respeto al hombre”.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“El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hombre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debe proveer el hogar”.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“Los hombres no debemos ser sentimentales”.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“El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hombre </a:t>
            </a: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es quien impone las reglas”. </a:t>
            </a:r>
          </a:p>
          <a:p>
            <a:pPr marL="480472" lvl="1" indent="-480472" algn="just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MX" alt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sansLight" panose="02000603020000020003" pitchFamily="2" charset="0"/>
              </a:rPr>
              <a:t>“Las faltas a la obediencia y el respeto deben ser castigadas”.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GeosansLight" panose="02000603020000020003" pitchFamily="2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4515711" y="6255327"/>
            <a:ext cx="3932237" cy="748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dirty="0" smtClean="0">
                <a:solidFill>
                  <a:schemeClr val="bg1"/>
                </a:solidFill>
                <a:latin typeface="GeosansLight" panose="02000603020000020003" pitchFamily="2" charset="0"/>
              </a:rPr>
              <a:t>Recordemos que es una lectura desde la masculinidad machista tradicional</a:t>
            </a:r>
            <a:r>
              <a:rPr lang="es-MX" dirty="0" smtClean="0">
                <a:solidFill>
                  <a:schemeClr val="bg1"/>
                </a:solidFill>
                <a:latin typeface="GeosansLight" panose="02000603020000020003" pitchFamily="2" charset="0"/>
              </a:rPr>
              <a:t>. </a:t>
            </a:r>
            <a:endParaRPr lang="es-MX" dirty="0">
              <a:solidFill>
                <a:schemeClr val="bg1"/>
              </a:solidFill>
              <a:latin typeface="GeosansLigh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¿micros?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No son “micros”, son invisibles. Vs “</a:t>
            </a:r>
            <a:r>
              <a:rPr lang="es-MX" dirty="0" err="1" smtClean="0"/>
              <a:t>macro”machismos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Sigue sosteniendo la </a:t>
            </a:r>
            <a:r>
              <a:rPr lang="es-MX" i="1" dirty="0" smtClean="0"/>
              <a:t>GBV, </a:t>
            </a:r>
            <a:r>
              <a:rPr lang="es-MX" dirty="0" smtClean="0"/>
              <a:t>patriarcado …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046" y="1690688"/>
            <a:ext cx="33528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278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" y="224702"/>
            <a:ext cx="6096000" cy="5514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10" y="768420"/>
            <a:ext cx="6029325" cy="503872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0800000">
            <a:off x="3207327" y="1058571"/>
            <a:ext cx="446809" cy="280555"/>
          </a:xfrm>
          <a:prstGeom prst="rightArrow">
            <a:avLst/>
          </a:prstGeom>
          <a:solidFill>
            <a:srgbClr val="E8BBD8"/>
          </a:solidFill>
          <a:ln>
            <a:solidFill>
              <a:srgbClr val="E8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7163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914400" y="30890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lang="en" sz="9600" dirty="0">
              <a:solidFill>
                <a:schemeClr val="accent2"/>
              </a:solidFill>
            </a:endParaRPr>
          </a:p>
          <a:p>
            <a:pPr marL="152396">
              <a:spcBef>
                <a:spcPts val="800"/>
              </a:spcBef>
              <a:buSzPts val="1800"/>
            </a:pPr>
            <a:r>
              <a:rPr lang="es-MX" dirty="0"/>
              <a:t>La oportunidad del cambio</a:t>
            </a:r>
          </a:p>
        </p:txBody>
      </p:sp>
    </p:spTree>
    <p:extLst>
      <p:ext uri="{BB962C8B-B14F-4D97-AF65-F5344CB8AC3E}">
        <p14:creationId xmlns:p14="http://schemas.microsoft.com/office/powerpoint/2010/main" val="985236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379280"/>
            <a:ext cx="8616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Reacciones de los hombres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628629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chemeClr val="accent4"/>
                </a:solidFill>
              </a:rPr>
              <a:t>Antagonismo</a:t>
            </a:r>
            <a:endParaRPr sz="32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sz="2400" i="1" dirty="0"/>
              <a:t>¿Qué más quieren?, </a:t>
            </a:r>
          </a:p>
          <a:p>
            <a:pPr marL="0" indent="0">
              <a:buNone/>
            </a:pPr>
            <a:r>
              <a:rPr lang="es-ES" sz="2400" i="1" dirty="0"/>
              <a:t>¡Ya está bien!, </a:t>
            </a:r>
          </a:p>
          <a:p>
            <a:pPr marL="0" indent="0">
              <a:buNone/>
            </a:pPr>
            <a:r>
              <a:rPr lang="es-ES" sz="2400" i="1" dirty="0"/>
              <a:t>Ellas son quienes crían hijos </a:t>
            </a:r>
            <a:r>
              <a:rPr lang="es-ES" sz="2400" i="1" dirty="0">
                <a:solidFill>
                  <a:schemeClr val="accent4"/>
                </a:solidFill>
              </a:rPr>
              <a:t>machistas</a:t>
            </a:r>
            <a:r>
              <a:rPr lang="es-ES" sz="2400" i="1" dirty="0"/>
              <a:t>…, </a:t>
            </a:r>
          </a:p>
          <a:p>
            <a:pPr marL="0" indent="0">
              <a:buNone/>
            </a:pPr>
            <a:r>
              <a:rPr lang="es-ES" sz="2400" i="1" dirty="0"/>
              <a:t>Deberían regresar a sus casas; </a:t>
            </a:r>
          </a:p>
          <a:p>
            <a:pPr marL="0" indent="0">
              <a:buNone/>
            </a:pPr>
            <a:r>
              <a:rPr lang="es-ES" sz="2400" i="1" dirty="0"/>
              <a:t>Ya tienen leyes, institutos...</a:t>
            </a:r>
            <a:endParaRPr sz="2400" i="1"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160897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chemeClr val="accent1"/>
                </a:solidFill>
              </a:rPr>
              <a:t>Incomodidad</a:t>
            </a:r>
            <a:endParaRPr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sz="2400" dirty="0"/>
              <a:t>Dando paso de la </a:t>
            </a:r>
            <a:r>
              <a:rPr lang="es-ES" sz="2400" dirty="0">
                <a:solidFill>
                  <a:schemeClr val="accent1"/>
                </a:solidFill>
              </a:rPr>
              <a:t>apatía</a:t>
            </a:r>
            <a:r>
              <a:rPr lang="es-ES" sz="2400" dirty="0"/>
              <a:t> al </a:t>
            </a:r>
            <a:r>
              <a:rPr lang="es-ES" sz="2400" dirty="0">
                <a:solidFill>
                  <a:schemeClr val="accent1"/>
                </a:solidFill>
              </a:rPr>
              <a:t>pasmo</a:t>
            </a:r>
            <a:r>
              <a:rPr lang="es-ES" sz="2400" dirty="0"/>
              <a:t> y de la confusión hasta el </a:t>
            </a:r>
            <a:r>
              <a:rPr lang="es-ES" sz="2400" dirty="0">
                <a:solidFill>
                  <a:schemeClr val="accent1"/>
                </a:solidFill>
              </a:rPr>
              <a:t>malestar</a:t>
            </a:r>
            <a:r>
              <a:rPr lang="es-ES" sz="2400" dirty="0"/>
              <a:t> masculino. </a:t>
            </a:r>
          </a:p>
          <a:p>
            <a:pPr marL="0" indent="0">
              <a:buNone/>
            </a:pPr>
            <a:r>
              <a:rPr lang="es-ES" sz="2400" i="1" dirty="0"/>
              <a:t>Entonces… ¿cómo sí ser?</a:t>
            </a:r>
          </a:p>
          <a:p>
            <a:pPr marL="0" indent="0">
              <a:buNone/>
            </a:pPr>
            <a:r>
              <a:rPr lang="es-ES" sz="2400" i="1" dirty="0"/>
              <a:t> A nosotros también nos matan, </a:t>
            </a:r>
          </a:p>
          <a:p>
            <a:pPr marL="0" indent="0">
              <a:buNone/>
            </a:pPr>
            <a:r>
              <a:rPr lang="es-ES" sz="2400" i="1" dirty="0"/>
              <a:t>Yo ni me meto, yo no soy violador. </a:t>
            </a:r>
            <a:endParaRPr lang="en-US" sz="2400" i="1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1638465"/>
            <a:ext cx="3625611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chemeClr val="accent3"/>
                </a:solidFill>
              </a:rPr>
              <a:t>Cambio</a:t>
            </a:r>
            <a:endParaRPr sz="3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s-ES" sz="2400" dirty="0"/>
              <a:t>Pocos –afortunadamente cada vez más–  interesándose en formas comprometidas e intentando ser consistentes con la </a:t>
            </a:r>
            <a:r>
              <a:rPr lang="es-ES" sz="2400" dirty="0">
                <a:solidFill>
                  <a:schemeClr val="accent3"/>
                </a:solidFill>
              </a:rPr>
              <a:t>igualdad</a:t>
            </a:r>
            <a:r>
              <a:rPr lang="es-ES" sz="2400" dirty="0"/>
              <a:t>.</a:t>
            </a:r>
            <a:endParaRPr lang="en-US" sz="24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207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06" y="207818"/>
            <a:ext cx="12261406" cy="64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599" y="579451"/>
            <a:ext cx="91589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Beneficios </a:t>
            </a:r>
            <a:r>
              <a:rPr lang="en" b="1" dirty="0" smtClean="0">
                <a:solidFill>
                  <a:schemeClr val="accent3"/>
                </a:solidFill>
              </a:rPr>
              <a:t>del </a:t>
            </a:r>
            <a:r>
              <a:rPr lang="en" b="1" dirty="0">
                <a:solidFill>
                  <a:schemeClr val="accent3"/>
                </a:solidFill>
              </a:rPr>
              <a:t>cambio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¿Cuánto cuesta un día sin mujeres? (México)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impacto económico del paro del 9M de 2020 representó cerca de </a:t>
            </a:r>
            <a:r>
              <a:rPr lang="es-ES" b="1" dirty="0">
                <a:solidFill>
                  <a:schemeClr val="accent4"/>
                </a:solidFill>
              </a:rPr>
              <a:t>47,000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b="1" dirty="0">
                <a:solidFill>
                  <a:schemeClr val="accent4"/>
                </a:solidFill>
              </a:rPr>
              <a:t>millones</a:t>
            </a:r>
            <a:r>
              <a:rPr lang="es-ES" dirty="0">
                <a:solidFill>
                  <a:schemeClr val="accent4"/>
                </a:solidFill>
              </a:rPr>
              <a:t> de pesos </a:t>
            </a:r>
            <a:r>
              <a:rPr lang="es-ES" dirty="0"/>
              <a:t>(Periódico El Economista, 2020).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accent1"/>
                </a:solidFill>
              </a:rPr>
              <a:t>¿Qué perdemos al no abordarlo?</a:t>
            </a:r>
            <a:r>
              <a:rPr lang="es-MX" b="1" dirty="0" smtClean="0">
                <a:solidFill>
                  <a:schemeClr val="bg1"/>
                </a:solidFill>
              </a:rPr>
              <a:t>.</a:t>
            </a:r>
            <a:endParaRPr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MX" dirty="0"/>
              <a:t>P</a:t>
            </a:r>
            <a:r>
              <a:rPr lang="es-MX" dirty="0" smtClean="0"/>
              <a:t>rovoca </a:t>
            </a:r>
            <a:r>
              <a:rPr lang="es-MX" dirty="0"/>
              <a:t>ausentismo laboral, bajo rendimiento escolar y desvinculación educativa, entre otros </a:t>
            </a:r>
            <a:r>
              <a:rPr lang="es-MX" dirty="0" smtClean="0"/>
              <a:t>efectos que van en </a:t>
            </a:r>
            <a:r>
              <a:rPr lang="es-MX" b="1" dirty="0" smtClean="0">
                <a:solidFill>
                  <a:srgbClr val="2185C5"/>
                </a:solidFill>
              </a:rPr>
              <a:t>detrimento de la calidad laboral y estudiantil </a:t>
            </a:r>
            <a:r>
              <a:rPr lang="es-MX" dirty="0" smtClean="0"/>
              <a:t>(López, 2019). </a:t>
            </a:r>
            <a:endParaRPr lang="en-US" i="1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 smtClean="0">
                <a:solidFill>
                  <a:schemeClr val="accent3"/>
                </a:solidFill>
              </a:rPr>
              <a:t>¿Cuánto gastamos en atención a la violencia de género?           </a:t>
            </a:r>
            <a:r>
              <a:rPr lang="en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 smtClean="0"/>
              <a:t>En atención legal, psicológica, pérdida de ingresos por ausentismo o retardos el Estado paga </a:t>
            </a:r>
            <a:r>
              <a:rPr lang="es-ES" b="1" dirty="0" smtClean="0">
                <a:solidFill>
                  <a:srgbClr val="F20253"/>
                </a:solidFill>
              </a:rPr>
              <a:t>$159 MDP anuales</a:t>
            </a:r>
            <a:r>
              <a:rPr lang="es-ES" dirty="0"/>
              <a:t> </a:t>
            </a:r>
            <a:r>
              <a:rPr lang="es-ES" dirty="0" smtClean="0"/>
              <a:t>(UNAM, 2015). </a:t>
            </a:r>
            <a:endParaRPr lang="en-US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404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240784"/>
            <a:ext cx="101158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¿Qué falta para concretar el cambio?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1"/>
                </a:solidFill>
              </a:rPr>
              <a:t>Compromiso institucional</a:t>
            </a:r>
            <a:endParaRPr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dirty="0"/>
              <a:t>Más del 50% de los empleados creen que sus </a:t>
            </a:r>
            <a:r>
              <a:rPr lang="es-ES" dirty="0" smtClean="0"/>
              <a:t>instituciones </a:t>
            </a:r>
            <a:r>
              <a:rPr lang="es-ES" dirty="0"/>
              <a:t>NO están tomando acciones para impulsar la diversidad de género (McKinsey  &amp; Company, 2017).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4"/>
                </a:solidFill>
              </a:rPr>
              <a:t>Herramientas asertivas</a:t>
            </a:r>
            <a:endParaRPr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dirty="0">
                <a:latin typeface="Lato"/>
                <a:ea typeface="Lato"/>
                <a:cs typeface="Lato"/>
                <a:sym typeface="Lato"/>
              </a:rPr>
              <a:t>El 86% de los hombres dice estar en contra de conductas sexistas, pero sólo el 31% siente confianza en su capacidad para detenerlas en su entorno laboral: ¿cómo erradicar el pacto? (</a:t>
            </a:r>
            <a:r>
              <a:rPr lang="es-ES" dirty="0" err="1">
                <a:latin typeface="Lato"/>
                <a:ea typeface="Lato"/>
                <a:cs typeface="Lato"/>
                <a:sym typeface="Lato"/>
              </a:rPr>
              <a:t>Catalyst</a:t>
            </a:r>
            <a:r>
              <a:rPr lang="es-ES" dirty="0">
                <a:latin typeface="Lato"/>
                <a:ea typeface="Lato"/>
                <a:cs typeface="Lato"/>
                <a:sym typeface="Lato"/>
              </a:rPr>
              <a:t>, 2020).</a:t>
            </a:r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3"/>
                </a:solidFill>
              </a:rPr>
              <a:t>Eliminar la impunidad</a:t>
            </a:r>
            <a:endParaRPr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s" dirty="0">
                <a:latin typeface="Lato"/>
                <a:ea typeface="Lato"/>
                <a:cs typeface="Lato"/>
                <a:sym typeface="Lato"/>
              </a:rPr>
              <a:t>El silencio y la impunidad contra este tipo de conductas desanima entre un 40 y 50% el compromiso de los hombres para detener estos comportamientos </a:t>
            </a:r>
            <a:r>
              <a:rPr lang="es-ES" dirty="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s-ES" dirty="0" err="1">
                <a:latin typeface="Lato"/>
                <a:ea typeface="Lato"/>
                <a:cs typeface="Lato"/>
                <a:sym typeface="Lato"/>
              </a:rPr>
              <a:t>Catalyst</a:t>
            </a:r>
            <a:r>
              <a:rPr lang="es-ES" dirty="0">
                <a:latin typeface="Lato"/>
                <a:ea typeface="Lato"/>
                <a:cs typeface="Lato"/>
                <a:sym typeface="Lato"/>
              </a:rPr>
              <a:t>, 2020).</a:t>
            </a:r>
            <a:endParaRPr lang="en-US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D48E7667-9864-4C49-AA25-AE8CA5A6366F}"/>
              </a:ext>
            </a:extLst>
          </p:cNvPr>
          <p:cNvSpPr txBox="1">
            <a:spLocks/>
          </p:cNvSpPr>
          <p:nvPr/>
        </p:nvSpPr>
        <p:spPr>
          <a:xfrm>
            <a:off x="1191599" y="4368800"/>
            <a:ext cx="9808804" cy="1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s-MX" sz="1867" b="1" dirty="0">
                <a:solidFill>
                  <a:schemeClr val="accent1"/>
                </a:solidFill>
              </a:rPr>
              <a:t>Reducir los costos</a:t>
            </a:r>
          </a:p>
          <a:p>
            <a:pPr marL="0" indent="0">
              <a:buNone/>
            </a:pPr>
            <a:r>
              <a:rPr lang="es-ES" sz="1867" dirty="0"/>
              <a:t>Los hombres que perciben mayores niveles de silencio reconocen: más costos interpersonales, más costos relacionados con el trabajo y menos beneficios de la confrontación (</a:t>
            </a:r>
            <a:r>
              <a:rPr lang="es-ES" sz="1867" dirty="0" err="1"/>
              <a:t>Catalyst</a:t>
            </a:r>
            <a:r>
              <a:rPr lang="es-ES" sz="1867" dirty="0"/>
              <a:t>, 2020).</a:t>
            </a:r>
            <a:endParaRPr lang="es-MX" sz="1867" dirty="0"/>
          </a:p>
        </p:txBody>
      </p:sp>
    </p:spTree>
    <p:extLst>
      <p:ext uri="{BB962C8B-B14F-4D97-AF65-F5344CB8AC3E}">
        <p14:creationId xmlns:p14="http://schemas.microsoft.com/office/powerpoint/2010/main" val="3076897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27A3611-E362-4FA8-8BBC-5CA670FD7BD1}"/>
              </a:ext>
            </a:extLst>
          </p:cNvPr>
          <p:cNvGraphicFramePr/>
          <p:nvPr>
            <p:extLst/>
          </p:nvPr>
        </p:nvGraphicFramePr>
        <p:xfrm>
          <a:off x="330201" y="1492801"/>
          <a:ext cx="11531599" cy="476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Google Shape;152;p20">
            <a:extLst>
              <a:ext uri="{FF2B5EF4-FFF2-40B4-BE49-F238E27FC236}">
                <a16:creationId xmlns:a16="http://schemas.microsoft.com/office/drawing/2014/main" id="{48555041-8F1B-43C3-A0D5-A4ED1D91E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9200" y="118017"/>
            <a:ext cx="102682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accent3"/>
                </a:solidFill>
              </a:rPr>
              <a:t>¿Qué puedo hacer a nivel personal?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9730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914400" y="30890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 lang="en" sz="9600" dirty="0">
              <a:solidFill>
                <a:schemeClr val="accent2"/>
              </a:solidFill>
            </a:endParaRPr>
          </a:p>
          <a:p>
            <a:pPr marL="152396">
              <a:spcBef>
                <a:spcPts val="800"/>
              </a:spcBef>
              <a:buSzPts val="1800"/>
            </a:pPr>
            <a:r>
              <a:rPr lang="es-MX" dirty="0"/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253056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7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8032" y="4236085"/>
            <a:ext cx="2535880" cy="233819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11"/>
          <p:cNvSpPr txBox="1"/>
          <p:nvPr/>
        </p:nvSpPr>
        <p:spPr>
          <a:xfrm>
            <a:off x="416402" y="1409896"/>
            <a:ext cx="4015082" cy="71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4800" dirty="0" smtClean="0">
                <a:solidFill>
                  <a:schemeClr val="accent1"/>
                </a:solidFill>
              </a:rPr>
              <a:t>Género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73" name="TextBox 12"/>
          <p:cNvSpPr txBox="1"/>
          <p:nvPr/>
        </p:nvSpPr>
        <p:spPr>
          <a:xfrm>
            <a:off x="3165704" y="994664"/>
            <a:ext cx="172522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sz="2000" dirty="0"/>
              <a:t>ROLES DE GÉNERO</a:t>
            </a:r>
          </a:p>
        </p:txBody>
      </p:sp>
      <p:sp>
        <p:nvSpPr>
          <p:cNvPr id="174" name="TextBox 13"/>
          <p:cNvSpPr txBox="1"/>
          <p:nvPr/>
        </p:nvSpPr>
        <p:spPr>
          <a:xfrm>
            <a:off x="5974773" y="1005939"/>
            <a:ext cx="432556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467" dirty="0" smtClean="0"/>
              <a:t>Posiciones sociales derivadas</a:t>
            </a:r>
            <a:r>
              <a:rPr sz="1467" dirty="0" smtClean="0"/>
              <a:t> </a:t>
            </a:r>
            <a:r>
              <a:rPr sz="1467" dirty="0"/>
              <a:t>de la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masculinidad</a:t>
            </a:r>
            <a:r>
              <a:rPr sz="1467" dirty="0"/>
              <a:t> o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feminidad</a:t>
            </a:r>
            <a:r>
              <a:rPr sz="1467" dirty="0"/>
              <a:t> de </a:t>
            </a:r>
            <a:r>
              <a:rPr sz="1467" dirty="0" err="1"/>
              <a:t>una</a:t>
            </a:r>
            <a:r>
              <a:rPr sz="1467" dirty="0"/>
              <a:t> persona de </a:t>
            </a:r>
            <a:r>
              <a:rPr sz="1467" dirty="0" err="1"/>
              <a:t>acuerdo</a:t>
            </a:r>
            <a:r>
              <a:rPr sz="1467" dirty="0"/>
              <a:t> con </a:t>
            </a:r>
            <a:r>
              <a:rPr sz="1467" dirty="0" err="1"/>
              <a:t>las</a:t>
            </a:r>
            <a:r>
              <a:rPr sz="1467" dirty="0"/>
              <a:t>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reglas</a:t>
            </a:r>
            <a:r>
              <a:rPr sz="1467" dirty="0"/>
              <a:t> </a:t>
            </a:r>
            <a:r>
              <a:rPr sz="1467" dirty="0" err="1"/>
              <a:t>establecidas</a:t>
            </a:r>
            <a:r>
              <a:rPr sz="1467" dirty="0"/>
              <a:t> y la </a:t>
            </a:r>
            <a:r>
              <a:rPr sz="1467" dirty="0" err="1"/>
              <a:t>función</a:t>
            </a:r>
            <a:r>
              <a:rPr sz="1467" dirty="0"/>
              <a:t> o </a:t>
            </a:r>
            <a:r>
              <a:rPr sz="1467" dirty="0" err="1"/>
              <a:t>papel</a:t>
            </a:r>
            <a:r>
              <a:rPr sz="1467" dirty="0"/>
              <a:t> </a:t>
            </a:r>
            <a:r>
              <a:rPr sz="1467" dirty="0" err="1"/>
              <a:t>que</a:t>
            </a:r>
            <a:r>
              <a:rPr sz="1467" dirty="0"/>
              <a:t> </a:t>
            </a:r>
            <a:r>
              <a:rPr sz="1467" dirty="0" err="1"/>
              <a:t>cumplen</a:t>
            </a:r>
            <a:r>
              <a:rPr sz="1467" dirty="0"/>
              <a:t>.  </a:t>
            </a:r>
          </a:p>
        </p:txBody>
      </p:sp>
      <p:sp>
        <p:nvSpPr>
          <p:cNvPr id="175" name="TextBox 14"/>
          <p:cNvSpPr txBox="1"/>
          <p:nvPr/>
        </p:nvSpPr>
        <p:spPr>
          <a:xfrm>
            <a:off x="2887886" y="2808213"/>
            <a:ext cx="3086887" cy="93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sz="2000" dirty="0" smtClean="0"/>
              <a:t>ESTEREOTIPOS</a:t>
            </a:r>
            <a:endParaRPr lang="es-MX" sz="2000" dirty="0" smtClean="0"/>
          </a:p>
          <a:p>
            <a:r>
              <a:rPr sz="2000" dirty="0" smtClean="0"/>
              <a:t>DE </a:t>
            </a:r>
            <a:r>
              <a:rPr sz="2000" dirty="0"/>
              <a:t>GÉNERO</a:t>
            </a:r>
          </a:p>
        </p:txBody>
      </p:sp>
      <p:sp>
        <p:nvSpPr>
          <p:cNvPr id="176" name="TextBox 15"/>
          <p:cNvSpPr txBox="1"/>
          <p:nvPr/>
        </p:nvSpPr>
        <p:spPr>
          <a:xfrm>
            <a:off x="5974772" y="2808213"/>
            <a:ext cx="432556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 err="1"/>
              <a:t>Conjunto</a:t>
            </a:r>
            <a:r>
              <a:rPr sz="1467" dirty="0"/>
              <a:t> de </a:t>
            </a:r>
            <a:r>
              <a:rPr sz="1467" dirty="0" err="1">
                <a:solidFill>
                  <a:srgbClr val="046064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creencias</a:t>
            </a:r>
            <a:r>
              <a:rPr sz="1467" dirty="0"/>
              <a:t> </a:t>
            </a:r>
            <a:r>
              <a:rPr sz="1467" dirty="0" err="1"/>
              <a:t>existentes</a:t>
            </a:r>
            <a:r>
              <a:rPr sz="1467" dirty="0"/>
              <a:t> </a:t>
            </a:r>
            <a:r>
              <a:rPr sz="1467" dirty="0" err="1"/>
              <a:t>sobre</a:t>
            </a:r>
            <a:r>
              <a:rPr sz="1467" dirty="0"/>
              <a:t> </a:t>
            </a:r>
            <a:r>
              <a:rPr sz="1467" dirty="0" err="1"/>
              <a:t>las</a:t>
            </a:r>
            <a:r>
              <a:rPr sz="1467" dirty="0"/>
              <a:t> </a:t>
            </a:r>
            <a:r>
              <a:rPr sz="1467" dirty="0" err="1"/>
              <a:t>características</a:t>
            </a:r>
            <a:r>
              <a:rPr sz="1467" dirty="0"/>
              <a:t> </a:t>
            </a:r>
            <a:r>
              <a:rPr sz="1467" dirty="0" err="1"/>
              <a:t>que</a:t>
            </a:r>
            <a:r>
              <a:rPr sz="1467" dirty="0"/>
              <a:t> se </a:t>
            </a:r>
            <a:r>
              <a:rPr sz="1467" dirty="0" err="1"/>
              <a:t>consideran</a:t>
            </a:r>
            <a:r>
              <a:rPr sz="1467" dirty="0"/>
              <a:t> </a:t>
            </a:r>
            <a:r>
              <a:rPr sz="1467" dirty="0" err="1"/>
              <a:t>apropiadas</a:t>
            </a:r>
            <a:r>
              <a:rPr sz="1467" dirty="0"/>
              <a:t> para </a:t>
            </a:r>
            <a:r>
              <a:rPr sz="1467" dirty="0" err="1"/>
              <a:t>mujeres</a:t>
            </a:r>
            <a:r>
              <a:rPr sz="1467" dirty="0"/>
              <a:t> y para hombres </a:t>
            </a:r>
            <a:r>
              <a:rPr sz="1467" dirty="0" err="1" smtClean="0"/>
              <a:t>como</a:t>
            </a:r>
            <a:r>
              <a:rPr lang="es-MX" sz="1467" dirty="0" smtClean="0"/>
              <a:t> parte del binario de</a:t>
            </a:r>
            <a:r>
              <a:rPr sz="1467" dirty="0" smtClean="0"/>
              <a:t> </a:t>
            </a:r>
            <a:r>
              <a:rPr sz="1467" dirty="0"/>
              <a:t>la </a:t>
            </a:r>
            <a:r>
              <a:rPr sz="1467" dirty="0" err="1"/>
              <a:t>feminidad</a:t>
            </a:r>
            <a:r>
              <a:rPr sz="1467" dirty="0"/>
              <a:t> y la </a:t>
            </a:r>
            <a:r>
              <a:rPr sz="1467" dirty="0" err="1"/>
              <a:t>masculinidad</a:t>
            </a:r>
            <a:r>
              <a:rPr sz="1467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8436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788477" y="579451"/>
            <a:ext cx="91589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Consideraciones finales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797084" y="2133600"/>
            <a:ext cx="3234145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El cambio implica proceso</a:t>
            </a:r>
          </a:p>
          <a:p>
            <a:pPr marL="0" indent="0">
              <a:buNone/>
            </a:pPr>
            <a:r>
              <a:rPr lang="es-ES" dirty="0"/>
              <a:t>Deben tenerse </a:t>
            </a:r>
            <a:r>
              <a:rPr lang="es-ES" dirty="0">
                <a:solidFill>
                  <a:schemeClr val="accent4"/>
                </a:solidFill>
              </a:rPr>
              <a:t>expectativas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realistas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Ni todo yo, ni todo el tiempo: responsabilidad activa.</a:t>
            </a:r>
          </a:p>
          <a:p>
            <a:pPr marL="0" indent="0">
              <a:buNone/>
            </a:pPr>
            <a:r>
              <a:rPr lang="es-ES" dirty="0"/>
              <a:t>No es una transformación inmediata sino un </a:t>
            </a:r>
            <a:r>
              <a:rPr lang="es-ES" dirty="0">
                <a:solidFill>
                  <a:schemeClr val="accent4"/>
                </a:solidFill>
              </a:rPr>
              <a:t>proceso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gradual</a:t>
            </a:r>
            <a:r>
              <a:rPr lang="es-ES" dirty="0"/>
              <a:t>: </a:t>
            </a:r>
          </a:p>
          <a:p>
            <a:pPr marL="0" indent="0">
              <a:buNone/>
            </a:pPr>
            <a:r>
              <a:rPr lang="es-ES" dirty="0"/>
              <a:t>Se requiere honestidad, constancia, riesgos, avances y retrocesos.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248501" y="2133600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1"/>
                </a:solidFill>
              </a:rPr>
              <a:t>Requiere inversión</a:t>
            </a:r>
            <a:endParaRPr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/>
              <a:t>El cambio individual conlleva en sí el cambio cultural (ideas + actitudes).</a:t>
            </a:r>
          </a:p>
          <a:p>
            <a:pPr marL="0" indent="0">
              <a:buNone/>
            </a:pPr>
            <a:r>
              <a:rPr lang="es-ES" dirty="0"/>
              <a:t>Es necesario </a:t>
            </a:r>
            <a:r>
              <a:rPr lang="es-ES" dirty="0">
                <a:solidFill>
                  <a:schemeClr val="accent1"/>
                </a:solidFill>
              </a:rPr>
              <a:t>invertir</a:t>
            </a:r>
            <a:r>
              <a:rPr lang="es-ES" dirty="0"/>
              <a:t> en todo el capital humano de la empresa.</a:t>
            </a:r>
          </a:p>
          <a:p>
            <a:pPr marL="0" indent="0">
              <a:buNone/>
            </a:pPr>
            <a:r>
              <a:rPr lang="es-ES" dirty="0"/>
              <a:t>Se requiere de equipos profesionales </a:t>
            </a:r>
            <a:r>
              <a:rPr lang="es-ES" dirty="0">
                <a:solidFill>
                  <a:schemeClr val="accent1"/>
                </a:solidFill>
              </a:rPr>
              <a:t>sensibilizados y capacitados.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572101" y="2133600"/>
            <a:ext cx="3895999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3"/>
                </a:solidFill>
              </a:rPr>
              <a:t>No hay que inventar el hilo negro</a:t>
            </a:r>
            <a:endParaRPr b="1" dirty="0">
              <a:solidFill>
                <a:schemeClr val="bg1"/>
              </a:solidFill>
            </a:endParaRPr>
          </a:p>
          <a:p>
            <a:pPr marL="0" indent="0" defTabSz="1075240">
              <a:buNone/>
            </a:pPr>
            <a:r>
              <a:rPr lang="es-ES" dirty="0"/>
              <a:t>Además de la PG, complementar con conocimiento situado, interseccionalidad, interculturalidad, etc.</a:t>
            </a:r>
          </a:p>
          <a:p>
            <a:pPr marL="0" indent="0" defTabSz="1075240">
              <a:buNone/>
            </a:pPr>
            <a:r>
              <a:rPr lang="es-ES" dirty="0"/>
              <a:t>Para el tema de acoso sexual, hostigamiento y violencia de género, existen ya </a:t>
            </a:r>
            <a:r>
              <a:rPr lang="es-ES" dirty="0">
                <a:solidFill>
                  <a:schemeClr val="accent3"/>
                </a:solidFill>
              </a:rPr>
              <a:t>fundamentos</a:t>
            </a:r>
            <a:r>
              <a:rPr lang="es-ES" dirty="0"/>
              <a:t> y </a:t>
            </a:r>
            <a:r>
              <a:rPr lang="es-ES" dirty="0">
                <a:solidFill>
                  <a:schemeClr val="accent3"/>
                </a:solidFill>
              </a:rPr>
              <a:t>sanciones</a:t>
            </a:r>
            <a:r>
              <a:rPr lang="es-ES" dirty="0"/>
              <a:t> legales.</a:t>
            </a:r>
          </a:p>
          <a:p>
            <a:pPr marL="0" indent="0" defTabSz="1075240">
              <a:buNone/>
            </a:pPr>
            <a:r>
              <a:rPr lang="es-ES" dirty="0"/>
              <a:t>En el caso de la construcción de la igualdad sustantiva, ya existen </a:t>
            </a:r>
            <a:r>
              <a:rPr lang="es-ES" dirty="0">
                <a:solidFill>
                  <a:schemeClr val="accent3"/>
                </a:solidFill>
              </a:rPr>
              <a:t>sólidas estrategias metodológicas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3257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181033" y="1131559"/>
            <a:ext cx="4126400" cy="8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200" b="1" dirty="0">
                <a:solidFill>
                  <a:schemeClr val="accent3"/>
                </a:solidFill>
              </a:rPr>
              <a:t>Entre la utopía y lo factible</a:t>
            </a:r>
            <a:endParaRPr sz="3200" b="1" dirty="0">
              <a:solidFill>
                <a:schemeClr val="accent3"/>
              </a:solidFill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7181033" y="2188633"/>
            <a:ext cx="4126400" cy="218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s-ES" sz="2400" dirty="0"/>
              <a:t>En el caso de los varones, la mejor forma de incidir para avanzar hacia la igualdad es a través de la prevención, ofreciéndoles modelos alternativos (</a:t>
            </a:r>
            <a:r>
              <a:rPr lang="es-ES" sz="2400" dirty="0">
                <a:solidFill>
                  <a:schemeClr val="accent1"/>
                </a:solidFill>
              </a:rPr>
              <a:t>sensibles </a:t>
            </a:r>
            <a:r>
              <a:rPr lang="es-ES" sz="2400" dirty="0"/>
              <a:t>– </a:t>
            </a:r>
            <a:r>
              <a:rPr lang="es-ES" sz="2400" dirty="0">
                <a:solidFill>
                  <a:schemeClr val="accent4"/>
                </a:solidFill>
              </a:rPr>
              <a:t>empáticos</a:t>
            </a:r>
            <a:r>
              <a:rPr lang="es-ES" sz="2400" dirty="0"/>
              <a:t> – </a:t>
            </a:r>
            <a:r>
              <a:rPr lang="es-ES" sz="2400" dirty="0">
                <a:solidFill>
                  <a:schemeClr val="accent3"/>
                </a:solidFill>
              </a:rPr>
              <a:t>positivos</a:t>
            </a:r>
            <a:r>
              <a:rPr lang="es-ES" sz="2400" dirty="0"/>
              <a:t> – </a:t>
            </a:r>
            <a:r>
              <a:rPr lang="es-ES" sz="2400" dirty="0">
                <a:solidFill>
                  <a:schemeClr val="accent1"/>
                </a:solidFill>
              </a:rPr>
              <a:t>creativos</a:t>
            </a:r>
            <a:r>
              <a:rPr lang="es-ES" sz="2400" dirty="0"/>
              <a:t> – </a:t>
            </a:r>
            <a:r>
              <a:rPr lang="es-ES" sz="2400" dirty="0">
                <a:solidFill>
                  <a:schemeClr val="accent4"/>
                </a:solidFill>
              </a:rPr>
              <a:t>constructivos</a:t>
            </a:r>
            <a:r>
              <a:rPr lang="es-ES" sz="2400" dirty="0"/>
              <a:t>) de cómo ser hombres.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61</a:t>
            </a:fld>
            <a:endParaRPr/>
          </a:p>
        </p:txBody>
      </p:sp>
      <p:pic>
        <p:nvPicPr>
          <p:cNvPr id="7" name="Shape 349">
            <a:extLst>
              <a:ext uri="{FF2B5EF4-FFF2-40B4-BE49-F238E27FC236}">
                <a16:creationId xmlns:a16="http://schemas.microsoft.com/office/drawing/2014/main" id="{546109CF-D55D-47B9-BE4D-833C6DC0136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085033" y="0"/>
            <a:ext cx="718103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00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240784"/>
            <a:ext cx="101158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Hombres responsables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1"/>
                </a:solidFill>
              </a:rPr>
              <a:t>Hombres que…</a:t>
            </a:r>
            <a:endParaRPr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sz="2400" dirty="0"/>
              <a:t>no necesiten de la imposición del </a:t>
            </a:r>
            <a:r>
              <a:rPr lang="es-ES" sz="2400" dirty="0">
                <a:solidFill>
                  <a:schemeClr val="accent1"/>
                </a:solidFill>
              </a:rPr>
              <a:t>control</a:t>
            </a:r>
            <a:r>
              <a:rPr lang="es-ES" sz="2400" dirty="0"/>
              <a:t>, del abuso de </a:t>
            </a:r>
            <a:r>
              <a:rPr lang="es-ES" sz="2400" dirty="0">
                <a:solidFill>
                  <a:schemeClr val="accent1"/>
                </a:solidFill>
              </a:rPr>
              <a:t>poder</a:t>
            </a:r>
            <a:r>
              <a:rPr lang="es-ES" sz="2400" dirty="0"/>
              <a:t>, ni de la violencia para “ser hombres”.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515201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</a:rPr>
              <a:t>Hombres con…</a:t>
            </a:r>
            <a:endParaRPr sz="24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 de su cuerpo, de sus emociones, con conciencia del ejercicio de su sexualidad y del </a:t>
            </a:r>
            <a:r>
              <a:rPr lang="es-ES" sz="2400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efecto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 de sus acciones.</a:t>
            </a:r>
            <a:endParaRPr sz="24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838803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3"/>
                </a:solidFill>
              </a:rPr>
              <a:t>Hombres que…</a:t>
            </a:r>
            <a:endParaRPr sz="2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asimilen otras formas de vivir su </a:t>
            </a:r>
            <a:r>
              <a:rPr lang="es-ES" sz="2400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masculinidad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 y comprendan que son sujetos sociales en </a:t>
            </a:r>
            <a:r>
              <a:rPr lang="es-ES" sz="2400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construcción permanente</a:t>
            </a:r>
            <a:r>
              <a:rPr lang="es-ES" sz="2400" dirty="0">
                <a:latin typeface="Lato"/>
                <a:ea typeface="Lato"/>
                <a:cs typeface="Lato"/>
                <a:sym typeface="Lato"/>
              </a:rPr>
              <a:t>.</a:t>
            </a:r>
            <a:endParaRPr lang="en-US" sz="24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D48E7667-9864-4C49-AA25-AE8CA5A6366F}"/>
              </a:ext>
            </a:extLst>
          </p:cNvPr>
          <p:cNvSpPr txBox="1">
            <a:spLocks/>
          </p:cNvSpPr>
          <p:nvPr/>
        </p:nvSpPr>
        <p:spPr>
          <a:xfrm>
            <a:off x="1191600" y="4503547"/>
            <a:ext cx="10272815" cy="1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s-MX" sz="2667" b="1" dirty="0">
                <a:solidFill>
                  <a:schemeClr val="accent1"/>
                </a:solidFill>
              </a:rPr>
              <a:t>En suma…</a:t>
            </a:r>
          </a:p>
          <a:p>
            <a:pPr marL="0" indent="0">
              <a:buNone/>
            </a:pPr>
            <a:r>
              <a:rPr lang="es-ES" sz="2667" dirty="0"/>
              <a:t>Hombres capaces de </a:t>
            </a:r>
            <a:r>
              <a:rPr lang="es-ES" sz="2667" dirty="0">
                <a:solidFill>
                  <a:schemeClr val="accent1"/>
                </a:solidFill>
              </a:rPr>
              <a:t>ver</a:t>
            </a:r>
            <a:r>
              <a:rPr lang="es-ES" sz="2667" dirty="0"/>
              <a:t> e </a:t>
            </a:r>
            <a:r>
              <a:rPr lang="es-ES" sz="2667" dirty="0">
                <a:solidFill>
                  <a:schemeClr val="accent1"/>
                </a:solidFill>
              </a:rPr>
              <a:t>interactuar</a:t>
            </a:r>
            <a:r>
              <a:rPr lang="es-ES" sz="2667" dirty="0"/>
              <a:t> con las mujeres como </a:t>
            </a:r>
            <a:r>
              <a:rPr lang="es-ES" sz="2667" dirty="0">
                <a:solidFill>
                  <a:schemeClr val="accent1"/>
                </a:solidFill>
              </a:rPr>
              <a:t>iguales</a:t>
            </a:r>
            <a:r>
              <a:rPr lang="es-ES" sz="2667" dirty="0"/>
              <a:t>.</a:t>
            </a:r>
            <a:endParaRPr lang="es-MX" sz="2667" dirty="0"/>
          </a:p>
        </p:txBody>
      </p:sp>
    </p:spTree>
    <p:extLst>
      <p:ext uri="{BB962C8B-B14F-4D97-AF65-F5344CB8AC3E}">
        <p14:creationId xmlns:p14="http://schemas.microsoft.com/office/powerpoint/2010/main" val="36965525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191600" y="240784"/>
            <a:ext cx="10115833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b="1" dirty="0">
                <a:solidFill>
                  <a:schemeClr val="accent3"/>
                </a:solidFill>
              </a:rPr>
              <a:t>Hombres responsables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191600" y="1502833"/>
            <a:ext cx="3161600" cy="1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accent1"/>
                </a:solidFill>
              </a:rPr>
              <a:t>Mujeres </a:t>
            </a:r>
            <a:r>
              <a:rPr lang="es-MX" sz="2400" b="1" dirty="0">
                <a:solidFill>
                  <a:schemeClr val="accent1"/>
                </a:solidFill>
              </a:rPr>
              <a:t>que</a:t>
            </a:r>
            <a:r>
              <a:rPr lang="es-MX" sz="2400" b="1" dirty="0" smtClean="0">
                <a:solidFill>
                  <a:schemeClr val="accent1"/>
                </a:solidFill>
              </a:rPr>
              <a:t>…</a:t>
            </a:r>
            <a:endParaRPr sz="2400" b="1" dirty="0">
              <a:solidFill>
                <a:schemeClr val="accent1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63</a:t>
            </a:fld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6488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914400" y="30890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152396">
              <a:spcBef>
                <a:spcPts val="800"/>
              </a:spcBef>
              <a:buSzPts val="1800"/>
            </a:pPr>
            <a:r>
              <a:rPr lang="es-ES" cap="small" dirty="0"/>
              <a:t>El futuro de la igualdad </a:t>
            </a:r>
            <a:br>
              <a:rPr lang="es-ES" cap="small" dirty="0"/>
            </a:br>
            <a:r>
              <a:rPr lang="es-ES" cap="small" dirty="0"/>
              <a:t>no </a:t>
            </a:r>
            <a:r>
              <a:rPr lang="es-ES" cap="small" dirty="0" err="1"/>
              <a:t>est</a:t>
            </a:r>
            <a:r>
              <a:rPr lang="es-ES" sz="5333" cap="small" dirty="0" err="1">
                <a:solidFill>
                  <a:schemeClr val="bg1"/>
                </a:solidFill>
              </a:rPr>
              <a:t>Á</a:t>
            </a:r>
            <a:r>
              <a:rPr lang="es-ES" cap="small" dirty="0"/>
              <a:t> garantizado,</a:t>
            </a:r>
            <a:br>
              <a:rPr lang="es-ES" cap="small" dirty="0"/>
            </a:br>
            <a:r>
              <a:rPr lang="es-ES" cap="small" dirty="0"/>
              <a:t>¡Hay que construirlo y sostenerlo </a:t>
            </a:r>
            <a:r>
              <a:rPr lang="es-ES" cap="small" dirty="0" err="1"/>
              <a:t>d</a:t>
            </a:r>
            <a:r>
              <a:rPr lang="es-ES" sz="5333" cap="small" dirty="0" err="1"/>
              <a:t>Í</a:t>
            </a:r>
            <a:r>
              <a:rPr lang="es-ES" cap="small" dirty="0" err="1"/>
              <a:t>a</a:t>
            </a:r>
            <a:r>
              <a:rPr lang="es-ES" cap="small" dirty="0"/>
              <a:t> a </a:t>
            </a:r>
            <a:r>
              <a:rPr lang="es-ES" cap="small" dirty="0" err="1"/>
              <a:t>d</a:t>
            </a:r>
            <a:r>
              <a:rPr lang="es-ES" sz="5333" cap="small" dirty="0" err="1"/>
              <a:t>Í</a:t>
            </a:r>
            <a:r>
              <a:rPr lang="es-ES" cap="small" dirty="0" err="1"/>
              <a:t>a</a:t>
            </a:r>
            <a:r>
              <a:rPr lang="es-ES" cap="small" dirty="0"/>
              <a:t>!</a:t>
            </a:r>
            <a:endParaRPr lang="es-MX" cap="small" dirty="0"/>
          </a:p>
        </p:txBody>
      </p:sp>
    </p:spTree>
    <p:extLst>
      <p:ext uri="{BB962C8B-B14F-4D97-AF65-F5344CB8AC3E}">
        <p14:creationId xmlns:p14="http://schemas.microsoft.com/office/powerpoint/2010/main" val="2409723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Bitrix24 Live Q&amp;A Sessions Every Thur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88336" cy="68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1aff3ed76_0_161"/>
          <p:cNvSpPr/>
          <p:nvPr/>
        </p:nvSpPr>
        <p:spPr>
          <a:xfrm>
            <a:off x="2856340" y="175528"/>
            <a:ext cx="6163623" cy="6191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91aff3ed76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390" y="529519"/>
            <a:ext cx="2340693" cy="239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91aff3ed76_0_161"/>
          <p:cNvSpPr txBox="1"/>
          <p:nvPr/>
        </p:nvSpPr>
        <p:spPr>
          <a:xfrm>
            <a:off x="3372537" y="3060801"/>
            <a:ext cx="5160400" cy="2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Tuxpan 47, Roma Sur, Cuauhtémoc, </a:t>
            </a:r>
            <a:r>
              <a:rPr lang="es-MX" sz="28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CdMx</a:t>
            </a: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06760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Teléfono 55 5584 0601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endParaRPr lang="es-MX" sz="280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algn="ctr">
              <a:lnSpc>
                <a:spcPct val="113309"/>
              </a:lnSpc>
              <a:buClr>
                <a:srgbClr val="000000"/>
              </a:buClr>
              <a:buSzPts val="4200"/>
            </a:pPr>
            <a:r>
              <a:rPr lang="es-MX" sz="28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@</a:t>
            </a:r>
            <a:r>
              <a:rPr lang="es-MX" sz="28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gendesac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91aff3ed76_0_161" descr="10 mejores imágenes de Icono de facebook | Icono de facebook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5024" y="4500710"/>
            <a:ext cx="509588" cy="50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91aff3ed76_0_161" descr="Icono Twitter Gratis de Material Design Social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4634" y="5022342"/>
            <a:ext cx="410369" cy="41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Made in Kings Heath Instagram Facebook Female Photography - Instagram PNG  logo | Instagram logo, Facebook logo png, Logo 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68" y="5529585"/>
            <a:ext cx="539044" cy="3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5;p15"/>
          <p:cNvSpPr txBox="1"/>
          <p:nvPr/>
        </p:nvSpPr>
        <p:spPr>
          <a:xfrm>
            <a:off x="8505722" y="5798940"/>
            <a:ext cx="38773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1600" b="1" dirty="0">
                <a:solidFill>
                  <a:srgbClr val="6192CA"/>
                </a:solidFill>
              </a:rPr>
              <a:t>Yair Maldonado Lezama</a:t>
            </a:r>
          </a:p>
          <a:p>
            <a:pPr algn="ctr"/>
            <a:r>
              <a:rPr lang="es" sz="1600" b="1" dirty="0" smtClean="0">
                <a:solidFill>
                  <a:srgbClr val="6192CA"/>
                </a:solidFill>
              </a:rPr>
              <a:t>yair@gendes.org.mx</a:t>
            </a:r>
            <a:endParaRPr sz="1600" b="1" dirty="0">
              <a:solidFill>
                <a:srgbClr val="619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4"/>
          <p:cNvSpPr/>
          <p:nvPr/>
        </p:nvSpPr>
        <p:spPr>
          <a:xfrm>
            <a:off x="4702723" y="1236895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68" name="Freeform 6"/>
          <p:cNvSpPr/>
          <p:nvPr/>
        </p:nvSpPr>
        <p:spPr>
          <a:xfrm>
            <a:off x="4702722" y="4734764"/>
            <a:ext cx="391944" cy="39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sp>
        <p:nvSpPr>
          <p:cNvPr id="170" name="AutoShape 9"/>
          <p:cNvSpPr/>
          <p:nvPr/>
        </p:nvSpPr>
        <p:spPr>
          <a:xfrm>
            <a:off x="628071" y="3216962"/>
            <a:ext cx="441860" cy="91388"/>
          </a:xfrm>
          <a:prstGeom prst="rect">
            <a:avLst/>
          </a:prstGeom>
          <a:solidFill>
            <a:srgbClr val="F9D91F"/>
          </a:solidFill>
          <a:ln w="12700">
            <a:miter lim="400000"/>
          </a:ln>
        </p:spPr>
        <p:txBody>
          <a:bodyPr lIns="30479" rIns="30479"/>
          <a:lstStyle/>
          <a:p>
            <a:endParaRPr sz="1200"/>
          </a:p>
        </p:txBody>
      </p:sp>
      <p:pic>
        <p:nvPicPr>
          <p:cNvPr id="17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22" y="2969209"/>
            <a:ext cx="2535880" cy="233819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11"/>
          <p:cNvSpPr txBox="1"/>
          <p:nvPr/>
        </p:nvSpPr>
        <p:spPr>
          <a:xfrm>
            <a:off x="416402" y="1409896"/>
            <a:ext cx="4015082" cy="71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000"/>
              </a:lnSpc>
              <a:defRPr sz="7200" spc="6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es-MX" sz="4800" dirty="0">
                <a:solidFill>
                  <a:schemeClr val="accent1"/>
                </a:solidFill>
              </a:rPr>
              <a:t>Estereotipos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73" name="TextBox 12"/>
          <p:cNvSpPr txBox="1"/>
          <p:nvPr/>
        </p:nvSpPr>
        <p:spPr>
          <a:xfrm>
            <a:off x="5263173" y="1090845"/>
            <a:ext cx="1725228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lang="es-MX" sz="2000" dirty="0"/>
              <a:t>Masculinos</a:t>
            </a:r>
            <a:endParaRPr sz="2000" dirty="0"/>
          </a:p>
        </p:txBody>
      </p:sp>
      <p:sp>
        <p:nvSpPr>
          <p:cNvPr id="174" name="TextBox 13"/>
          <p:cNvSpPr txBox="1"/>
          <p:nvPr/>
        </p:nvSpPr>
        <p:spPr>
          <a:xfrm>
            <a:off x="7352880" y="481176"/>
            <a:ext cx="4325563" cy="253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Proactividad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Galantería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Dominio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Ámbito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público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Racionalidad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Exposición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al </a:t>
            </a: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peligro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Producción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175" name="TextBox 14"/>
          <p:cNvSpPr txBox="1"/>
          <p:nvPr/>
        </p:nvSpPr>
        <p:spPr>
          <a:xfrm>
            <a:off x="5096313" y="4807263"/>
            <a:ext cx="2280863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900"/>
              </a:lnSpc>
              <a:defRPr sz="3000" spc="270">
                <a:solidFill>
                  <a:srgbClr val="111B1E"/>
                </a:solidFill>
                <a:latin typeface="Montserrat Classic"/>
                <a:ea typeface="Montserrat Classic"/>
                <a:cs typeface="Montserrat Classic"/>
                <a:sym typeface="Montserrat Classic"/>
              </a:defRPr>
            </a:lvl1pPr>
          </a:lstStyle>
          <a:p>
            <a:r>
              <a:rPr lang="es-MX" sz="2000" dirty="0"/>
              <a:t>Femeninos</a:t>
            </a:r>
            <a:endParaRPr sz="2000" dirty="0"/>
          </a:p>
        </p:txBody>
      </p:sp>
      <p:sp>
        <p:nvSpPr>
          <p:cNvPr id="176" name="TextBox 15"/>
          <p:cNvSpPr txBox="1"/>
          <p:nvPr/>
        </p:nvSpPr>
        <p:spPr>
          <a:xfrm>
            <a:off x="7352879" y="3504300"/>
            <a:ext cx="4325563" cy="285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Pasividad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Belleza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Sumisión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Ámbito</a:t>
            </a:r>
            <a:r>
              <a:rPr lang="en-US" sz="1600" b="1" dirty="0">
                <a:latin typeface="Raleway" panose="020B0503030101060003" pitchFamily="34" charset="0"/>
                <a:ea typeface="Montserrat Light" charset="0"/>
                <a:cs typeface="Montserrat Light" charset="0"/>
              </a:rPr>
              <a:t> </a:t>
            </a: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privado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Sensibilidad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Protecciónro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Raleway" panose="020B0503030101060003" pitchFamily="34" charset="0"/>
                <a:ea typeface="Montserrat Light" charset="0"/>
                <a:cs typeface="Montserrat Light" charset="0"/>
              </a:rPr>
              <a:t>Reproducción</a:t>
            </a:r>
            <a:endParaRPr lang="en-US" sz="1600" b="1" dirty="0">
              <a:latin typeface="Raleway" panose="020B0503030101060003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ts val="2067"/>
              </a:lnSpc>
              <a:defRPr sz="2200">
                <a:solidFill>
                  <a:srgbClr val="111B1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67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3762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91aff3ed76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3" y="617196"/>
            <a:ext cx="1405841" cy="13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91aff3ed76_0_98"/>
          <p:cNvSpPr txBox="1"/>
          <p:nvPr/>
        </p:nvSpPr>
        <p:spPr>
          <a:xfrm>
            <a:off x="1269999" y="1955797"/>
            <a:ext cx="965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600"/>
            </a:pPr>
            <a:endParaRPr sz="13267">
              <a:solidFill>
                <a:srgbClr val="BC5BB3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147" name="Google Shape;147;g91aff3ed76_0_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4399" y="3333667"/>
            <a:ext cx="5803200" cy="290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91aff3ed76_0_98"/>
          <p:cNvSpPr txBox="1"/>
          <p:nvPr/>
        </p:nvSpPr>
        <p:spPr>
          <a:xfrm>
            <a:off x="-716101" y="2661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0"/>
            </a:pPr>
            <a:r>
              <a:rPr lang="es-MX" sz="5334" b="1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¿Cómo lo aprendemos?</a:t>
            </a:r>
            <a:endParaRPr sz="5334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91aff3ed76_0_98"/>
          <p:cNvSpPr txBox="1"/>
          <p:nvPr/>
        </p:nvSpPr>
        <p:spPr>
          <a:xfrm>
            <a:off x="1468300" y="1932133"/>
            <a:ext cx="965200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0000"/>
              </a:buClr>
              <a:buSzPts val="5600"/>
            </a:pPr>
            <a:r>
              <a:rPr lang="es-MX" sz="3734">
                <a:latin typeface="Calibri"/>
                <a:ea typeface="Calibri"/>
                <a:cs typeface="Calibri"/>
                <a:sym typeface="Calibri"/>
              </a:rPr>
              <a:t>Socialización de género: lo que a</a:t>
            </a:r>
            <a:r>
              <a:rPr lang="es-MX" sz="373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</a:t>
            </a:r>
            <a:r>
              <a:rPr lang="es-MX" sz="3734">
                <a:latin typeface="Calibri"/>
                <a:ea typeface="Calibri"/>
                <a:cs typeface="Calibri"/>
                <a:sym typeface="Calibri"/>
              </a:rPr>
              <a:t>imos de</a:t>
            </a:r>
            <a:r>
              <a:rPr lang="es-MX" sz="373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ser hombres y </a:t>
            </a:r>
            <a:r>
              <a:rPr lang="es-MX" sz="3734"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MX" sz="373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mujeres.</a:t>
            </a:r>
            <a:endParaRPr sz="373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5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91aff3ed76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63" y="617196"/>
            <a:ext cx="1405841" cy="13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91aff3ed76_0_98"/>
          <p:cNvSpPr txBox="1"/>
          <p:nvPr/>
        </p:nvSpPr>
        <p:spPr>
          <a:xfrm>
            <a:off x="1269999" y="1955797"/>
            <a:ext cx="9652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600"/>
            </a:pPr>
            <a:endParaRPr sz="13267">
              <a:solidFill>
                <a:srgbClr val="BC5BB3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48" name="Google Shape;148;g91aff3ed76_0_98"/>
          <p:cNvSpPr txBox="1"/>
          <p:nvPr/>
        </p:nvSpPr>
        <p:spPr>
          <a:xfrm>
            <a:off x="-716101" y="2661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0"/>
            </a:pPr>
            <a:r>
              <a:rPr lang="es-MX" sz="5334" b="1" dirty="0" smtClean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¿Dónde </a:t>
            </a:r>
            <a:r>
              <a:rPr lang="es-MX" sz="5334" b="1" dirty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lo aprendemos?</a:t>
            </a:r>
            <a:endParaRPr sz="5334" dirty="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Píldora Violeta | Socialización de género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4" y="1677384"/>
            <a:ext cx="7499128" cy="42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3009</Words>
  <Application>Microsoft Office PowerPoint</Application>
  <PresentationFormat>Panorámica</PresentationFormat>
  <Paragraphs>299</Paragraphs>
  <Slides>66</Slides>
  <Notes>23</Notes>
  <HiddenSlides>18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87" baseType="lpstr">
      <vt:lpstr>Abhaya Libre</vt:lpstr>
      <vt:lpstr>Aileron Regular</vt:lpstr>
      <vt:lpstr>Aileron Regular Bold</vt:lpstr>
      <vt:lpstr>Arial</vt:lpstr>
      <vt:lpstr>Arimo</vt:lpstr>
      <vt:lpstr>Calibri</vt:lpstr>
      <vt:lpstr>Calibri Light</vt:lpstr>
      <vt:lpstr>Clear Sans Regular</vt:lpstr>
      <vt:lpstr>GeosansLight</vt:lpstr>
      <vt:lpstr>Lato</vt:lpstr>
      <vt:lpstr>Montserrat Classic</vt:lpstr>
      <vt:lpstr>Montserrat Classic Bold</vt:lpstr>
      <vt:lpstr>Montserrat Light</vt:lpstr>
      <vt:lpstr>Montserrat Light Bold</vt:lpstr>
      <vt:lpstr>Oswald</vt:lpstr>
      <vt:lpstr>Raleway</vt:lpstr>
      <vt:lpstr>Roboto</vt:lpstr>
      <vt:lpstr>Tahoma</vt:lpstr>
      <vt:lpstr>Verdana</vt:lpstr>
      <vt:lpstr>Wingdings</vt:lpstr>
      <vt:lpstr>Tema de Office</vt:lpstr>
      <vt:lpstr>Micromachismos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48 Cosas que escuchamos…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Saber que nos comportamos de acuerdo con creencias aprendidas, permite comprender los riesgos y costos de ese estilo de vida, así como la posibilidad de cambiar. </vt:lpstr>
      <vt:lpstr>Presentación de PowerPoint</vt:lpstr>
      <vt:lpstr>Presentación de PowerPoint</vt:lpstr>
      <vt:lpstr>Presentación de PowerPoint</vt:lpstr>
      <vt:lpstr>Presentación de PowerPoint</vt:lpstr>
      <vt:lpstr>Otras consecuencias: tecnología militar;  degradación del medio ambiente; desigualdad económica  </vt:lpstr>
      <vt:lpstr>Presentación de PowerPoint</vt:lpstr>
      <vt:lpstr>30.6%</vt:lpstr>
      <vt:lpstr>Encuesta Nacional sobre la Dinámica de las Relaciones en los Hogares (ENDIREH) 2016</vt:lpstr>
      <vt:lpstr>Presentación de PowerPoint</vt:lpstr>
      <vt:lpstr>Presentación de PowerPoint</vt:lpstr>
      <vt:lpstr>Presentación de PowerPoint</vt:lpstr>
      <vt:lpstr> Micro-machismos.</vt:lpstr>
      <vt:lpstr>Encuadre de los micro machismos. </vt:lpstr>
      <vt:lpstr>¿Qué son?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Micro machismos en el seno familiar.</vt:lpstr>
      <vt:lpstr>Efectos</vt:lpstr>
      <vt:lpstr>Ejemplos</vt:lpstr>
      <vt:lpstr> Contexto de pareja.</vt:lpstr>
      <vt:lpstr> Contexto de pareja.</vt:lpstr>
      <vt:lpstr>Presentación de PowerPoint</vt:lpstr>
      <vt:lpstr>¿micros?</vt:lpstr>
      <vt:lpstr>Presentación de PowerPoint</vt:lpstr>
      <vt:lpstr> La oportunidad del cambio</vt:lpstr>
      <vt:lpstr>Reacciones de los hombres</vt:lpstr>
      <vt:lpstr>Presentación de PowerPoint</vt:lpstr>
      <vt:lpstr>Beneficios del cambio</vt:lpstr>
      <vt:lpstr>¿Qué falta para concretar el cambio?</vt:lpstr>
      <vt:lpstr>¿Qué puedo hacer a nivel personal?</vt:lpstr>
      <vt:lpstr> Consideraciones finales</vt:lpstr>
      <vt:lpstr>Consideraciones finales</vt:lpstr>
      <vt:lpstr>Entre la utopía y lo factible</vt:lpstr>
      <vt:lpstr>Hombres responsables</vt:lpstr>
      <vt:lpstr>Hombres responsables</vt:lpstr>
      <vt:lpstr>El futuro de la igualdad  no estÁ garantizado, ¡Hay que construirlo y sostenerlo dÍa a dÍa!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Micromachismos en el núcleo familiar.</dc:title>
  <dc:creator>Lenovo</dc:creator>
  <cp:lastModifiedBy>Mari</cp:lastModifiedBy>
  <cp:revision>28</cp:revision>
  <dcterms:created xsi:type="dcterms:W3CDTF">2021-02-26T17:34:09Z</dcterms:created>
  <dcterms:modified xsi:type="dcterms:W3CDTF">2022-07-04T19:59:40Z</dcterms:modified>
</cp:coreProperties>
</file>