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44"/>
  </p:notes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7"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Montserrat" pitchFamily="2" charset="0"/>
      <p:regular r:id="rId49"/>
      <p:bold r:id="rId50"/>
      <p:italic r:id="rId51"/>
      <p:boldItalic r:id="rId52"/>
    </p:embeddedFont>
    <p:embeddedFont>
      <p:font typeface="Montserrat SemiBold"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font" Target="fonts/font3.fntdata" /><Relationship Id="rId50" Type="http://schemas.openxmlformats.org/officeDocument/2006/relationships/font" Target="fonts/font6.fntdata" /><Relationship Id="rId55" Type="http://schemas.openxmlformats.org/officeDocument/2006/relationships/font" Target="fonts/font11.fntdata"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font" Target="fonts/font2.fntdata" /><Relationship Id="rId59"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slide" Target="slides/slide39.xml" /><Relationship Id="rId54" Type="http://schemas.openxmlformats.org/officeDocument/2006/relationships/font" Target="fonts/font10.fntdata"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font" Target="fonts/font1.fntdata" /><Relationship Id="rId53" Type="http://schemas.openxmlformats.org/officeDocument/2006/relationships/font" Target="fonts/font9.fntdata" /><Relationship Id="rId58" Type="http://schemas.openxmlformats.org/officeDocument/2006/relationships/viewProps" Target="view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font" Target="fonts/font5.fntdata" /><Relationship Id="rId57" Type="http://schemas.openxmlformats.org/officeDocument/2006/relationships/presProps" Target="presProp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notesMaster" Target="notesMasters/notesMaster1.xml" /><Relationship Id="rId52" Type="http://schemas.openxmlformats.org/officeDocument/2006/relationships/font" Target="fonts/font8.fntdata" /><Relationship Id="rId60" Type="http://schemas.openxmlformats.org/officeDocument/2006/relationships/tableStyles" Target="tableStyle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font" Target="fonts/font4.fntdata" /><Relationship Id="rId56" Type="http://schemas.openxmlformats.org/officeDocument/2006/relationships/font" Target="fonts/font12.fntdata" /><Relationship Id="rId8" Type="http://schemas.openxmlformats.org/officeDocument/2006/relationships/slide" Target="slides/slide6.xml" /><Relationship Id="rId51" Type="http://schemas.openxmlformats.org/officeDocument/2006/relationships/font" Target="fonts/font7.fntdata" /><Relationship Id="rId3" Type="http://schemas.openxmlformats.org/officeDocument/2006/relationships/slide" Target="slides/slid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2ed5d95488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2ed5d95488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12ed5d95488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MX"/>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2f8ca76903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12f8ca76903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12f8ca76903_0_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f8ca76903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12f8ca76903_0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12f8ca76903_0_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2f8ca76903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12f8ca76903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12f8ca76903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2f8ca76903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12f8ca76903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12f8ca76903_0_1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MX"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2f8ca76903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12f8ca76903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12f8ca76903_0_1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ed5d954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12ed5d9548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12ed5d9548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2f8ca76903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12f8ca76903_0_1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12f8ca76903_0_1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f8ca76903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12f8ca76903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g12f8ca76903_0_1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2f8ca76903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12f8ca76903_0_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12f8ca76903_0_1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2f8ca76903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12f8ca76903_0_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12f8ca76903_0_1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23</a:t>
            </a:fld>
            <a:endParaRPr/>
          </a:p>
        </p:txBody>
      </p:sp>
    </p:spTree>
    <p:extLst>
      <p:ext uri="{BB962C8B-B14F-4D97-AF65-F5344CB8AC3E}">
        <p14:creationId xmlns:p14="http://schemas.microsoft.com/office/powerpoint/2010/main" val="2117187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MX"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2f8ca76903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12f8ca76903_0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g12f8ca76903_0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MX"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MX"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MX"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MX"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2f8ca76903_0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12f8ca76903_0_2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g12f8ca76903_0_2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2fb6675974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12fb6675974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g12fb6675974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2fb6675974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12fb6675974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g12fb6675974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2fb6675974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2fb6675974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g12fb6675974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2f8ca76903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g12f8ca76903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g12f8ca76903_0_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2fb667597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12fb667597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g12fb667597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2fb6675974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12fb6675974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g12fb6675974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2fb6675974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12fb6675974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g12fb6675974_0_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2fb6675974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g12fb6675974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g12fb6675974_0_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f8ca769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2f8ca769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12f8ca769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5" name="Google Shape;56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2f8ca76903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g12f8ca76903_0_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g12f8ca76903_0_2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f8ca7690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12f8ca76903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12f8ca76903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f8ca76903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2f8ca76903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12f8ca76903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2f8ca76903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2f8ca76903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12f8ca76903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2f8ca76903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12f8ca76903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12f8ca76903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theme" Target="../theme/theme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1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3.png" /><Relationship Id="rId2" Type="http://schemas.openxmlformats.org/officeDocument/2006/relationships/notesSlide" Target="../notesSlides/notesSlide10.xml" /><Relationship Id="rId1" Type="http://schemas.openxmlformats.org/officeDocument/2006/relationships/slideLayout" Target="../slideLayouts/slideLayout1.xml" /><Relationship Id="rId6" Type="http://schemas.openxmlformats.org/officeDocument/2006/relationships/image" Target="../media/image2.png" /><Relationship Id="rId5" Type="http://schemas.openxmlformats.org/officeDocument/2006/relationships/image" Target="../media/image10.png" /><Relationship Id="rId4" Type="http://schemas.openxmlformats.org/officeDocument/2006/relationships/image" Target="../media/image9.png" /></Relationships>
</file>

<file path=ppt/slides/_rels/slide11.xml.rels><?xml version="1.0" encoding="UTF-8" standalone="yes"?>
<Relationships xmlns="http://schemas.openxmlformats.org/package/2006/relationships"><Relationship Id="rId8" Type="http://schemas.openxmlformats.org/officeDocument/2006/relationships/image" Target="../media/image3.png" /><Relationship Id="rId3" Type="http://schemas.openxmlformats.org/officeDocument/2006/relationships/image" Target="../media/image1.png" /><Relationship Id="rId7" Type="http://schemas.openxmlformats.org/officeDocument/2006/relationships/image" Target="../media/image2.png" /><Relationship Id="rId2" Type="http://schemas.openxmlformats.org/officeDocument/2006/relationships/notesSlide" Target="../notesSlides/notesSlide11.xml" /><Relationship Id="rId1" Type="http://schemas.openxmlformats.org/officeDocument/2006/relationships/slideLayout" Target="../slideLayouts/slideLayout1.xml" /><Relationship Id="rId6" Type="http://schemas.openxmlformats.org/officeDocument/2006/relationships/image" Target="../media/image12.png" /><Relationship Id="rId5" Type="http://schemas.openxmlformats.org/officeDocument/2006/relationships/image" Target="../media/image11.jpg" /><Relationship Id="rId4" Type="http://schemas.openxmlformats.org/officeDocument/2006/relationships/image" Target="../media/image9.png" /></Relationships>
</file>

<file path=ppt/slides/_rels/slide12.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image" Target="../media/image1.png" /><Relationship Id="rId7" Type="http://schemas.openxmlformats.org/officeDocument/2006/relationships/image" Target="../media/image15.png" /><Relationship Id="rId2" Type="http://schemas.openxmlformats.org/officeDocument/2006/relationships/notesSlide" Target="../notesSlides/notesSlide12.xml" /><Relationship Id="rId1" Type="http://schemas.openxmlformats.org/officeDocument/2006/relationships/slideLayout" Target="../slideLayouts/slideLayout1.xml" /><Relationship Id="rId6" Type="http://schemas.openxmlformats.org/officeDocument/2006/relationships/image" Target="../media/image14.png" /><Relationship Id="rId5" Type="http://schemas.openxmlformats.org/officeDocument/2006/relationships/image" Target="../media/image9.png" /><Relationship Id="rId4" Type="http://schemas.openxmlformats.org/officeDocument/2006/relationships/image" Target="../media/image13.png" /><Relationship Id="rId9" Type="http://schemas.openxmlformats.org/officeDocument/2006/relationships/image" Target="../media/image3.png" /></Relationships>
</file>

<file path=ppt/slides/_rels/slide13.xml.rels><?xml version="1.0" encoding="UTF-8" standalone="yes"?>
<Relationships xmlns="http://schemas.openxmlformats.org/package/2006/relationships"><Relationship Id="rId8" Type="http://schemas.openxmlformats.org/officeDocument/2006/relationships/image" Target="../media/image18.jpg" /><Relationship Id="rId3" Type="http://schemas.openxmlformats.org/officeDocument/2006/relationships/image" Target="../media/image1.png" /><Relationship Id="rId7" Type="http://schemas.openxmlformats.org/officeDocument/2006/relationships/image" Target="../media/image17.jpg" /><Relationship Id="rId2" Type="http://schemas.openxmlformats.org/officeDocument/2006/relationships/notesSlide" Target="../notesSlides/notesSlide13.xml" /><Relationship Id="rId1" Type="http://schemas.openxmlformats.org/officeDocument/2006/relationships/slideLayout" Target="../slideLayouts/slideLayout1.xml" /><Relationship Id="rId6" Type="http://schemas.openxmlformats.org/officeDocument/2006/relationships/image" Target="../media/image16.png" /><Relationship Id="rId5" Type="http://schemas.openxmlformats.org/officeDocument/2006/relationships/image" Target="../media/image3.png" /><Relationship Id="rId4" Type="http://schemas.openxmlformats.org/officeDocument/2006/relationships/image" Target="../media/image2.png" /><Relationship Id="rId9" Type="http://schemas.openxmlformats.org/officeDocument/2006/relationships/image" Target="../media/image19.jpg" /></Relationships>
</file>

<file path=ppt/slides/_rels/slide1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4.xml" /><Relationship Id="rId1" Type="http://schemas.openxmlformats.org/officeDocument/2006/relationships/slideLayout" Target="../slideLayouts/slideLayout1.xml" /><Relationship Id="rId6" Type="http://schemas.openxmlformats.org/officeDocument/2006/relationships/image" Target="../media/image20.jpg" /><Relationship Id="rId5" Type="http://schemas.openxmlformats.org/officeDocument/2006/relationships/image" Target="../media/image3.png" /><Relationship Id="rId4" Type="http://schemas.openxmlformats.org/officeDocument/2006/relationships/image" Target="../media/image2.png" /></Relationships>
</file>

<file path=ppt/slides/_rels/slide1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5.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16.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6.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1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7.xml" /><Relationship Id="rId1" Type="http://schemas.openxmlformats.org/officeDocument/2006/relationships/slideLayout" Target="../slideLayouts/slideLayout1.xml" /><Relationship Id="rId6" Type="http://schemas.openxmlformats.org/officeDocument/2006/relationships/image" Target="../media/image3.png" /><Relationship Id="rId5" Type="http://schemas.openxmlformats.org/officeDocument/2006/relationships/image" Target="../media/image2.png" /><Relationship Id="rId4" Type="http://schemas.openxmlformats.org/officeDocument/2006/relationships/image" Target="../media/image21.jpg" /></Relationships>
</file>

<file path=ppt/slides/_rels/slide18.xml.rels><?xml version="1.0" encoding="UTF-8" standalone="yes"?>
<Relationships xmlns="http://schemas.openxmlformats.org/package/2006/relationships"><Relationship Id="rId8" Type="http://schemas.openxmlformats.org/officeDocument/2006/relationships/image" Target="../media/image3.png" /><Relationship Id="rId3" Type="http://schemas.openxmlformats.org/officeDocument/2006/relationships/image" Target="../media/image1.png" /><Relationship Id="rId7" Type="http://schemas.openxmlformats.org/officeDocument/2006/relationships/image" Target="../media/image2.png" /><Relationship Id="rId2" Type="http://schemas.openxmlformats.org/officeDocument/2006/relationships/notesSlide" Target="../notesSlides/notesSlide18.xml" /><Relationship Id="rId1" Type="http://schemas.openxmlformats.org/officeDocument/2006/relationships/slideLayout" Target="../slideLayouts/slideLayout1.xml" /><Relationship Id="rId6" Type="http://schemas.openxmlformats.org/officeDocument/2006/relationships/image" Target="../media/image23.png" /><Relationship Id="rId5" Type="http://schemas.openxmlformats.org/officeDocument/2006/relationships/image" Target="../media/image22.png" /><Relationship Id="rId4" Type="http://schemas.openxmlformats.org/officeDocument/2006/relationships/image" Target="../media/image13.png" /></Relationships>
</file>

<file path=ppt/slides/_rels/slide19.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9.xml" /><Relationship Id="rId1" Type="http://schemas.openxmlformats.org/officeDocument/2006/relationships/slideLayout" Target="../slideLayouts/slideLayout1.xml" /><Relationship Id="rId6" Type="http://schemas.openxmlformats.org/officeDocument/2006/relationships/image" Target="../media/image3.png" /><Relationship Id="rId5" Type="http://schemas.openxmlformats.org/officeDocument/2006/relationships/image" Target="../media/image2.png" /><Relationship Id="rId4" Type="http://schemas.openxmlformats.org/officeDocument/2006/relationships/image" Target="../media/image22.png"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1.xml" /><Relationship Id="rId6" Type="http://schemas.openxmlformats.org/officeDocument/2006/relationships/image" Target="../media/image3.png" /><Relationship Id="rId5" Type="http://schemas.openxmlformats.org/officeDocument/2006/relationships/image" Target="../media/image2.png" /><Relationship Id="rId4" Type="http://schemas.openxmlformats.org/officeDocument/2006/relationships/image" Target="../media/image4.png" /></Relationships>
</file>

<file path=ppt/slides/_rels/slide20.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0.xml" /><Relationship Id="rId1" Type="http://schemas.openxmlformats.org/officeDocument/2006/relationships/slideLayout" Target="../slideLayouts/slideLayout1.xml" /><Relationship Id="rId6" Type="http://schemas.openxmlformats.org/officeDocument/2006/relationships/image" Target="../media/image3.png" /><Relationship Id="rId5" Type="http://schemas.openxmlformats.org/officeDocument/2006/relationships/image" Target="../media/image2.png" /><Relationship Id="rId4" Type="http://schemas.openxmlformats.org/officeDocument/2006/relationships/image" Target="../media/image22.png" /></Relationships>
</file>

<file path=ppt/slides/_rels/slide2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1.xml" /><Relationship Id="rId1" Type="http://schemas.openxmlformats.org/officeDocument/2006/relationships/slideLayout" Target="../slideLayouts/slideLayout1.xml" /><Relationship Id="rId6" Type="http://schemas.openxmlformats.org/officeDocument/2006/relationships/image" Target="../media/image3.png" /><Relationship Id="rId5" Type="http://schemas.openxmlformats.org/officeDocument/2006/relationships/image" Target="../media/image2.png" /><Relationship Id="rId4" Type="http://schemas.openxmlformats.org/officeDocument/2006/relationships/image" Target="../media/image22.png" /></Relationships>
</file>

<file path=ppt/slides/_rels/slide2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2.xml" /><Relationship Id="rId1" Type="http://schemas.openxmlformats.org/officeDocument/2006/relationships/slideLayout" Target="../slideLayouts/slideLayout1.xml" /><Relationship Id="rId6" Type="http://schemas.openxmlformats.org/officeDocument/2006/relationships/image" Target="../media/image3.png" /><Relationship Id="rId5" Type="http://schemas.openxmlformats.org/officeDocument/2006/relationships/image" Target="../media/image2.png" /><Relationship Id="rId4" Type="http://schemas.openxmlformats.org/officeDocument/2006/relationships/image" Target="../media/image22.png" /></Relationships>
</file>

<file path=ppt/slides/_rels/slide2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3.xml" /><Relationship Id="rId1" Type="http://schemas.openxmlformats.org/officeDocument/2006/relationships/slideLayout" Target="../slideLayouts/slideLayout1.xml" /><Relationship Id="rId6" Type="http://schemas.openxmlformats.org/officeDocument/2006/relationships/image" Target="../media/image3.png" /><Relationship Id="rId5" Type="http://schemas.openxmlformats.org/officeDocument/2006/relationships/image" Target="../media/image2.png" /><Relationship Id="rId4" Type="http://schemas.openxmlformats.org/officeDocument/2006/relationships/image" Target="../media/image22.png" /></Relationships>
</file>

<file path=ppt/slides/_rels/slide2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4.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4.png" /></Relationships>
</file>

<file path=ppt/slides/_rels/slide2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5.xml" /><Relationship Id="rId1" Type="http://schemas.openxmlformats.org/officeDocument/2006/relationships/slideLayout" Target="../slideLayouts/slideLayout1.xml" /><Relationship Id="rId6" Type="http://schemas.openxmlformats.org/officeDocument/2006/relationships/image" Target="../media/image26.jpg" /><Relationship Id="rId5" Type="http://schemas.openxmlformats.org/officeDocument/2006/relationships/image" Target="../media/image23.png" /><Relationship Id="rId4" Type="http://schemas.openxmlformats.org/officeDocument/2006/relationships/image" Target="../media/image25.png" /></Relationships>
</file>

<file path=ppt/slides/_rels/slide26.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3.png" /><Relationship Id="rId2" Type="http://schemas.openxmlformats.org/officeDocument/2006/relationships/notesSlide" Target="../notesSlides/notesSlide26.xml" /><Relationship Id="rId1" Type="http://schemas.openxmlformats.org/officeDocument/2006/relationships/slideLayout" Target="../slideLayouts/slideLayout1.xml" /><Relationship Id="rId6" Type="http://schemas.openxmlformats.org/officeDocument/2006/relationships/image" Target="../media/image2.png" /><Relationship Id="rId5" Type="http://schemas.openxmlformats.org/officeDocument/2006/relationships/image" Target="../media/image23.png" /><Relationship Id="rId4" Type="http://schemas.openxmlformats.org/officeDocument/2006/relationships/image" Target="../media/image27.png" /></Relationships>
</file>

<file path=ppt/slides/_rels/slide2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7.xml" /><Relationship Id="rId1" Type="http://schemas.openxmlformats.org/officeDocument/2006/relationships/slideLayout" Target="../slideLayouts/slideLayout1.xml" /><Relationship Id="rId6" Type="http://schemas.openxmlformats.org/officeDocument/2006/relationships/image" Target="../media/image3.png" /><Relationship Id="rId5" Type="http://schemas.openxmlformats.org/officeDocument/2006/relationships/image" Target="../media/image2.png" /><Relationship Id="rId4" Type="http://schemas.openxmlformats.org/officeDocument/2006/relationships/image" Target="../media/image23.png" /></Relationships>
</file>

<file path=ppt/slides/_rels/slide28.xml.rels><?xml version="1.0" encoding="UTF-8" standalone="yes"?>
<Relationships xmlns="http://schemas.openxmlformats.org/package/2006/relationships"><Relationship Id="rId3" Type="http://schemas.openxmlformats.org/officeDocument/2006/relationships/image" Target="../media/image28.jpg" /><Relationship Id="rId2" Type="http://schemas.openxmlformats.org/officeDocument/2006/relationships/notesSlide" Target="../notesSlides/notesSlide28.xml"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3" Type="http://schemas.openxmlformats.org/officeDocument/2006/relationships/image" Target="../media/image29.jpg" /><Relationship Id="rId2" Type="http://schemas.openxmlformats.org/officeDocument/2006/relationships/notesSlide" Target="../notesSlides/notesSlide29.xml" /><Relationship Id="rId1" Type="http://schemas.openxmlformats.org/officeDocument/2006/relationships/slideLayout" Target="../slideLayouts/slideLayout1.xml" /><Relationship Id="rId4" Type="http://schemas.openxmlformats.org/officeDocument/2006/relationships/image" Target="../media/image2.png"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1.xml" /><Relationship Id="rId6" Type="http://schemas.openxmlformats.org/officeDocument/2006/relationships/image" Target="../media/image3.png" /><Relationship Id="rId5" Type="http://schemas.openxmlformats.org/officeDocument/2006/relationships/image" Target="../media/image2.png" /><Relationship Id="rId4" Type="http://schemas.openxmlformats.org/officeDocument/2006/relationships/image" Target="../media/image5.png" /></Relationships>
</file>

<file path=ppt/slides/_rels/slide30.xml.rels><?xml version="1.0" encoding="UTF-8" standalone="yes"?>
<Relationships xmlns="http://schemas.openxmlformats.org/package/2006/relationships"><Relationship Id="rId3" Type="http://schemas.openxmlformats.org/officeDocument/2006/relationships/image" Target="../media/image30.jpg" /><Relationship Id="rId2" Type="http://schemas.openxmlformats.org/officeDocument/2006/relationships/notesSlide" Target="../notesSlides/notesSlide30.xml" /><Relationship Id="rId1" Type="http://schemas.openxmlformats.org/officeDocument/2006/relationships/slideLayout" Target="../slideLayouts/slideLayout11.xml" /><Relationship Id="rId5" Type="http://schemas.openxmlformats.org/officeDocument/2006/relationships/image" Target="../media/image32.jpg" /><Relationship Id="rId4" Type="http://schemas.openxmlformats.org/officeDocument/2006/relationships/image" Target="../media/image31.jpg" /></Relationships>
</file>

<file path=ppt/slides/_rels/slide3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1.xml" /><Relationship Id="rId1" Type="http://schemas.openxmlformats.org/officeDocument/2006/relationships/slideLayout" Target="../slideLayouts/slideLayout1.xml" /><Relationship Id="rId6" Type="http://schemas.openxmlformats.org/officeDocument/2006/relationships/image" Target="../media/image33.jpg" /><Relationship Id="rId5" Type="http://schemas.openxmlformats.org/officeDocument/2006/relationships/image" Target="../media/image3.png" /><Relationship Id="rId4" Type="http://schemas.openxmlformats.org/officeDocument/2006/relationships/image" Target="../media/image2.png" /></Relationships>
</file>

<file path=ppt/slides/_rels/slide3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2.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3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3.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3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4.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3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5.xml" /><Relationship Id="rId1" Type="http://schemas.openxmlformats.org/officeDocument/2006/relationships/slideLayout" Target="../slideLayouts/slideLayout1.xml" /><Relationship Id="rId6" Type="http://schemas.openxmlformats.org/officeDocument/2006/relationships/image" Target="../media/image34.png" /><Relationship Id="rId5" Type="http://schemas.openxmlformats.org/officeDocument/2006/relationships/image" Target="../media/image3.png" /><Relationship Id="rId4" Type="http://schemas.openxmlformats.org/officeDocument/2006/relationships/image" Target="../media/image2.png" /></Relationships>
</file>

<file path=ppt/slides/_rels/slide36.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6.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3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7.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38.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8.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39.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9.xml" /><Relationship Id="rId1" Type="http://schemas.openxmlformats.org/officeDocument/2006/relationships/slideLayout" Target="../slideLayouts/slideLayout1.xml" /><Relationship Id="rId6" Type="http://schemas.openxmlformats.org/officeDocument/2006/relationships/image" Target="../media/image35.png" /><Relationship Id="rId5" Type="http://schemas.openxmlformats.org/officeDocument/2006/relationships/image" Target="../media/image3.png" /><Relationship Id="rId4" Type="http://schemas.openxmlformats.org/officeDocument/2006/relationships/image" Target="../media/image2.png"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4.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40.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40.xml" /><Relationship Id="rId1" Type="http://schemas.openxmlformats.org/officeDocument/2006/relationships/slideLayout" Target="../slideLayouts/slideLayout1.xml" /><Relationship Id="rId6" Type="http://schemas.openxmlformats.org/officeDocument/2006/relationships/image" Target="../media/image36.jpg" /><Relationship Id="rId5" Type="http://schemas.openxmlformats.org/officeDocument/2006/relationships/image" Target="../media/image3.png" /><Relationship Id="rId4" Type="http://schemas.openxmlformats.org/officeDocument/2006/relationships/image" Target="../media/image2.png" /></Relationships>
</file>

<file path=ppt/slides/_rels/slide41.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3.png" /><Relationship Id="rId2" Type="http://schemas.openxmlformats.org/officeDocument/2006/relationships/notesSlide" Target="../notesSlides/notesSlide41.xml" /><Relationship Id="rId1" Type="http://schemas.openxmlformats.org/officeDocument/2006/relationships/slideLayout" Target="../slideLayouts/slideLayout1.xml" /><Relationship Id="rId6" Type="http://schemas.openxmlformats.org/officeDocument/2006/relationships/image" Target="../media/image2.png" /><Relationship Id="rId5" Type="http://schemas.openxmlformats.org/officeDocument/2006/relationships/hyperlink" Target="mailto:mduana@ipn.mx" TargetMode="External" /><Relationship Id="rId4" Type="http://schemas.openxmlformats.org/officeDocument/2006/relationships/image" Target="../media/image37.png" /></Relationships>
</file>

<file path=ppt/slides/_rels/slide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5.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6.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6.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7.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8.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8.xml" /><Relationship Id="rId1" Type="http://schemas.openxmlformats.org/officeDocument/2006/relationships/slideLayout" Target="../slideLayouts/slideLayout1.xml" /><Relationship Id="rId6" Type="http://schemas.openxmlformats.org/officeDocument/2006/relationships/image" Target="../media/image6.jpg" /><Relationship Id="rId5" Type="http://schemas.openxmlformats.org/officeDocument/2006/relationships/image" Target="../media/image3.png" /><Relationship Id="rId4" Type="http://schemas.openxmlformats.org/officeDocument/2006/relationships/image" Target="../media/image2.png" /></Relationships>
</file>

<file path=ppt/slides/_rels/slide9.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8.jpg" /><Relationship Id="rId2" Type="http://schemas.openxmlformats.org/officeDocument/2006/relationships/notesSlide" Target="../notesSlides/notesSlide9.xml" /><Relationship Id="rId1" Type="http://schemas.openxmlformats.org/officeDocument/2006/relationships/slideLayout" Target="../slideLayouts/slideLayout1.xml" /><Relationship Id="rId6" Type="http://schemas.openxmlformats.org/officeDocument/2006/relationships/image" Target="../media/image7.png" /><Relationship Id="rId5" Type="http://schemas.openxmlformats.org/officeDocument/2006/relationships/image" Target="../media/image3.png" /><Relationship Id="rId4"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5"/>
          <p:cNvPicPr preferRelativeResize="0"/>
          <p:nvPr/>
        </p:nvPicPr>
        <p:blipFill rotWithShape="1">
          <a:blip r:embed="rId3">
            <a:alphaModFix/>
          </a:blip>
          <a:srcRect/>
          <a:stretch/>
        </p:blipFill>
        <p:spPr>
          <a:xfrm>
            <a:off x="8" y="-4"/>
            <a:ext cx="12192001" cy="6858000"/>
          </a:xfrm>
          <a:prstGeom prst="rect">
            <a:avLst/>
          </a:prstGeom>
          <a:noFill/>
          <a:ln>
            <a:noFill/>
          </a:ln>
        </p:spPr>
      </p:pic>
      <p:sp>
        <p:nvSpPr>
          <p:cNvPr id="101" name="Google Shape;101;p15"/>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s-MX" sz="4600" b="1"/>
              <a:t>1er SEMINARIO DE GÉNERO PARA ERRADICAR LA VIOLENCIA HACIA LAS MUJERES EN EL IPN</a:t>
            </a:r>
            <a:endParaRPr sz="4600" b="1"/>
          </a:p>
        </p:txBody>
      </p:sp>
      <p:sp>
        <p:nvSpPr>
          <p:cNvPr id="102" name="Google Shape;102;p15"/>
          <p:cNvSpPr txBox="1">
            <a:spLocks noGrp="1"/>
          </p:cNvSpPr>
          <p:nvPr>
            <p:ph type="subTitle" idx="1"/>
          </p:nvPr>
        </p:nvSpPr>
        <p:spPr>
          <a:xfrm>
            <a:off x="1328700" y="3316299"/>
            <a:ext cx="9534600" cy="2770200"/>
          </a:xfrm>
          <a:prstGeom prst="rect">
            <a:avLst/>
          </a:prstGeom>
        </p:spPr>
        <p:txBody>
          <a:bodyPr spcFirstLastPara="1" wrap="square" lIns="91425" tIns="45700" rIns="91425" bIns="45700" anchor="t" anchorCtr="0">
            <a:normAutofit fontScale="85000" lnSpcReduction="20000"/>
          </a:bodyPr>
          <a:lstStyle/>
          <a:p>
            <a:pPr marL="0" lvl="0" indent="0" algn="ctr" rtl="0">
              <a:spcBef>
                <a:spcPts val="1000"/>
              </a:spcBef>
              <a:spcAft>
                <a:spcPts val="0"/>
              </a:spcAft>
              <a:buNone/>
            </a:pPr>
            <a:endParaRPr sz="3589" b="1"/>
          </a:p>
          <a:p>
            <a:pPr marL="0" lvl="0" indent="0" algn="ctr" rtl="0">
              <a:spcBef>
                <a:spcPts val="1000"/>
              </a:spcBef>
              <a:spcAft>
                <a:spcPts val="0"/>
              </a:spcAft>
              <a:buNone/>
            </a:pPr>
            <a:r>
              <a:rPr lang="es-MX" sz="3589" b="1"/>
              <a:t>ACCIÓN INSTITUCIONAL</a:t>
            </a:r>
            <a:endParaRPr sz="3589" b="1"/>
          </a:p>
          <a:p>
            <a:pPr marL="0" lvl="0" indent="0" algn="ctr" rtl="0">
              <a:spcBef>
                <a:spcPts val="1000"/>
              </a:spcBef>
              <a:spcAft>
                <a:spcPts val="0"/>
              </a:spcAft>
              <a:buNone/>
            </a:pPr>
            <a:endParaRPr sz="3589" b="1"/>
          </a:p>
          <a:p>
            <a:pPr marL="457200" lvl="0" indent="-374332" algn="ctr" rtl="0">
              <a:spcBef>
                <a:spcPts val="1000"/>
              </a:spcBef>
              <a:spcAft>
                <a:spcPts val="0"/>
              </a:spcAft>
              <a:buSzPct val="100000"/>
              <a:buChar char="❏"/>
            </a:pPr>
            <a:r>
              <a:rPr lang="es-MX" sz="2700"/>
              <a:t>El PROTOCOLO PARA LA PREVENCIÓN, DETECCIÓN, ATENCIÓN Y SANCIÓN DE LA VIOLENCIA DE GÉNERO EN EL IPN</a:t>
            </a:r>
            <a:endParaRPr sz="2700"/>
          </a:p>
          <a:p>
            <a:pPr marL="457200" lvl="0" indent="-374332" algn="ctr" rtl="0">
              <a:spcBef>
                <a:spcPts val="0"/>
              </a:spcBef>
              <a:spcAft>
                <a:spcPts val="0"/>
              </a:spcAft>
              <a:buSzPct val="100000"/>
              <a:buChar char="❏"/>
            </a:pPr>
            <a:r>
              <a:rPr lang="es-MX" sz="2700"/>
              <a:t>PROPUESTAS PARA ERRADICAR LA VIOLENCIA EN EL IPN</a:t>
            </a:r>
            <a:endParaRPr sz="2700"/>
          </a:p>
          <a:p>
            <a:pPr marL="457200" lvl="0" indent="-374332" algn="ctr" rtl="0">
              <a:spcBef>
                <a:spcPts val="0"/>
              </a:spcBef>
              <a:spcAft>
                <a:spcPts val="0"/>
              </a:spcAft>
              <a:buSzPct val="100000"/>
              <a:buChar char="❏"/>
            </a:pPr>
            <a:r>
              <a:rPr lang="es-MX" sz="2700"/>
              <a:t>ACCIONES DE CADA UA PARA DISMINUIR LA VIOLENCIA EN LAS AULAS</a:t>
            </a:r>
            <a:endParaRPr sz="2700"/>
          </a:p>
        </p:txBody>
      </p:sp>
      <p:pic>
        <p:nvPicPr>
          <p:cNvPr id="103" name="Google Shape;103;p15"/>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104" name="Google Shape;104;p15"/>
          <p:cNvPicPr preferRelativeResize="0"/>
          <p:nvPr/>
        </p:nvPicPr>
        <p:blipFill rotWithShape="1">
          <a:blip r:embed="rId5">
            <a:alphaModFix/>
          </a:blip>
          <a:srcRect/>
          <a:stretch/>
        </p:blipFill>
        <p:spPr>
          <a:xfrm>
            <a:off x="10531750" y="393725"/>
            <a:ext cx="1435002" cy="1163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5"/>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215" name="Google Shape;215;p25"/>
          <p:cNvPicPr preferRelativeResize="0"/>
          <p:nvPr/>
        </p:nvPicPr>
        <p:blipFill rotWithShape="1">
          <a:blip r:embed="rId4">
            <a:alphaModFix/>
          </a:blip>
          <a:srcRect/>
          <a:stretch/>
        </p:blipFill>
        <p:spPr>
          <a:xfrm>
            <a:off x="310350" y="1725525"/>
            <a:ext cx="11533549" cy="4704726"/>
          </a:xfrm>
          <a:prstGeom prst="rect">
            <a:avLst/>
          </a:prstGeom>
          <a:noFill/>
          <a:ln>
            <a:noFill/>
          </a:ln>
        </p:spPr>
      </p:pic>
      <p:sp>
        <p:nvSpPr>
          <p:cNvPr id="216" name="Google Shape;216;p25"/>
          <p:cNvSpPr/>
          <p:nvPr/>
        </p:nvSpPr>
        <p:spPr>
          <a:xfrm>
            <a:off x="0" y="530369"/>
            <a:ext cx="7861447"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MX" sz="2400" b="1" i="0" u="none" strike="noStrike" cap="none">
                <a:solidFill>
                  <a:schemeClr val="lt1"/>
                </a:solidFill>
                <a:latin typeface="Montserrat SemiBold"/>
                <a:ea typeface="Montserrat SemiBold"/>
                <a:cs typeface="Montserrat SemiBold"/>
                <a:sym typeface="Montserrat SemiBold"/>
              </a:rPr>
              <a:t>DE LA ATENCIÓN E LA VIOLENCIA DE GÉNERO</a:t>
            </a:r>
            <a:endParaRPr sz="2400" b="1" i="0" u="none" strike="noStrike" cap="none">
              <a:solidFill>
                <a:schemeClr val="lt1"/>
              </a:solidFill>
              <a:latin typeface="Montserrat SemiBold"/>
              <a:ea typeface="Montserrat SemiBold"/>
              <a:cs typeface="Montserrat SemiBold"/>
              <a:sym typeface="Montserrat SemiBold"/>
            </a:endParaRPr>
          </a:p>
        </p:txBody>
      </p:sp>
      <p:sp>
        <p:nvSpPr>
          <p:cNvPr id="217" name="Google Shape;217;p25"/>
          <p:cNvSpPr/>
          <p:nvPr/>
        </p:nvSpPr>
        <p:spPr>
          <a:xfrm>
            <a:off x="6340031" y="1725528"/>
            <a:ext cx="542193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Montserrat"/>
              <a:ea typeface="Montserrat"/>
              <a:cs typeface="Montserrat"/>
              <a:sym typeface="Montserrat"/>
            </a:endParaRPr>
          </a:p>
        </p:txBody>
      </p:sp>
      <p:sp>
        <p:nvSpPr>
          <p:cNvPr id="218" name="Google Shape;218;p25"/>
          <p:cNvSpPr txBox="1"/>
          <p:nvPr/>
        </p:nvSpPr>
        <p:spPr>
          <a:xfrm>
            <a:off x="430039" y="1567512"/>
            <a:ext cx="10774772"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MX" sz="2400" b="1" i="0" u="none" strike="noStrike" cap="none">
                <a:solidFill>
                  <a:schemeClr val="dk1"/>
                </a:solidFill>
                <a:latin typeface="Calibri"/>
                <a:ea typeface="Calibri"/>
                <a:cs typeface="Calibri"/>
                <a:sym typeface="Calibri"/>
              </a:rPr>
              <a:t>INSTANCIAS ENCARGADAS DE ATENDER LAS DENUNCIAS DE VIOLENCIA DE GÉNERO:</a:t>
            </a:r>
            <a:endParaRPr sz="2400" b="1" i="0" u="none" strike="noStrike" cap="none">
              <a:solidFill>
                <a:schemeClr val="dk1"/>
              </a:solidFill>
              <a:latin typeface="Calibri"/>
              <a:ea typeface="Calibri"/>
              <a:cs typeface="Calibri"/>
              <a:sym typeface="Calibri"/>
            </a:endParaRPr>
          </a:p>
        </p:txBody>
      </p:sp>
      <p:pic>
        <p:nvPicPr>
          <p:cNvPr id="219" name="Google Shape;219;p25" descr="Un dibujo de un perro  Descripción generada automáticamente con confianza media"/>
          <p:cNvPicPr preferRelativeResize="0"/>
          <p:nvPr/>
        </p:nvPicPr>
        <p:blipFill rotWithShape="1">
          <a:blip r:embed="rId5">
            <a:alphaModFix amt="96000"/>
          </a:blip>
          <a:srcRect/>
          <a:stretch/>
        </p:blipFill>
        <p:spPr>
          <a:xfrm>
            <a:off x="2841029" y="3334230"/>
            <a:ext cx="6648450" cy="2989187"/>
          </a:xfrm>
          <a:prstGeom prst="rect">
            <a:avLst/>
          </a:prstGeom>
          <a:noFill/>
          <a:ln>
            <a:noFill/>
          </a:ln>
          <a:effectLst>
            <a:outerShdw blurRad="50800" dist="50800" dir="5400000" algn="ctr" rotWithShape="0">
              <a:srgbClr val="000000"/>
            </a:outerShdw>
            <a:reflection stA="0" endPos="65000" dist="50800" dir="5400000" sy="-100000" algn="bl" rotWithShape="0"/>
          </a:effectLst>
        </p:spPr>
      </p:pic>
      <p:sp>
        <p:nvSpPr>
          <p:cNvPr id="220" name="Google Shape;220;p25"/>
          <p:cNvSpPr/>
          <p:nvPr/>
        </p:nvSpPr>
        <p:spPr>
          <a:xfrm>
            <a:off x="809150" y="3198781"/>
            <a:ext cx="1533071" cy="914400"/>
          </a:xfrm>
          <a:prstGeom prst="ellipse">
            <a:avLst/>
          </a:prstGeom>
          <a:solidFill>
            <a:srgbClr val="C4E0B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25"/>
          <p:cNvSpPr txBox="1"/>
          <p:nvPr/>
        </p:nvSpPr>
        <p:spPr>
          <a:xfrm>
            <a:off x="1141976" y="3435727"/>
            <a:ext cx="86113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dirty="0">
                <a:solidFill>
                  <a:schemeClr val="dk1"/>
                </a:solidFill>
                <a:latin typeface="Calibri"/>
                <a:ea typeface="Calibri"/>
                <a:cs typeface="Calibri"/>
                <a:sym typeface="Calibri"/>
              </a:rPr>
              <a:t>UPGPG</a:t>
            </a:r>
            <a:endParaRPr sz="1800" b="0" i="0" u="none" strike="noStrike" cap="none" dirty="0">
              <a:solidFill>
                <a:schemeClr val="dk1"/>
              </a:solidFill>
              <a:latin typeface="Calibri"/>
              <a:ea typeface="Calibri"/>
              <a:cs typeface="Calibri"/>
              <a:sym typeface="Calibri"/>
            </a:endParaRPr>
          </a:p>
        </p:txBody>
      </p:sp>
      <p:sp>
        <p:nvSpPr>
          <p:cNvPr id="222" name="Google Shape;222;p25"/>
          <p:cNvSpPr/>
          <p:nvPr/>
        </p:nvSpPr>
        <p:spPr>
          <a:xfrm>
            <a:off x="597876" y="2195660"/>
            <a:ext cx="3537020" cy="914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25"/>
          <p:cNvSpPr txBox="1"/>
          <p:nvPr/>
        </p:nvSpPr>
        <p:spPr>
          <a:xfrm>
            <a:off x="689331" y="2434863"/>
            <a:ext cx="35370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OFICINA DEL ABOGADO GENERAL</a:t>
            </a:r>
            <a:endParaRPr sz="1800" b="0" i="0" u="none" strike="noStrike" cap="none">
              <a:solidFill>
                <a:schemeClr val="dk1"/>
              </a:solidFill>
              <a:latin typeface="Calibri"/>
              <a:ea typeface="Calibri"/>
              <a:cs typeface="Calibri"/>
              <a:sym typeface="Calibri"/>
            </a:endParaRPr>
          </a:p>
        </p:txBody>
      </p:sp>
      <p:sp>
        <p:nvSpPr>
          <p:cNvPr id="224" name="Google Shape;224;p25"/>
          <p:cNvSpPr/>
          <p:nvPr/>
        </p:nvSpPr>
        <p:spPr>
          <a:xfrm>
            <a:off x="949545" y="4421828"/>
            <a:ext cx="1245996" cy="914400"/>
          </a:xfrm>
          <a:prstGeom prst="ellipse">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25"/>
          <p:cNvSpPr txBox="1"/>
          <p:nvPr/>
        </p:nvSpPr>
        <p:spPr>
          <a:xfrm>
            <a:off x="1263264" y="4644157"/>
            <a:ext cx="6523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dirty="0">
                <a:solidFill>
                  <a:schemeClr val="dk1"/>
                </a:solidFill>
                <a:latin typeface="Calibri"/>
                <a:ea typeface="Calibri"/>
                <a:cs typeface="Calibri"/>
                <a:sym typeface="Calibri"/>
              </a:rPr>
              <a:t>CTCE</a:t>
            </a:r>
            <a:endParaRPr sz="1800" b="0" i="0" u="none" strike="noStrike" cap="none" dirty="0">
              <a:solidFill>
                <a:schemeClr val="dk1"/>
              </a:solidFill>
              <a:latin typeface="Calibri"/>
              <a:ea typeface="Calibri"/>
              <a:cs typeface="Calibri"/>
              <a:sym typeface="Calibri"/>
            </a:endParaRPr>
          </a:p>
        </p:txBody>
      </p:sp>
      <p:sp>
        <p:nvSpPr>
          <p:cNvPr id="226" name="Google Shape;226;p25"/>
          <p:cNvSpPr/>
          <p:nvPr/>
        </p:nvSpPr>
        <p:spPr>
          <a:xfrm>
            <a:off x="8876697" y="2151398"/>
            <a:ext cx="2111149" cy="850467"/>
          </a:xfrm>
          <a:prstGeom prst="ellipse">
            <a:avLst/>
          </a:prstGeom>
          <a:solidFill>
            <a:srgbClr val="FEE59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p25"/>
          <p:cNvSpPr txBox="1"/>
          <p:nvPr/>
        </p:nvSpPr>
        <p:spPr>
          <a:xfrm>
            <a:off x="9050996" y="2381630"/>
            <a:ext cx="188981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COMITÉ DE ÉTICA</a:t>
            </a:r>
            <a:endParaRPr sz="1800" b="0" i="0" u="none" strike="noStrike" cap="none">
              <a:solidFill>
                <a:schemeClr val="dk1"/>
              </a:solidFill>
              <a:latin typeface="Calibri"/>
              <a:ea typeface="Calibri"/>
              <a:cs typeface="Calibri"/>
              <a:sym typeface="Calibri"/>
            </a:endParaRPr>
          </a:p>
        </p:txBody>
      </p:sp>
      <p:sp>
        <p:nvSpPr>
          <p:cNvPr id="228" name="Google Shape;228;p25"/>
          <p:cNvSpPr/>
          <p:nvPr/>
        </p:nvSpPr>
        <p:spPr>
          <a:xfrm>
            <a:off x="4245563" y="2116301"/>
            <a:ext cx="4320792" cy="1000783"/>
          </a:xfrm>
          <a:prstGeom prst="ellipse">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25"/>
          <p:cNvSpPr txBox="1"/>
          <p:nvPr/>
        </p:nvSpPr>
        <p:spPr>
          <a:xfrm>
            <a:off x="4720948" y="2358482"/>
            <a:ext cx="343415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DEFENSORÍA DE LOS DERECHOS POLITÉCNICOS </a:t>
            </a:r>
            <a:endParaRPr sz="1800" b="0" i="0" u="none" strike="noStrike" cap="none">
              <a:solidFill>
                <a:schemeClr val="dk1"/>
              </a:solidFill>
              <a:latin typeface="Calibri"/>
              <a:ea typeface="Calibri"/>
              <a:cs typeface="Calibri"/>
              <a:sym typeface="Calibri"/>
            </a:endParaRPr>
          </a:p>
        </p:txBody>
      </p:sp>
      <p:sp>
        <p:nvSpPr>
          <p:cNvPr id="230" name="Google Shape;230;p25"/>
          <p:cNvSpPr/>
          <p:nvPr/>
        </p:nvSpPr>
        <p:spPr>
          <a:xfrm>
            <a:off x="9713296" y="4048334"/>
            <a:ext cx="1753105" cy="1791203"/>
          </a:xfrm>
          <a:prstGeom prst="ellipse">
            <a:avLst/>
          </a:prstGeom>
          <a:solidFill>
            <a:srgbClr val="ACB8C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25"/>
          <p:cNvSpPr txBox="1"/>
          <p:nvPr/>
        </p:nvSpPr>
        <p:spPr>
          <a:xfrm>
            <a:off x="9705893" y="4507654"/>
            <a:ext cx="176791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COORDINACIÓN DE LA RED DE GÉNERO</a:t>
            </a:r>
            <a:endParaRPr sz="1800" b="0" i="0" u="none" strike="noStrike" cap="none">
              <a:solidFill>
                <a:schemeClr val="dk1"/>
              </a:solidFill>
              <a:latin typeface="Calibri"/>
              <a:ea typeface="Calibri"/>
              <a:cs typeface="Calibri"/>
              <a:sym typeface="Calibri"/>
            </a:endParaRPr>
          </a:p>
        </p:txBody>
      </p:sp>
      <p:sp>
        <p:nvSpPr>
          <p:cNvPr id="232" name="Google Shape;232;p25"/>
          <p:cNvSpPr/>
          <p:nvPr/>
        </p:nvSpPr>
        <p:spPr>
          <a:xfrm>
            <a:off x="9713296" y="3233394"/>
            <a:ext cx="1760507" cy="667059"/>
          </a:xfrm>
          <a:prstGeom prst="ellipse">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3" name="Google Shape;233;p25"/>
          <p:cNvSpPr txBox="1"/>
          <p:nvPr/>
        </p:nvSpPr>
        <p:spPr>
          <a:xfrm>
            <a:off x="10058179" y="3305313"/>
            <a:ext cx="110870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600" b="0" i="0" u="none" strike="noStrike" cap="none">
                <a:solidFill>
                  <a:srgbClr val="000000"/>
                </a:solidFill>
                <a:latin typeface="Arial"/>
                <a:ea typeface="Arial"/>
                <a:cs typeface="Arial"/>
                <a:sym typeface="Arial"/>
              </a:rPr>
              <a:t>Titulares UA </a:t>
            </a:r>
            <a:endParaRPr sz="1600" b="0" i="0" u="none" strike="noStrike" cap="none">
              <a:solidFill>
                <a:srgbClr val="000000"/>
              </a:solidFill>
              <a:latin typeface="Arial"/>
              <a:ea typeface="Arial"/>
              <a:cs typeface="Arial"/>
              <a:sym typeface="Arial"/>
            </a:endParaRPr>
          </a:p>
        </p:txBody>
      </p:sp>
      <p:sp>
        <p:nvSpPr>
          <p:cNvPr id="234" name="Google Shape;234;p25"/>
          <p:cNvSpPr/>
          <p:nvPr/>
        </p:nvSpPr>
        <p:spPr>
          <a:xfrm>
            <a:off x="617088" y="2202684"/>
            <a:ext cx="3537020" cy="914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25"/>
          <p:cNvSpPr txBox="1"/>
          <p:nvPr/>
        </p:nvSpPr>
        <p:spPr>
          <a:xfrm>
            <a:off x="708543" y="2441887"/>
            <a:ext cx="35370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OFICINA DE LA ABOGADA GENERAL</a:t>
            </a:r>
            <a:endParaRPr sz="1800" b="0" i="0" u="none" strike="noStrike" cap="none">
              <a:solidFill>
                <a:schemeClr val="dk1"/>
              </a:solidFill>
              <a:latin typeface="Calibri"/>
              <a:ea typeface="Calibri"/>
              <a:cs typeface="Calibri"/>
              <a:sym typeface="Calibri"/>
            </a:endParaRPr>
          </a:p>
        </p:txBody>
      </p:sp>
      <p:pic>
        <p:nvPicPr>
          <p:cNvPr id="236" name="Google Shape;236;p25"/>
          <p:cNvPicPr preferRelativeResize="0"/>
          <p:nvPr/>
        </p:nvPicPr>
        <p:blipFill>
          <a:blip r:embed="rId6">
            <a:alphaModFix/>
          </a:blip>
          <a:stretch>
            <a:fillRect/>
          </a:stretch>
        </p:blipFill>
        <p:spPr>
          <a:xfrm>
            <a:off x="285750" y="393725"/>
            <a:ext cx="2814651" cy="1163949"/>
          </a:xfrm>
          <a:prstGeom prst="rect">
            <a:avLst/>
          </a:prstGeom>
          <a:noFill/>
          <a:ln>
            <a:noFill/>
          </a:ln>
        </p:spPr>
      </p:pic>
      <p:pic>
        <p:nvPicPr>
          <p:cNvPr id="237" name="Google Shape;237;p25"/>
          <p:cNvPicPr preferRelativeResize="0"/>
          <p:nvPr/>
        </p:nvPicPr>
        <p:blipFill rotWithShape="1">
          <a:blip r:embed="rId7">
            <a:alphaModFix/>
          </a:blip>
          <a:srcRect/>
          <a:stretch/>
        </p:blipFill>
        <p:spPr>
          <a:xfrm>
            <a:off x="10485750" y="393725"/>
            <a:ext cx="1435002" cy="1163950"/>
          </a:xfrm>
          <a:prstGeom prst="rect">
            <a:avLst/>
          </a:prstGeom>
          <a:noFill/>
          <a:ln>
            <a:noFill/>
          </a:ln>
        </p:spPr>
      </p:pic>
      <p:sp>
        <p:nvSpPr>
          <p:cNvPr id="3" name="Elipse 2">
            <a:extLst>
              <a:ext uri="{FF2B5EF4-FFF2-40B4-BE49-F238E27FC236}">
                <a16:creationId xmlns:a16="http://schemas.microsoft.com/office/drawing/2014/main" id="{39581624-BB8B-D967-81DF-541514870177}"/>
              </a:ext>
            </a:extLst>
          </p:cNvPr>
          <p:cNvSpPr/>
          <p:nvPr/>
        </p:nvSpPr>
        <p:spPr>
          <a:xfrm>
            <a:off x="617089" y="5494242"/>
            <a:ext cx="1875840" cy="8291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SECRETARIA GENERAL</a:t>
            </a:r>
            <a:endParaRPr lang="es-MX"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2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2000"/>
                                        <p:tgtEl>
                                          <p:spTgt spid="2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
                                        </p:tgtEl>
                                        <p:attrNameLst>
                                          <p:attrName>style.visibility</p:attrName>
                                        </p:attrNameLst>
                                      </p:cBhvr>
                                      <p:to>
                                        <p:strVal val="visible"/>
                                      </p:to>
                                    </p:set>
                                    <p:animEffect transition="in" filter="fade">
                                      <p:cBhvr>
                                        <p:cTn id="17" dur="2000"/>
                                        <p:tgtEl>
                                          <p:spTgt spid="2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animEffect transition="in" filter="fade">
                                      <p:cBhvr>
                                        <p:cTn id="22" dur="2000"/>
                                        <p:tgtEl>
                                          <p:spTgt spid="2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3"/>
                                        </p:tgtEl>
                                        <p:attrNameLst>
                                          <p:attrName>style.visibility</p:attrName>
                                        </p:attrNameLst>
                                      </p:cBhvr>
                                      <p:to>
                                        <p:strVal val="visible"/>
                                      </p:to>
                                    </p:set>
                                    <p:animEffect transition="in" filter="fade">
                                      <p:cBhvr>
                                        <p:cTn id="27" dur="2000"/>
                                        <p:tgtEl>
                                          <p:spTgt spid="2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
                                        </p:tgtEl>
                                        <p:attrNameLst>
                                          <p:attrName>style.visibility</p:attrName>
                                        </p:attrNameLst>
                                      </p:cBhvr>
                                      <p:to>
                                        <p:strVal val="visible"/>
                                      </p:to>
                                    </p:set>
                                    <p:animEffect transition="in" filter="fade">
                                      <p:cBhvr>
                                        <p:cTn id="32" dur="2000"/>
                                        <p:tgtEl>
                                          <p:spTgt spid="2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1"/>
                                        </p:tgtEl>
                                        <p:attrNameLst>
                                          <p:attrName>style.visibility</p:attrName>
                                        </p:attrNameLst>
                                      </p:cBhvr>
                                      <p:to>
                                        <p:strVal val="visible"/>
                                      </p:to>
                                    </p:set>
                                    <p:animEffect transition="in" filter="fade">
                                      <p:cBhvr>
                                        <p:cTn id="37"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26"/>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244" name="Google Shape;244;p26"/>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245" name="Google Shape;245;p26"/>
          <p:cNvPicPr preferRelativeResize="0"/>
          <p:nvPr/>
        </p:nvPicPr>
        <p:blipFill rotWithShape="1">
          <a:blip r:embed="rId4">
            <a:alphaModFix/>
          </a:blip>
          <a:srcRect/>
          <a:stretch/>
        </p:blipFill>
        <p:spPr>
          <a:xfrm>
            <a:off x="196600" y="1725525"/>
            <a:ext cx="11724150" cy="4731300"/>
          </a:xfrm>
          <a:prstGeom prst="rect">
            <a:avLst/>
          </a:prstGeom>
          <a:noFill/>
          <a:ln>
            <a:noFill/>
          </a:ln>
        </p:spPr>
      </p:pic>
      <p:sp>
        <p:nvSpPr>
          <p:cNvPr id="246" name="Google Shape;246;p26"/>
          <p:cNvSpPr/>
          <p:nvPr/>
        </p:nvSpPr>
        <p:spPr>
          <a:xfrm>
            <a:off x="6340031" y="1725528"/>
            <a:ext cx="542193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Montserrat"/>
              <a:ea typeface="Montserrat"/>
              <a:cs typeface="Montserrat"/>
              <a:sym typeface="Montserrat"/>
            </a:endParaRPr>
          </a:p>
        </p:txBody>
      </p:sp>
      <p:sp>
        <p:nvSpPr>
          <p:cNvPr id="247" name="Google Shape;247;p26"/>
          <p:cNvSpPr txBox="1"/>
          <p:nvPr/>
        </p:nvSpPr>
        <p:spPr>
          <a:xfrm>
            <a:off x="4827603" y="4296096"/>
            <a:ext cx="5507022"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48" name="Google Shape;248;p26"/>
          <p:cNvSpPr txBox="1"/>
          <p:nvPr/>
        </p:nvSpPr>
        <p:spPr>
          <a:xfrm>
            <a:off x="593386" y="1559220"/>
            <a:ext cx="6328523"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1" i="0" u="none" strike="noStrike" cap="none">
                <a:solidFill>
                  <a:schemeClr val="dk1"/>
                </a:solidFill>
                <a:latin typeface="Calibri"/>
                <a:ea typeface="Calibri"/>
                <a:cs typeface="Calibri"/>
                <a:sym typeface="Calibri"/>
              </a:rPr>
              <a:t>LA ENTREVISTA CON LA PERSONA DENUNCIANTE PUEDE SER: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PRESENCIAL</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VIRTUAL</a:t>
            </a:r>
            <a:endParaRPr sz="1400" b="0" i="0" u="none" strike="noStrike" cap="none">
              <a:solidFill>
                <a:srgbClr val="000000"/>
              </a:solidFill>
              <a:latin typeface="Arial"/>
              <a:ea typeface="Arial"/>
              <a:cs typeface="Arial"/>
              <a:sym typeface="Arial"/>
            </a:endParaRPr>
          </a:p>
        </p:txBody>
      </p:sp>
      <p:pic>
        <p:nvPicPr>
          <p:cNvPr id="249" name="Google Shape;249;p26" descr="Un dibujo de un muñeco de peluche  Descripción generada automáticamente con confianza baja"/>
          <p:cNvPicPr preferRelativeResize="0"/>
          <p:nvPr/>
        </p:nvPicPr>
        <p:blipFill rotWithShape="1">
          <a:blip r:embed="rId5">
            <a:alphaModFix/>
          </a:blip>
          <a:srcRect/>
          <a:stretch/>
        </p:blipFill>
        <p:spPr>
          <a:xfrm>
            <a:off x="862002" y="3110582"/>
            <a:ext cx="4163439" cy="2773704"/>
          </a:xfrm>
          <a:prstGeom prst="rect">
            <a:avLst/>
          </a:prstGeom>
          <a:noFill/>
          <a:ln>
            <a:noFill/>
          </a:ln>
          <a:effectLst>
            <a:reflection stA="49000" endPos="27000" sy="-100000" algn="bl" rotWithShape="0"/>
          </a:effectLst>
        </p:spPr>
      </p:pic>
      <p:pic>
        <p:nvPicPr>
          <p:cNvPr id="250" name="Google Shape;250;p26" descr="Una caricatura de una persona  Descripción generada automáticamente con confianza baja"/>
          <p:cNvPicPr preferRelativeResize="0"/>
          <p:nvPr/>
        </p:nvPicPr>
        <p:blipFill rotWithShape="1">
          <a:blip r:embed="rId6">
            <a:alphaModFix/>
          </a:blip>
          <a:srcRect/>
          <a:stretch/>
        </p:blipFill>
        <p:spPr>
          <a:xfrm>
            <a:off x="6786711" y="1505095"/>
            <a:ext cx="3547914" cy="2069616"/>
          </a:xfrm>
          <a:prstGeom prst="rect">
            <a:avLst/>
          </a:prstGeom>
          <a:noFill/>
          <a:ln>
            <a:noFill/>
          </a:ln>
          <a:effectLst>
            <a:outerShdw blurRad="50800" dist="38100" dir="5400000" algn="t" rotWithShape="0">
              <a:srgbClr val="000000">
                <a:alpha val="40000"/>
              </a:srgbClr>
            </a:outerShdw>
            <a:reflection stA="52000" endA="300" endPos="22000" sy="-100000" algn="bl" rotWithShape="0"/>
          </a:effectLst>
        </p:spPr>
      </p:pic>
      <p:sp>
        <p:nvSpPr>
          <p:cNvPr id="251" name="Google Shape;251;p26"/>
          <p:cNvSpPr txBox="1"/>
          <p:nvPr/>
        </p:nvSpPr>
        <p:spPr>
          <a:xfrm>
            <a:off x="5589637" y="3864077"/>
            <a:ext cx="5794741"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800" b="1" i="0" u="none" strike="noStrike" cap="none">
                <a:solidFill>
                  <a:schemeClr val="dk1"/>
                </a:solidFill>
                <a:latin typeface="Calibri"/>
                <a:ea typeface="Calibri"/>
                <a:cs typeface="Calibri"/>
                <a:sym typeface="Calibri"/>
              </a:rPr>
              <a:t>PRINCIPIOS DE LA ENTREVISTA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LIBRE DE REVICTIMIZACIÓN</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ESTRICTA CONFIDENCIALIDAD Y SECRECÍA</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PLENA CREDIBILIDAD EN LA DECLARACIÓN DE LA PERSONA DENUNCIANTE</a:t>
            </a:r>
            <a:endParaRPr sz="1400" b="0" i="0" u="none" strike="noStrike" cap="none">
              <a:solidFill>
                <a:srgbClr val="000000"/>
              </a:solidFill>
              <a:latin typeface="Arial"/>
              <a:ea typeface="Arial"/>
              <a:cs typeface="Arial"/>
              <a:sym typeface="Arial"/>
            </a:endParaRPr>
          </a:p>
        </p:txBody>
      </p:sp>
      <p:pic>
        <p:nvPicPr>
          <p:cNvPr id="252" name="Google Shape;252;p26"/>
          <p:cNvPicPr preferRelativeResize="0"/>
          <p:nvPr/>
        </p:nvPicPr>
        <p:blipFill>
          <a:blip r:embed="rId7">
            <a:alphaModFix/>
          </a:blip>
          <a:stretch>
            <a:fillRect/>
          </a:stretch>
        </p:blipFill>
        <p:spPr>
          <a:xfrm>
            <a:off x="285750" y="393725"/>
            <a:ext cx="2814651" cy="1163949"/>
          </a:xfrm>
          <a:prstGeom prst="rect">
            <a:avLst/>
          </a:prstGeom>
          <a:noFill/>
          <a:ln>
            <a:noFill/>
          </a:ln>
        </p:spPr>
      </p:pic>
      <p:pic>
        <p:nvPicPr>
          <p:cNvPr id="253" name="Google Shape;253;p26"/>
          <p:cNvPicPr preferRelativeResize="0"/>
          <p:nvPr/>
        </p:nvPicPr>
        <p:blipFill rotWithShape="1">
          <a:blip r:embed="rId8">
            <a:alphaModFix/>
          </a:blip>
          <a:srcRect/>
          <a:stretch/>
        </p:blipFill>
        <p:spPr>
          <a:xfrm>
            <a:off x="10485750" y="393725"/>
            <a:ext cx="1435002" cy="1163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822"/>
                                        <p:tgtEl>
                                          <p:spTgt spid="249"/>
                                        </p:tgtEl>
                                      </p:cBhvr>
                                    </p:animEffect>
                                  </p:childTnLst>
                                </p:cTn>
                              </p:par>
                              <p:par>
                                <p:cTn id="8" presetID="10" presetClass="entr" presetSubtype="0" fill="hold" nodeType="withEffect">
                                  <p:stCondLst>
                                    <p:cond delay="0"/>
                                  </p:stCondLst>
                                  <p:childTnLst>
                                    <p:set>
                                      <p:cBhvr>
                                        <p:cTn id="9" dur="1" fill="hold">
                                          <p:stCondLst>
                                            <p:cond delay="0"/>
                                          </p:stCondLst>
                                        </p:cTn>
                                        <p:tgtEl>
                                          <p:spTgt spid="250"/>
                                        </p:tgtEl>
                                        <p:attrNameLst>
                                          <p:attrName>style.visibility</p:attrName>
                                        </p:attrNameLst>
                                      </p:cBhvr>
                                      <p:to>
                                        <p:strVal val="visible"/>
                                      </p:to>
                                    </p:set>
                                    <p:animEffect transition="in" filter="fade">
                                      <p:cBhvr>
                                        <p:cTn id="10" dur="1822"/>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27"/>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260" name="Google Shape;260;p27"/>
          <p:cNvPicPr preferRelativeResize="0"/>
          <p:nvPr/>
        </p:nvPicPr>
        <p:blipFill rotWithShape="1">
          <a:blip r:embed="rId4">
            <a:alphaModFix/>
          </a:blip>
          <a:srcRect/>
          <a:stretch/>
        </p:blipFill>
        <p:spPr>
          <a:xfrm>
            <a:off x="0" y="530375"/>
            <a:ext cx="12192001" cy="5716325"/>
          </a:xfrm>
          <a:prstGeom prst="rect">
            <a:avLst/>
          </a:prstGeom>
          <a:noFill/>
          <a:ln>
            <a:noFill/>
          </a:ln>
        </p:spPr>
      </p:pic>
      <p:pic>
        <p:nvPicPr>
          <p:cNvPr id="261" name="Google Shape;261;p27"/>
          <p:cNvPicPr preferRelativeResize="0"/>
          <p:nvPr/>
        </p:nvPicPr>
        <p:blipFill rotWithShape="1">
          <a:blip r:embed="rId5">
            <a:alphaModFix/>
          </a:blip>
          <a:srcRect/>
          <a:stretch/>
        </p:blipFill>
        <p:spPr>
          <a:xfrm>
            <a:off x="229225" y="1559225"/>
            <a:ext cx="11691524" cy="4821200"/>
          </a:xfrm>
          <a:prstGeom prst="rect">
            <a:avLst/>
          </a:prstGeom>
          <a:noFill/>
          <a:ln>
            <a:noFill/>
          </a:ln>
        </p:spPr>
      </p:pic>
      <p:sp>
        <p:nvSpPr>
          <p:cNvPr id="262" name="Google Shape;262;p27"/>
          <p:cNvSpPr/>
          <p:nvPr/>
        </p:nvSpPr>
        <p:spPr>
          <a:xfrm>
            <a:off x="0" y="530369"/>
            <a:ext cx="7861447"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MX" sz="2400" b="1" i="0" u="none" strike="noStrike" cap="none">
                <a:solidFill>
                  <a:schemeClr val="lt1"/>
                </a:solidFill>
                <a:latin typeface="Montserrat SemiBold"/>
                <a:ea typeface="Montserrat SemiBold"/>
                <a:cs typeface="Montserrat SemiBold"/>
                <a:sym typeface="Montserrat SemiBold"/>
              </a:rPr>
              <a:t>DE LA ATENCIÓN DE LA VIOLENCIA DE GÉNERO</a:t>
            </a:r>
            <a:endParaRPr sz="2400" b="1" i="0" u="none" strike="noStrike" cap="none">
              <a:solidFill>
                <a:schemeClr val="lt1"/>
              </a:solidFill>
              <a:latin typeface="Montserrat SemiBold"/>
              <a:ea typeface="Montserrat SemiBold"/>
              <a:cs typeface="Montserrat SemiBold"/>
              <a:sym typeface="Montserrat SemiBold"/>
            </a:endParaRPr>
          </a:p>
        </p:txBody>
      </p:sp>
      <p:sp>
        <p:nvSpPr>
          <p:cNvPr id="263" name="Google Shape;263;p27"/>
          <p:cNvSpPr/>
          <p:nvPr/>
        </p:nvSpPr>
        <p:spPr>
          <a:xfrm>
            <a:off x="6340031" y="1725528"/>
            <a:ext cx="542193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Montserrat"/>
              <a:ea typeface="Montserrat"/>
              <a:cs typeface="Montserrat"/>
              <a:sym typeface="Montserrat"/>
            </a:endParaRPr>
          </a:p>
        </p:txBody>
      </p:sp>
      <p:sp>
        <p:nvSpPr>
          <p:cNvPr id="264" name="Google Shape;264;p27"/>
          <p:cNvSpPr txBox="1"/>
          <p:nvPr/>
        </p:nvSpPr>
        <p:spPr>
          <a:xfrm>
            <a:off x="5948976" y="4155682"/>
            <a:ext cx="5507022" cy="37856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s-MX" sz="2400" b="1" i="0" u="none" strike="noStrike" cap="none">
                <a:solidFill>
                  <a:schemeClr val="dk1"/>
                </a:solidFill>
                <a:latin typeface="Calibri"/>
                <a:ea typeface="Calibri"/>
                <a:cs typeface="Calibri"/>
                <a:sym typeface="Calibri"/>
              </a:rPr>
              <a:t>MEDIDAS DE PROTECCIÓN</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800"/>
              <a:buFont typeface="Noto Sans Symbols"/>
              <a:buChar char="❑"/>
            </a:pPr>
            <a:r>
              <a:rPr lang="es-MX" sz="1800" b="0" i="0" u="none" strike="noStrike" cap="none">
                <a:solidFill>
                  <a:schemeClr val="dk1"/>
                </a:solidFill>
                <a:latin typeface="Calibri"/>
                <a:ea typeface="Calibri"/>
                <a:cs typeface="Calibri"/>
                <a:sym typeface="Calibri"/>
              </a:rPr>
              <a:t>REMOCIÓN DE LA FUNCIÓN DOCENTE</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800"/>
              <a:buFont typeface="Noto Sans Symbols"/>
              <a:buChar char="❑"/>
            </a:pPr>
            <a:r>
              <a:rPr lang="es-MX" sz="1800" b="0" i="0" u="none" strike="noStrike" cap="none">
                <a:solidFill>
                  <a:schemeClr val="dk1"/>
                </a:solidFill>
                <a:latin typeface="Calibri"/>
                <a:ea typeface="Calibri"/>
                <a:cs typeface="Calibri"/>
                <a:sym typeface="Calibri"/>
              </a:rPr>
              <a:t>CAMBIO DE ADSCRIPCIÓN A UN ÁREA QUE NO IMPLIQUE CONTACTO CON ALUMNAS/ALUMNOS</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800"/>
              <a:buFont typeface="Noto Sans Symbols"/>
              <a:buChar char="❑"/>
            </a:pPr>
            <a:r>
              <a:rPr lang="es-MX" sz="1800" b="0" i="0" u="none" strike="noStrike" cap="none">
                <a:solidFill>
                  <a:schemeClr val="dk1"/>
                </a:solidFill>
                <a:latin typeface="Calibri"/>
                <a:ea typeface="Calibri"/>
                <a:cs typeface="Calibri"/>
                <a:sym typeface="Calibri"/>
              </a:rPr>
              <a:t>CAMBIO DE GRUPO/TURNO</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800"/>
              <a:buFont typeface="Noto Sans Symbols"/>
              <a:buChar char="❑"/>
            </a:pPr>
            <a:r>
              <a:rPr lang="es-MX" sz="1800" b="0" i="0" u="none" strike="noStrike" cap="none">
                <a:solidFill>
                  <a:schemeClr val="dk1"/>
                </a:solidFill>
                <a:latin typeface="Calibri"/>
                <a:ea typeface="Calibri"/>
                <a:cs typeface="Calibri"/>
                <a:sym typeface="Calibri"/>
              </a:rPr>
              <a:t>ESTABLECIMIENTO DE MEDIDAS DE SEGURIDAD</a:t>
            </a:r>
            <a:endParaRPr sz="1400" b="0" i="0" u="none" strike="noStrike" cap="none">
              <a:solidFill>
                <a:srgbClr val="000000"/>
              </a:solidFill>
              <a:latin typeface="Arial"/>
              <a:ea typeface="Arial"/>
              <a:cs typeface="Arial"/>
              <a:sym typeface="Arial"/>
            </a:endParaRPr>
          </a:p>
          <a:p>
            <a:pPr marL="285750" marR="0" lvl="0" indent="-171450" algn="just"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285750" marR="0" lvl="0" indent="-171450" algn="just"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65" name="Google Shape;265;p27"/>
          <p:cNvSpPr txBox="1"/>
          <p:nvPr/>
        </p:nvSpPr>
        <p:spPr>
          <a:xfrm>
            <a:off x="593386" y="1559220"/>
            <a:ext cx="6328523"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MX" sz="2400" b="1" i="0" u="none" strike="noStrike" cap="none">
                <a:solidFill>
                  <a:schemeClr val="dk1"/>
                </a:solidFill>
                <a:latin typeface="Calibri"/>
                <a:ea typeface="Calibri"/>
                <a:cs typeface="Calibri"/>
                <a:sym typeface="Calibri"/>
              </a:rPr>
              <a:t>ASPECTOS RELEVANTES DE LA ENTREVISTA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POSIBILIDAD PARA QUE LA VÍCTIMA AMPLIE LA DENUNCIA O PRECISE ALGUNAS CIRCUNSTANCIAS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OTORGAMIENTO DE MEDIDAS DE PROTECCIÓN A LA VÍCTIMA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s-MX" sz="1800" b="0" i="0" u="none" strike="noStrike" cap="none">
                <a:solidFill>
                  <a:schemeClr val="dk1"/>
                </a:solidFill>
                <a:latin typeface="Calibri"/>
                <a:ea typeface="Calibri"/>
                <a:cs typeface="Calibri"/>
                <a:sym typeface="Calibri"/>
              </a:rPr>
              <a:t>SE INFORMA A LA VÍCTIMA LAS ACCIONES QUE EL GRUPO INTRAINSTITUCIONAL LLEVARÁ A CABO</a:t>
            </a:r>
            <a:endParaRPr sz="1400" b="0" i="0" u="none" strike="noStrike" cap="none">
              <a:solidFill>
                <a:srgbClr val="000000"/>
              </a:solidFill>
              <a:latin typeface="Arial"/>
              <a:ea typeface="Arial"/>
              <a:cs typeface="Arial"/>
              <a:sym typeface="Arial"/>
            </a:endParaRPr>
          </a:p>
        </p:txBody>
      </p:sp>
      <p:pic>
        <p:nvPicPr>
          <p:cNvPr id="266" name="Google Shape;266;p27" descr="Icono  Descripción generada automáticamente"/>
          <p:cNvPicPr preferRelativeResize="0"/>
          <p:nvPr/>
        </p:nvPicPr>
        <p:blipFill rotWithShape="1">
          <a:blip r:embed="rId6">
            <a:alphaModFix/>
          </a:blip>
          <a:srcRect/>
          <a:stretch/>
        </p:blipFill>
        <p:spPr>
          <a:xfrm>
            <a:off x="7722530" y="1445837"/>
            <a:ext cx="2714497" cy="2714497"/>
          </a:xfrm>
          <a:prstGeom prst="rect">
            <a:avLst/>
          </a:prstGeom>
          <a:noFill/>
          <a:ln>
            <a:noFill/>
          </a:ln>
        </p:spPr>
      </p:pic>
      <p:pic>
        <p:nvPicPr>
          <p:cNvPr id="267" name="Google Shape;267;p27" descr="Dibujo de un perro  Descripción generada automáticamente con confianza media"/>
          <p:cNvPicPr preferRelativeResize="0"/>
          <p:nvPr/>
        </p:nvPicPr>
        <p:blipFill rotWithShape="1">
          <a:blip r:embed="rId7">
            <a:alphaModFix/>
          </a:blip>
          <a:srcRect/>
          <a:stretch/>
        </p:blipFill>
        <p:spPr>
          <a:xfrm>
            <a:off x="1754973" y="4160334"/>
            <a:ext cx="2670261" cy="2378552"/>
          </a:xfrm>
          <a:prstGeom prst="rect">
            <a:avLst/>
          </a:prstGeom>
          <a:noFill/>
          <a:ln>
            <a:noFill/>
          </a:ln>
          <a:effectLst>
            <a:outerShdw blurRad="50800" dist="38100" dir="8100000" algn="tr" rotWithShape="0">
              <a:srgbClr val="000000">
                <a:alpha val="40000"/>
              </a:srgbClr>
            </a:outerShdw>
            <a:reflection stA="50000" endA="275" endPos="9000" dist="101600" dir="5400000" sy="-100000" algn="bl" rotWithShape="0"/>
          </a:effectLst>
        </p:spPr>
      </p:pic>
      <p:pic>
        <p:nvPicPr>
          <p:cNvPr id="268" name="Google Shape;268;p27"/>
          <p:cNvPicPr preferRelativeResize="0"/>
          <p:nvPr/>
        </p:nvPicPr>
        <p:blipFill>
          <a:blip r:embed="rId8">
            <a:alphaModFix/>
          </a:blip>
          <a:stretch>
            <a:fillRect/>
          </a:stretch>
        </p:blipFill>
        <p:spPr>
          <a:xfrm>
            <a:off x="285750" y="393725"/>
            <a:ext cx="2814651" cy="1163949"/>
          </a:xfrm>
          <a:prstGeom prst="rect">
            <a:avLst/>
          </a:prstGeom>
          <a:noFill/>
          <a:ln>
            <a:noFill/>
          </a:ln>
        </p:spPr>
      </p:pic>
      <p:pic>
        <p:nvPicPr>
          <p:cNvPr id="269" name="Google Shape;269;p27"/>
          <p:cNvPicPr preferRelativeResize="0"/>
          <p:nvPr/>
        </p:nvPicPr>
        <p:blipFill rotWithShape="1">
          <a:blip r:embed="rId9">
            <a:alphaModFix/>
          </a:blip>
          <a:srcRect/>
          <a:stretch/>
        </p:blipFill>
        <p:spPr>
          <a:xfrm>
            <a:off x="10485750" y="393725"/>
            <a:ext cx="1435002" cy="116395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2000"/>
                                        <p:tgtEl>
                                          <p:spTgt spid="266"/>
                                        </p:tgtEl>
                                      </p:cBhvr>
                                    </p:animEffect>
                                  </p:childTnLst>
                                </p:cTn>
                              </p:par>
                              <p:par>
                                <p:cTn id="8" presetID="10" presetClass="entr" presetSubtype="0" fill="hold" nodeType="withEffect">
                                  <p:stCondLst>
                                    <p:cond delay="0"/>
                                  </p:stCondLst>
                                  <p:childTnLst>
                                    <p:set>
                                      <p:cBhvr>
                                        <p:cTn id="9" dur="1" fill="hold">
                                          <p:stCondLst>
                                            <p:cond delay="0"/>
                                          </p:stCondLst>
                                        </p:cTn>
                                        <p:tgtEl>
                                          <p:spTgt spid="267"/>
                                        </p:tgtEl>
                                        <p:attrNameLst>
                                          <p:attrName>style.visibility</p:attrName>
                                        </p:attrNameLst>
                                      </p:cBhvr>
                                      <p:to>
                                        <p:strVal val="visible"/>
                                      </p:to>
                                    </p:set>
                                    <p:animEffect transition="in" filter="fade">
                                      <p:cBhvr>
                                        <p:cTn id="10" dur="2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28"/>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276" name="Google Shape;276;p28"/>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277" name="Google Shape;277;p28"/>
          <p:cNvPicPr preferRelativeResize="0"/>
          <p:nvPr/>
        </p:nvPicPr>
        <p:blipFill rotWithShape="1">
          <a:blip r:embed="rId5">
            <a:alphaModFix/>
          </a:blip>
          <a:srcRect/>
          <a:stretch/>
        </p:blipFill>
        <p:spPr>
          <a:xfrm>
            <a:off x="10485750" y="393725"/>
            <a:ext cx="1435002" cy="1163950"/>
          </a:xfrm>
          <a:prstGeom prst="rect">
            <a:avLst/>
          </a:prstGeom>
          <a:noFill/>
          <a:ln>
            <a:noFill/>
          </a:ln>
        </p:spPr>
      </p:pic>
      <p:sp>
        <p:nvSpPr>
          <p:cNvPr id="278" name="Google Shape;278;p28"/>
          <p:cNvSpPr/>
          <p:nvPr/>
        </p:nvSpPr>
        <p:spPr>
          <a:xfrm>
            <a:off x="1910300" y="1207450"/>
            <a:ext cx="8405350" cy="817475"/>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b="1"/>
              <a:t>DE LA SANCIÓN DE LA VIOLENCIA DE GÉNERO</a:t>
            </a:r>
            <a:endParaRPr sz="2200" b="1"/>
          </a:p>
        </p:txBody>
      </p:sp>
      <p:sp>
        <p:nvSpPr>
          <p:cNvPr id="279" name="Google Shape;279;p28"/>
          <p:cNvSpPr/>
          <p:nvPr/>
        </p:nvSpPr>
        <p:spPr>
          <a:xfrm rot="5397658">
            <a:off x="5892764" y="977209"/>
            <a:ext cx="440400" cy="3408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0" name="Google Shape;280;p28"/>
          <p:cNvPicPr preferRelativeResize="0"/>
          <p:nvPr/>
        </p:nvPicPr>
        <p:blipFill rotWithShape="1">
          <a:blip r:embed="rId6">
            <a:alphaModFix/>
          </a:blip>
          <a:srcRect/>
          <a:stretch/>
        </p:blipFill>
        <p:spPr>
          <a:xfrm>
            <a:off x="1910298" y="2762741"/>
            <a:ext cx="1575656" cy="1575656"/>
          </a:xfrm>
          <a:prstGeom prst="rect">
            <a:avLst/>
          </a:prstGeom>
          <a:noFill/>
          <a:ln>
            <a:noFill/>
          </a:ln>
        </p:spPr>
      </p:pic>
      <p:pic>
        <p:nvPicPr>
          <p:cNvPr id="281" name="Google Shape;281;p28" descr="Un grupo de personas en un salón de clases  Descripción generada automáticamente con confianza media"/>
          <p:cNvPicPr preferRelativeResize="0"/>
          <p:nvPr/>
        </p:nvPicPr>
        <p:blipFill rotWithShape="1">
          <a:blip r:embed="rId7">
            <a:alphaModFix/>
          </a:blip>
          <a:srcRect/>
          <a:stretch/>
        </p:blipFill>
        <p:spPr>
          <a:xfrm>
            <a:off x="1391660" y="4892420"/>
            <a:ext cx="2940634" cy="1539439"/>
          </a:xfrm>
          <a:prstGeom prst="rect">
            <a:avLst/>
          </a:prstGeom>
          <a:noFill/>
          <a:ln>
            <a:noFill/>
          </a:ln>
        </p:spPr>
      </p:pic>
      <p:pic>
        <p:nvPicPr>
          <p:cNvPr id="282" name="Google Shape;282;p28" descr="Imagen que contiene Diagrama  Descripción generada automáticamente"/>
          <p:cNvPicPr preferRelativeResize="0"/>
          <p:nvPr/>
        </p:nvPicPr>
        <p:blipFill rotWithShape="1">
          <a:blip r:embed="rId8">
            <a:alphaModFix/>
          </a:blip>
          <a:srcRect/>
          <a:stretch/>
        </p:blipFill>
        <p:spPr>
          <a:xfrm>
            <a:off x="8125444" y="2664566"/>
            <a:ext cx="2382327" cy="1588218"/>
          </a:xfrm>
          <a:prstGeom prst="rect">
            <a:avLst/>
          </a:prstGeom>
          <a:noFill/>
          <a:ln>
            <a:noFill/>
          </a:ln>
        </p:spPr>
      </p:pic>
      <p:pic>
        <p:nvPicPr>
          <p:cNvPr id="283" name="Google Shape;283;p28" descr="Imagen que contiene tabla, joven, computadora, hombre  Descripción generada automáticamente"/>
          <p:cNvPicPr preferRelativeResize="0"/>
          <p:nvPr/>
        </p:nvPicPr>
        <p:blipFill rotWithShape="1">
          <a:blip r:embed="rId9">
            <a:alphaModFix/>
          </a:blip>
          <a:srcRect/>
          <a:stretch/>
        </p:blipFill>
        <p:spPr>
          <a:xfrm>
            <a:off x="7840213" y="4892420"/>
            <a:ext cx="2952750" cy="1552575"/>
          </a:xfrm>
          <a:prstGeom prst="rect">
            <a:avLst/>
          </a:prstGeom>
          <a:noFill/>
          <a:ln>
            <a:noFill/>
          </a:ln>
        </p:spPr>
      </p:pic>
      <p:sp>
        <p:nvSpPr>
          <p:cNvPr id="284" name="Google Shape;284;p28"/>
          <p:cNvSpPr txBox="1"/>
          <p:nvPr/>
        </p:nvSpPr>
        <p:spPr>
          <a:xfrm>
            <a:off x="193200" y="2165313"/>
            <a:ext cx="118056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a:solidFill>
                  <a:schemeClr val="dk1"/>
                </a:solidFill>
                <a:latin typeface="Calibri"/>
                <a:ea typeface="Calibri"/>
                <a:cs typeface="Calibri"/>
                <a:sym typeface="Calibri"/>
              </a:rPr>
              <a:t>OFICINA DEL ABOGADO GENERAL ----------------------TRABAJADORAS/TRABAJADORES</a:t>
            </a:r>
            <a:endParaRPr>
              <a:solidFill>
                <a:schemeClr val="dk1"/>
              </a:solidFill>
            </a:endParaRPr>
          </a:p>
          <a:p>
            <a:pPr marL="0" lvl="0" indent="0" algn="l" rtl="0">
              <a:spcBef>
                <a:spcPts val="0"/>
              </a:spcBef>
              <a:spcAft>
                <a:spcPts val="0"/>
              </a:spcAft>
              <a:buNone/>
            </a:pPr>
            <a:endParaRPr sz="2400" b="1">
              <a:solidFill>
                <a:schemeClr val="dk1"/>
              </a:solidFill>
              <a:latin typeface="Calibri"/>
              <a:ea typeface="Calibri"/>
              <a:cs typeface="Calibri"/>
              <a:sym typeface="Calibri"/>
            </a:endParaRPr>
          </a:p>
          <a:p>
            <a:pPr marL="0" lvl="0" indent="0" algn="l" rtl="0">
              <a:spcBef>
                <a:spcPts val="0"/>
              </a:spcBef>
              <a:spcAft>
                <a:spcPts val="0"/>
              </a:spcAft>
              <a:buNone/>
            </a:pPr>
            <a:r>
              <a:rPr lang="es-MX" sz="2400" b="1">
                <a:solidFill>
                  <a:schemeClr val="dk1"/>
                </a:solidFill>
                <a:latin typeface="Calibri"/>
                <a:ea typeface="Calibri"/>
                <a:cs typeface="Calibri"/>
                <a:sym typeface="Calibri"/>
              </a:rPr>
              <a:t> </a:t>
            </a:r>
            <a:endParaRPr>
              <a:solidFill>
                <a:schemeClr val="dk1"/>
              </a:solidFill>
            </a:endParaRPr>
          </a:p>
          <a:p>
            <a:pPr marL="0" lvl="0" indent="0" algn="l" rtl="0">
              <a:spcBef>
                <a:spcPts val="0"/>
              </a:spcBef>
              <a:spcAft>
                <a:spcPts val="0"/>
              </a:spcAft>
              <a:buNone/>
            </a:pPr>
            <a:endParaRPr sz="2400" b="1">
              <a:solidFill>
                <a:schemeClr val="dk1"/>
              </a:solidFill>
              <a:latin typeface="Calibri"/>
              <a:ea typeface="Calibri"/>
              <a:cs typeface="Calibri"/>
              <a:sym typeface="Calibri"/>
            </a:endParaRPr>
          </a:p>
          <a:p>
            <a:pPr marL="0" lvl="0" indent="0" algn="l" rtl="0">
              <a:spcBef>
                <a:spcPts val="0"/>
              </a:spcBef>
              <a:spcAft>
                <a:spcPts val="0"/>
              </a:spcAft>
              <a:buNone/>
            </a:pPr>
            <a:endParaRPr sz="2400" b="1">
              <a:solidFill>
                <a:schemeClr val="dk1"/>
              </a:solidFill>
              <a:latin typeface="Calibri"/>
              <a:ea typeface="Calibri"/>
              <a:cs typeface="Calibri"/>
              <a:sym typeface="Calibri"/>
            </a:endParaRPr>
          </a:p>
          <a:p>
            <a:pPr marL="0" lvl="0" indent="0" algn="l" rtl="0">
              <a:spcBef>
                <a:spcPts val="0"/>
              </a:spcBef>
              <a:spcAft>
                <a:spcPts val="0"/>
              </a:spcAft>
              <a:buNone/>
            </a:pPr>
            <a:endParaRPr sz="2400" b="1">
              <a:solidFill>
                <a:schemeClr val="dk1"/>
              </a:solidFill>
              <a:latin typeface="Calibri"/>
              <a:ea typeface="Calibri"/>
              <a:cs typeface="Calibri"/>
              <a:sym typeface="Calibri"/>
            </a:endParaRPr>
          </a:p>
          <a:p>
            <a:pPr marL="0" lvl="0" indent="0" algn="l" rtl="0">
              <a:spcBef>
                <a:spcPts val="0"/>
              </a:spcBef>
              <a:spcAft>
                <a:spcPts val="0"/>
              </a:spcAft>
              <a:buNone/>
            </a:pPr>
            <a:r>
              <a:rPr lang="es-MX" sz="2400" b="1">
                <a:solidFill>
                  <a:schemeClr val="dk1"/>
                </a:solidFill>
                <a:latin typeface="Calibri"/>
                <a:ea typeface="Calibri"/>
                <a:cs typeface="Calibri"/>
                <a:sym typeface="Calibri"/>
              </a:rPr>
              <a:t>COMISIÓN DE HONOR DE LOS CTEC-----------------------------ALUMNAS/ALUMNOS</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29"/>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291" name="Google Shape;291;p29"/>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292" name="Google Shape;292;p29"/>
          <p:cNvPicPr preferRelativeResize="0"/>
          <p:nvPr/>
        </p:nvPicPr>
        <p:blipFill rotWithShape="1">
          <a:blip r:embed="rId5">
            <a:alphaModFix/>
          </a:blip>
          <a:srcRect/>
          <a:stretch/>
        </p:blipFill>
        <p:spPr>
          <a:xfrm>
            <a:off x="10485750" y="393725"/>
            <a:ext cx="1435002" cy="1163950"/>
          </a:xfrm>
          <a:prstGeom prst="rect">
            <a:avLst/>
          </a:prstGeom>
          <a:noFill/>
          <a:ln>
            <a:noFill/>
          </a:ln>
        </p:spPr>
      </p:pic>
      <p:sp>
        <p:nvSpPr>
          <p:cNvPr id="293" name="Google Shape;293;p29"/>
          <p:cNvSpPr/>
          <p:nvPr/>
        </p:nvSpPr>
        <p:spPr>
          <a:xfrm>
            <a:off x="1910300" y="1207450"/>
            <a:ext cx="8405350" cy="126590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b="1"/>
              <a:t>EL PROCEDIMIENTO DISCIPLINARIO POR HECHOS CONSTITUTIVOS DE VIOLENCIA DE GÉNERO</a:t>
            </a:r>
            <a:endParaRPr sz="2200" b="1"/>
          </a:p>
        </p:txBody>
      </p:sp>
      <p:sp>
        <p:nvSpPr>
          <p:cNvPr id="294" name="Google Shape;294;p29"/>
          <p:cNvSpPr/>
          <p:nvPr/>
        </p:nvSpPr>
        <p:spPr>
          <a:xfrm rot="5397658">
            <a:off x="5892764" y="977209"/>
            <a:ext cx="440400" cy="3408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txBox="1"/>
          <p:nvPr/>
        </p:nvSpPr>
        <p:spPr>
          <a:xfrm>
            <a:off x="477575" y="2822100"/>
            <a:ext cx="5597100" cy="3309900"/>
          </a:xfrm>
          <a:prstGeom prst="rect">
            <a:avLst/>
          </a:prstGeom>
          <a:noFill/>
          <a:ln>
            <a:noFill/>
          </a:ln>
        </p:spPr>
        <p:txBody>
          <a:bodyPr spcFirstLastPara="1" wrap="square" lIns="91425" tIns="91425" rIns="91425" bIns="91425" anchor="t" anchorCtr="0">
            <a:normAutofit fontScale="77500" lnSpcReduction="20000"/>
          </a:bodyPr>
          <a:lstStyle/>
          <a:p>
            <a:pPr marL="0" lvl="0" indent="0" algn="ctr" rtl="0">
              <a:spcBef>
                <a:spcPts val="0"/>
              </a:spcBef>
              <a:spcAft>
                <a:spcPts val="0"/>
              </a:spcAft>
              <a:buClr>
                <a:schemeClr val="dk1"/>
              </a:buClr>
              <a:buSzPct val="84085"/>
              <a:buFont typeface="Arial"/>
              <a:buNone/>
            </a:pPr>
            <a:r>
              <a:rPr lang="es-MX" sz="3329">
                <a:solidFill>
                  <a:schemeClr val="dk1"/>
                </a:solidFill>
                <a:latin typeface="Montserrat"/>
                <a:ea typeface="Montserrat"/>
                <a:cs typeface="Montserrat"/>
                <a:sym typeface="Montserrat"/>
              </a:rPr>
              <a:t>LA COMISIÓN DE HONOR DEL CONSEJO TÉCNICO CONSTULTIVO ESCOLAR ES EL ÓRGANO FACULTADO PARA CONOCER, TRAMITAR Y RESOLVER LAS CONDUCTAS COMETIDAS POR LOS ALUMNOS QUE PUEDAN SER CAUSA DE RESPONSABILIDAD.</a:t>
            </a:r>
            <a:endParaRPr sz="1929">
              <a:solidFill>
                <a:schemeClr val="dk1"/>
              </a:solidFill>
            </a:endParaRPr>
          </a:p>
          <a:p>
            <a:pPr marL="0" lvl="0" indent="0" algn="ctr" rtl="0">
              <a:spcBef>
                <a:spcPts val="0"/>
              </a:spcBef>
              <a:spcAft>
                <a:spcPts val="0"/>
              </a:spcAft>
              <a:buNone/>
            </a:pPr>
            <a:endParaRPr sz="3200">
              <a:solidFill>
                <a:schemeClr val="dk1"/>
              </a:solidFill>
              <a:latin typeface="Calibri"/>
              <a:ea typeface="Calibri"/>
              <a:cs typeface="Calibri"/>
              <a:sym typeface="Calibri"/>
            </a:endParaRPr>
          </a:p>
        </p:txBody>
      </p:sp>
      <p:pic>
        <p:nvPicPr>
          <p:cNvPr id="296" name="Google Shape;296;p29"/>
          <p:cNvPicPr preferRelativeResize="0"/>
          <p:nvPr/>
        </p:nvPicPr>
        <p:blipFill rotWithShape="1">
          <a:blip r:embed="rId6">
            <a:alphaModFix/>
          </a:blip>
          <a:srcRect l="11609" t="44562" r="13343" b="15788"/>
          <a:stretch/>
        </p:blipFill>
        <p:spPr>
          <a:xfrm>
            <a:off x="6473345" y="2822104"/>
            <a:ext cx="4884822" cy="2719139"/>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30"/>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303" name="Google Shape;303;p30"/>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304" name="Google Shape;304;p30"/>
          <p:cNvPicPr preferRelativeResize="0"/>
          <p:nvPr/>
        </p:nvPicPr>
        <p:blipFill rotWithShape="1">
          <a:blip r:embed="rId5">
            <a:alphaModFix/>
          </a:blip>
          <a:srcRect/>
          <a:stretch/>
        </p:blipFill>
        <p:spPr>
          <a:xfrm>
            <a:off x="10485750" y="393725"/>
            <a:ext cx="1435002" cy="1163950"/>
          </a:xfrm>
          <a:prstGeom prst="rect">
            <a:avLst/>
          </a:prstGeom>
          <a:noFill/>
          <a:ln>
            <a:noFill/>
          </a:ln>
        </p:spPr>
      </p:pic>
      <p:sp>
        <p:nvSpPr>
          <p:cNvPr id="305" name="Google Shape;305;p30"/>
          <p:cNvSpPr/>
          <p:nvPr/>
        </p:nvSpPr>
        <p:spPr>
          <a:xfrm>
            <a:off x="1910300" y="1207450"/>
            <a:ext cx="8405350" cy="126590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b="1"/>
              <a:t>CAUSALES DE RESPONSABILIDAD DE LOS ALUMNOS</a:t>
            </a:r>
            <a:endParaRPr sz="2200" b="1"/>
          </a:p>
        </p:txBody>
      </p:sp>
      <p:sp>
        <p:nvSpPr>
          <p:cNvPr id="306" name="Google Shape;306;p30"/>
          <p:cNvSpPr/>
          <p:nvPr/>
        </p:nvSpPr>
        <p:spPr>
          <a:xfrm rot="5397658">
            <a:off x="5892764" y="977209"/>
            <a:ext cx="440400" cy="3408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txBox="1"/>
          <p:nvPr/>
        </p:nvSpPr>
        <p:spPr>
          <a:xfrm>
            <a:off x="477575" y="2598025"/>
            <a:ext cx="10984200" cy="4088100"/>
          </a:xfrm>
          <a:prstGeom prst="rect">
            <a:avLst/>
          </a:prstGeom>
          <a:noFill/>
          <a:ln>
            <a:noFill/>
          </a:ln>
        </p:spPr>
        <p:txBody>
          <a:bodyPr spcFirstLastPara="1" wrap="square" lIns="91425" tIns="91425" rIns="91425" bIns="91425" anchor="t" anchorCtr="0">
            <a:normAutofit fontScale="92500" lnSpcReduction="20000"/>
          </a:bodyPr>
          <a:lstStyle/>
          <a:p>
            <a:pPr marL="0" lvl="0" indent="0" algn="just" rtl="0">
              <a:spcBef>
                <a:spcPts val="0"/>
              </a:spcBef>
              <a:spcAft>
                <a:spcPts val="0"/>
              </a:spcAft>
              <a:buSzPct val="88032"/>
              <a:buNone/>
            </a:pPr>
            <a:endParaRPr sz="2271">
              <a:latin typeface="Montserrat"/>
              <a:ea typeface="Montserrat"/>
              <a:cs typeface="Montserrat"/>
              <a:sym typeface="Montserrat"/>
            </a:endParaRPr>
          </a:p>
          <a:p>
            <a:pPr marL="0" lvl="0" indent="0" algn="just" rtl="0">
              <a:spcBef>
                <a:spcPts val="0"/>
              </a:spcBef>
              <a:spcAft>
                <a:spcPts val="0"/>
              </a:spcAft>
              <a:buClr>
                <a:srgbClr val="000000"/>
              </a:buClr>
              <a:buSzPct val="88032"/>
              <a:buFont typeface="Montserrat"/>
              <a:buNone/>
            </a:pPr>
            <a:r>
              <a:rPr lang="es-MX" sz="2271">
                <a:latin typeface="Montserrat"/>
                <a:ea typeface="Montserrat"/>
                <a:cs typeface="Montserrat"/>
                <a:sym typeface="Montserrat"/>
              </a:rPr>
              <a:t>REGULADAS EN EL ARTÍCULO 108 DEL REGLAMENTO INTERNO DEL INSTITUTO POLITÉCNICO NACIONAL</a:t>
            </a:r>
            <a:endParaRPr sz="2271"/>
          </a:p>
          <a:p>
            <a:pPr marL="0" lvl="0" indent="0" algn="just" rtl="0">
              <a:spcBef>
                <a:spcPts val="0"/>
              </a:spcBef>
              <a:spcAft>
                <a:spcPts val="0"/>
              </a:spcAft>
              <a:buClr>
                <a:schemeClr val="dk1"/>
              </a:buClr>
              <a:buSzPct val="88032"/>
              <a:buFont typeface="Calibri"/>
              <a:buNone/>
            </a:pPr>
            <a:endParaRPr sz="2271" b="1">
              <a:latin typeface="Montserrat"/>
              <a:ea typeface="Montserrat"/>
              <a:cs typeface="Montserrat"/>
              <a:sym typeface="Montserrat"/>
            </a:endParaRPr>
          </a:p>
          <a:p>
            <a:pPr marL="0" lvl="0" indent="0" algn="just" rtl="0">
              <a:spcBef>
                <a:spcPts val="0"/>
              </a:spcBef>
              <a:spcAft>
                <a:spcPts val="0"/>
              </a:spcAft>
              <a:buClr>
                <a:srgbClr val="000000"/>
              </a:buClr>
              <a:buSzPct val="88032"/>
              <a:buFont typeface="Montserrat"/>
              <a:buNone/>
            </a:pPr>
            <a:r>
              <a:rPr lang="es-MX" sz="2271" b="1">
                <a:latin typeface="Montserrat"/>
                <a:ea typeface="Montserrat"/>
                <a:cs typeface="Montserrat"/>
                <a:sym typeface="Montserrat"/>
              </a:rPr>
              <a:t>Artículo 108</a:t>
            </a:r>
            <a:r>
              <a:rPr lang="es-MX" sz="2271">
                <a:latin typeface="Montserrat"/>
                <a:ea typeface="Montserrat"/>
                <a:cs typeface="Montserrat"/>
                <a:sym typeface="Montserrat"/>
              </a:rPr>
              <a:t>. Son causas de responsabilidad de los alumnos las siguientes:</a:t>
            </a:r>
            <a:endParaRPr sz="2271"/>
          </a:p>
          <a:p>
            <a:pPr marL="0" lvl="0" indent="0" algn="just" rtl="0">
              <a:spcBef>
                <a:spcPts val="0"/>
              </a:spcBef>
              <a:spcAft>
                <a:spcPts val="0"/>
              </a:spcAft>
              <a:buClr>
                <a:schemeClr val="dk1"/>
              </a:buClr>
              <a:buSzPct val="88032"/>
              <a:buFont typeface="Calibri"/>
              <a:buNone/>
            </a:pPr>
            <a:endParaRPr sz="2271">
              <a:latin typeface="Montserrat"/>
              <a:ea typeface="Montserrat"/>
              <a:cs typeface="Montserrat"/>
              <a:sym typeface="Montserrat"/>
            </a:endParaRPr>
          </a:p>
          <a:p>
            <a:pPr marL="0" lvl="0" indent="0" algn="just" rtl="0">
              <a:spcBef>
                <a:spcPts val="0"/>
              </a:spcBef>
              <a:spcAft>
                <a:spcPts val="0"/>
              </a:spcAft>
              <a:buClr>
                <a:srgbClr val="000000"/>
              </a:buClr>
              <a:buSzPct val="88032"/>
              <a:buFont typeface="Montserrat"/>
              <a:buNone/>
            </a:pPr>
            <a:r>
              <a:rPr lang="es-MX" sz="2271">
                <a:latin typeface="Montserrat"/>
                <a:ea typeface="Montserrat"/>
                <a:cs typeface="Montserrat"/>
                <a:sym typeface="Montserrat"/>
              </a:rPr>
              <a:t>V. Portar armas blancas, de fuego, explosivos o cualquier objeto que pueda ser usado para amenazar o producir lesiones; </a:t>
            </a:r>
            <a:endParaRPr sz="2271"/>
          </a:p>
          <a:p>
            <a:pPr marL="0" lvl="0" indent="0" algn="just" rtl="0">
              <a:spcBef>
                <a:spcPts val="0"/>
              </a:spcBef>
              <a:spcAft>
                <a:spcPts val="0"/>
              </a:spcAft>
              <a:buClr>
                <a:schemeClr val="dk1"/>
              </a:buClr>
              <a:buSzPct val="88032"/>
              <a:buFont typeface="Calibri"/>
              <a:buNone/>
            </a:pPr>
            <a:endParaRPr sz="2271">
              <a:latin typeface="Montserrat"/>
              <a:ea typeface="Montserrat"/>
              <a:cs typeface="Montserrat"/>
              <a:sym typeface="Montserrat"/>
            </a:endParaRPr>
          </a:p>
          <a:p>
            <a:pPr marL="0" lvl="0" indent="0" algn="just" rtl="0">
              <a:spcBef>
                <a:spcPts val="0"/>
              </a:spcBef>
              <a:spcAft>
                <a:spcPts val="0"/>
              </a:spcAft>
              <a:buClr>
                <a:srgbClr val="000000"/>
              </a:buClr>
              <a:buSzPct val="88032"/>
              <a:buFont typeface="Montserrat"/>
              <a:buNone/>
            </a:pPr>
            <a:r>
              <a:rPr lang="es-MX" sz="2271">
                <a:latin typeface="Montserrat"/>
                <a:ea typeface="Montserrat"/>
                <a:cs typeface="Montserrat"/>
                <a:sym typeface="Montserrat"/>
              </a:rPr>
              <a:t>VI. Recurrir a cualquier forma de violencia en las instalaciones politécnicas o fuera de ellas usando el nombre de la institución; </a:t>
            </a:r>
            <a:endParaRPr sz="2271"/>
          </a:p>
          <a:p>
            <a:pPr marL="0" lvl="0" indent="0" algn="just" rtl="0">
              <a:spcBef>
                <a:spcPts val="0"/>
              </a:spcBef>
              <a:spcAft>
                <a:spcPts val="0"/>
              </a:spcAft>
              <a:buClr>
                <a:schemeClr val="dk1"/>
              </a:buClr>
              <a:buSzPct val="88032"/>
              <a:buFont typeface="Calibri"/>
              <a:buNone/>
            </a:pPr>
            <a:endParaRPr sz="2271">
              <a:latin typeface="Montserrat"/>
              <a:ea typeface="Montserrat"/>
              <a:cs typeface="Montserrat"/>
              <a:sym typeface="Montserrat"/>
            </a:endParaRPr>
          </a:p>
          <a:p>
            <a:pPr marL="0" lvl="0" indent="0" algn="just" rtl="0">
              <a:spcBef>
                <a:spcPts val="0"/>
              </a:spcBef>
              <a:spcAft>
                <a:spcPts val="0"/>
              </a:spcAft>
              <a:buClr>
                <a:srgbClr val="000000"/>
              </a:buClr>
              <a:buSzPct val="88032"/>
              <a:buFont typeface="Montserrat"/>
              <a:buNone/>
            </a:pPr>
            <a:r>
              <a:rPr lang="es-MX" sz="2271">
                <a:latin typeface="Montserrat"/>
                <a:ea typeface="Montserrat"/>
                <a:cs typeface="Montserrat"/>
                <a:sym typeface="Montserrat"/>
              </a:rPr>
              <a:t>VII. Asumir actitudes irrespetuosas, provocativas o violentas en contra de cualquier miembro de la comunidad politécnica; </a:t>
            </a:r>
            <a:endParaRPr sz="2271">
              <a:latin typeface="Montserrat"/>
              <a:ea typeface="Montserrat"/>
              <a:cs typeface="Montserrat"/>
              <a:sym typeface="Montserrat"/>
            </a:endParaRPr>
          </a:p>
          <a:p>
            <a:pPr marL="0" lvl="0" indent="0" algn="ctr" rtl="0">
              <a:spcBef>
                <a:spcPts val="0"/>
              </a:spcBef>
              <a:spcAft>
                <a:spcPts val="0"/>
              </a:spcAft>
              <a:buNone/>
            </a:pPr>
            <a:endParaRPr sz="3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314" name="Google Shape;314;p31"/>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315" name="Google Shape;315;p31"/>
          <p:cNvPicPr preferRelativeResize="0"/>
          <p:nvPr/>
        </p:nvPicPr>
        <p:blipFill rotWithShape="1">
          <a:blip r:embed="rId5">
            <a:alphaModFix/>
          </a:blip>
          <a:srcRect/>
          <a:stretch/>
        </p:blipFill>
        <p:spPr>
          <a:xfrm>
            <a:off x="10485750" y="393725"/>
            <a:ext cx="1435002" cy="1163950"/>
          </a:xfrm>
          <a:prstGeom prst="rect">
            <a:avLst/>
          </a:prstGeom>
          <a:noFill/>
          <a:ln>
            <a:noFill/>
          </a:ln>
        </p:spPr>
      </p:pic>
      <p:sp>
        <p:nvSpPr>
          <p:cNvPr id="316" name="Google Shape;316;p31"/>
          <p:cNvSpPr/>
          <p:nvPr/>
        </p:nvSpPr>
        <p:spPr>
          <a:xfrm>
            <a:off x="1910300" y="1207450"/>
            <a:ext cx="8405350" cy="893875"/>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b="1"/>
              <a:t>SANCIONES QUE SE PUEDEN IMPONER A LOS ALUNOS</a:t>
            </a:r>
            <a:endParaRPr sz="2200" b="1"/>
          </a:p>
        </p:txBody>
      </p:sp>
      <p:sp>
        <p:nvSpPr>
          <p:cNvPr id="317" name="Google Shape;317;p31"/>
          <p:cNvSpPr/>
          <p:nvPr/>
        </p:nvSpPr>
        <p:spPr>
          <a:xfrm rot="5397713">
            <a:off x="5870543" y="972000"/>
            <a:ext cx="450900" cy="3408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txBox="1"/>
          <p:nvPr/>
        </p:nvSpPr>
        <p:spPr>
          <a:xfrm>
            <a:off x="477575" y="2273275"/>
            <a:ext cx="10984200" cy="4088100"/>
          </a:xfrm>
          <a:prstGeom prst="rect">
            <a:avLst/>
          </a:prstGeom>
          <a:noFill/>
          <a:ln>
            <a:noFill/>
          </a:ln>
        </p:spPr>
        <p:txBody>
          <a:bodyPr spcFirstLastPara="1" wrap="square" lIns="91425" tIns="91425" rIns="91425" bIns="91425" anchor="t" anchorCtr="0">
            <a:normAutofit/>
          </a:bodyPr>
          <a:lstStyle/>
          <a:p>
            <a:pPr marL="285750" lvl="0" indent="-285750" algn="just" rtl="0">
              <a:spcBef>
                <a:spcPts val="0"/>
              </a:spcBef>
              <a:spcAft>
                <a:spcPts val="0"/>
              </a:spcAft>
              <a:buClr>
                <a:schemeClr val="dk1"/>
              </a:buClr>
              <a:buSzPts val="1600"/>
              <a:buChar char="•"/>
            </a:pPr>
            <a:r>
              <a:rPr lang="es-MX" sz="1600" b="1">
                <a:solidFill>
                  <a:schemeClr val="dk1"/>
                </a:solidFill>
                <a:latin typeface="Montserrat"/>
                <a:ea typeface="Montserrat"/>
                <a:cs typeface="Montserrat"/>
                <a:sym typeface="Montserrat"/>
              </a:rPr>
              <a:t>Apercibimiento</a:t>
            </a:r>
            <a:endParaRPr>
              <a:solidFill>
                <a:schemeClr val="dk1"/>
              </a:solidFill>
            </a:endParaRPr>
          </a:p>
          <a:p>
            <a:pPr marL="0" lvl="0" indent="0" algn="just" rtl="0">
              <a:spcBef>
                <a:spcPts val="0"/>
              </a:spcBef>
              <a:spcAft>
                <a:spcPts val="0"/>
              </a:spcAft>
              <a:buClr>
                <a:schemeClr val="dk1"/>
              </a:buClr>
              <a:buSzPts val="1600"/>
              <a:buFont typeface="Calibri"/>
              <a:buNone/>
            </a:pPr>
            <a:endParaRPr sz="1600" b="1">
              <a:solidFill>
                <a:schemeClr val="dk1"/>
              </a:solidFill>
              <a:latin typeface="Montserrat"/>
              <a:ea typeface="Montserrat"/>
              <a:cs typeface="Montserrat"/>
              <a:sym typeface="Montserrat"/>
            </a:endParaRPr>
          </a:p>
          <a:p>
            <a:pPr marL="285750" lvl="0" indent="-285750" algn="just" rtl="0">
              <a:spcBef>
                <a:spcPts val="0"/>
              </a:spcBef>
              <a:spcAft>
                <a:spcPts val="0"/>
              </a:spcAft>
              <a:buClr>
                <a:schemeClr val="dk1"/>
              </a:buClr>
              <a:buSzPts val="1600"/>
              <a:buChar char="•"/>
            </a:pPr>
            <a:r>
              <a:rPr lang="es-MX" sz="1600" b="1">
                <a:solidFill>
                  <a:schemeClr val="dk1"/>
                </a:solidFill>
                <a:latin typeface="Montserrat"/>
                <a:ea typeface="Montserrat"/>
                <a:cs typeface="Montserrat"/>
                <a:sym typeface="Montserrat"/>
              </a:rPr>
              <a:t>Amonestación escrita</a:t>
            </a:r>
            <a:endParaRPr>
              <a:solidFill>
                <a:schemeClr val="dk1"/>
              </a:solidFill>
            </a:endParaRPr>
          </a:p>
          <a:p>
            <a:pPr marL="0" lvl="0" indent="0" algn="just" rtl="0">
              <a:spcBef>
                <a:spcPts val="0"/>
              </a:spcBef>
              <a:spcAft>
                <a:spcPts val="0"/>
              </a:spcAft>
              <a:buClr>
                <a:schemeClr val="dk1"/>
              </a:buClr>
              <a:buSzPts val="1600"/>
              <a:buFont typeface="Calibri"/>
              <a:buNone/>
            </a:pPr>
            <a:endParaRPr sz="1600" b="1">
              <a:solidFill>
                <a:schemeClr val="dk1"/>
              </a:solidFill>
              <a:latin typeface="Montserrat"/>
              <a:ea typeface="Montserrat"/>
              <a:cs typeface="Montserrat"/>
              <a:sym typeface="Montserrat"/>
            </a:endParaRPr>
          </a:p>
          <a:p>
            <a:pPr marL="285750" lvl="0" indent="-285750" algn="just" rtl="0">
              <a:spcBef>
                <a:spcPts val="0"/>
              </a:spcBef>
              <a:spcAft>
                <a:spcPts val="0"/>
              </a:spcAft>
              <a:buClr>
                <a:schemeClr val="dk1"/>
              </a:buClr>
              <a:buSzPts val="1600"/>
              <a:buChar char="•"/>
            </a:pPr>
            <a:r>
              <a:rPr lang="es-MX" sz="1600" b="1">
                <a:solidFill>
                  <a:schemeClr val="dk1"/>
                </a:solidFill>
                <a:latin typeface="Montserrat"/>
                <a:ea typeface="Montserrat"/>
                <a:cs typeface="Montserrat"/>
                <a:sym typeface="Montserrat"/>
              </a:rPr>
              <a:t>Suspensión temporal o definitiva de su calidad de becario o de la posibilidad de convertirse en tal</a:t>
            </a:r>
            <a:endParaRPr>
              <a:solidFill>
                <a:schemeClr val="dk1"/>
              </a:solidFill>
            </a:endParaRPr>
          </a:p>
          <a:p>
            <a:pPr marL="0" lvl="0" indent="0" algn="just" rtl="0">
              <a:spcBef>
                <a:spcPts val="0"/>
              </a:spcBef>
              <a:spcAft>
                <a:spcPts val="0"/>
              </a:spcAft>
              <a:buClr>
                <a:schemeClr val="dk1"/>
              </a:buClr>
              <a:buSzPts val="1600"/>
              <a:buFont typeface="Calibri"/>
              <a:buNone/>
            </a:pPr>
            <a:endParaRPr sz="1600" b="1">
              <a:solidFill>
                <a:schemeClr val="dk1"/>
              </a:solidFill>
              <a:latin typeface="Montserrat"/>
              <a:ea typeface="Montserrat"/>
              <a:cs typeface="Montserrat"/>
              <a:sym typeface="Montserrat"/>
            </a:endParaRPr>
          </a:p>
          <a:p>
            <a:pPr marL="285750" lvl="0" indent="-285750" algn="just" rtl="0">
              <a:spcBef>
                <a:spcPts val="0"/>
              </a:spcBef>
              <a:spcAft>
                <a:spcPts val="0"/>
              </a:spcAft>
              <a:buClr>
                <a:schemeClr val="dk1"/>
              </a:buClr>
              <a:buSzPts val="1600"/>
              <a:buChar char="•"/>
            </a:pPr>
            <a:r>
              <a:rPr lang="es-MX" sz="1600" b="1">
                <a:solidFill>
                  <a:schemeClr val="dk1"/>
                </a:solidFill>
                <a:latin typeface="Montserrat"/>
                <a:ea typeface="Montserrat"/>
                <a:cs typeface="Montserrat"/>
                <a:sym typeface="Montserrat"/>
              </a:rPr>
              <a:t>Suspensión del derecho a cursar una asignatura, hasta por un semestre, conservando la posibilidad de acreditarla mediante la presentación de examen a título de suficiencia</a:t>
            </a:r>
            <a:endParaRPr>
              <a:solidFill>
                <a:schemeClr val="dk1"/>
              </a:solidFill>
            </a:endParaRPr>
          </a:p>
          <a:p>
            <a:pPr marL="0" lvl="0" indent="0" algn="just" rtl="0">
              <a:spcBef>
                <a:spcPts val="0"/>
              </a:spcBef>
              <a:spcAft>
                <a:spcPts val="0"/>
              </a:spcAft>
              <a:buClr>
                <a:schemeClr val="dk1"/>
              </a:buClr>
              <a:buSzPts val="1600"/>
              <a:buFont typeface="Calibri"/>
              <a:buNone/>
            </a:pPr>
            <a:endParaRPr sz="1600" b="1">
              <a:solidFill>
                <a:schemeClr val="dk1"/>
              </a:solidFill>
              <a:latin typeface="Montserrat"/>
              <a:ea typeface="Montserrat"/>
              <a:cs typeface="Montserrat"/>
              <a:sym typeface="Montserrat"/>
            </a:endParaRPr>
          </a:p>
          <a:p>
            <a:pPr marL="285750" lvl="0" indent="-285750" algn="just" rtl="0">
              <a:spcBef>
                <a:spcPts val="0"/>
              </a:spcBef>
              <a:spcAft>
                <a:spcPts val="0"/>
              </a:spcAft>
              <a:buClr>
                <a:schemeClr val="dk1"/>
              </a:buClr>
              <a:buSzPts val="1600"/>
              <a:buChar char="•"/>
            </a:pPr>
            <a:r>
              <a:rPr lang="es-MX" sz="1600" b="1">
                <a:solidFill>
                  <a:schemeClr val="dk1"/>
                </a:solidFill>
                <a:latin typeface="Montserrat"/>
                <a:ea typeface="Montserrat"/>
                <a:cs typeface="Montserrat"/>
                <a:sym typeface="Montserrat"/>
              </a:rPr>
              <a:t>Baja temporal de la escuela, unidad o centro de adscripción hasta por un semestre, conservando la posibilidad de acreditar las asignaturas mediante la presentación de exámenes a título de suficiencia</a:t>
            </a:r>
            <a:endParaRPr>
              <a:solidFill>
                <a:schemeClr val="dk1"/>
              </a:solidFill>
            </a:endParaRPr>
          </a:p>
          <a:p>
            <a:pPr marL="0" lvl="0" indent="0" algn="just" rtl="0">
              <a:spcBef>
                <a:spcPts val="0"/>
              </a:spcBef>
              <a:spcAft>
                <a:spcPts val="0"/>
              </a:spcAft>
              <a:buClr>
                <a:schemeClr val="dk1"/>
              </a:buClr>
              <a:buSzPts val="1600"/>
              <a:buFont typeface="Calibri"/>
              <a:buNone/>
            </a:pPr>
            <a:endParaRPr sz="1600" b="1">
              <a:solidFill>
                <a:schemeClr val="dk1"/>
              </a:solidFill>
              <a:latin typeface="Montserrat"/>
              <a:ea typeface="Montserrat"/>
              <a:cs typeface="Montserrat"/>
              <a:sym typeface="Montserrat"/>
            </a:endParaRPr>
          </a:p>
          <a:p>
            <a:pPr marL="285750" lvl="0" indent="-285750" algn="just" rtl="0">
              <a:spcBef>
                <a:spcPts val="0"/>
              </a:spcBef>
              <a:spcAft>
                <a:spcPts val="0"/>
              </a:spcAft>
              <a:buClr>
                <a:schemeClr val="dk1"/>
              </a:buClr>
              <a:buSzPts val="1600"/>
              <a:buChar char="•"/>
            </a:pPr>
            <a:r>
              <a:rPr lang="es-MX" sz="1600" b="1">
                <a:solidFill>
                  <a:schemeClr val="dk1"/>
                </a:solidFill>
                <a:latin typeface="Montserrat"/>
                <a:ea typeface="Montserrat"/>
                <a:cs typeface="Montserrat"/>
                <a:sym typeface="Montserrat"/>
              </a:rPr>
              <a:t>Baja definitiva del instituto politécnico nacional, perdiendo los derechos a que se refiere el artículo 106 del presente reglamento</a:t>
            </a: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pic>
        <p:nvPicPr>
          <p:cNvPr id="324" name="Google Shape;324;p32"/>
          <p:cNvPicPr preferRelativeResize="0"/>
          <p:nvPr/>
        </p:nvPicPr>
        <p:blipFill rotWithShape="1">
          <a:blip r:embed="rId3">
            <a:alphaModFix/>
          </a:blip>
          <a:srcRect/>
          <a:stretch/>
        </p:blipFill>
        <p:spPr>
          <a:xfrm>
            <a:off x="-1" y="11"/>
            <a:ext cx="12192001" cy="6858000"/>
          </a:xfrm>
          <a:prstGeom prst="rect">
            <a:avLst/>
          </a:prstGeom>
          <a:noFill/>
          <a:ln>
            <a:noFill/>
          </a:ln>
        </p:spPr>
      </p:pic>
      <p:sp>
        <p:nvSpPr>
          <p:cNvPr id="325" name="Google Shape;325;p32"/>
          <p:cNvSpPr/>
          <p:nvPr/>
        </p:nvSpPr>
        <p:spPr>
          <a:xfrm>
            <a:off x="0" y="1022350"/>
            <a:ext cx="11976000" cy="5442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p32"/>
          <p:cNvSpPr/>
          <p:nvPr/>
        </p:nvSpPr>
        <p:spPr>
          <a:xfrm>
            <a:off x="3100393" y="919765"/>
            <a:ext cx="7033200" cy="1541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7" name="Google Shape;327;p32"/>
          <p:cNvSpPr/>
          <p:nvPr/>
        </p:nvSpPr>
        <p:spPr>
          <a:xfrm>
            <a:off x="3571410" y="1087628"/>
            <a:ext cx="6091200" cy="120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700"/>
              <a:buFont typeface="Arial"/>
              <a:buNone/>
            </a:pPr>
            <a:r>
              <a:rPr lang="es-MX" sz="3300" b="1" i="0" u="none" strike="noStrike" cap="none">
                <a:solidFill>
                  <a:srgbClr val="FEFFFF"/>
                </a:solidFill>
                <a:latin typeface="Calibri"/>
                <a:ea typeface="Calibri"/>
                <a:cs typeface="Calibri"/>
                <a:sym typeface="Calibri"/>
              </a:rPr>
              <a:t> </a:t>
            </a:r>
            <a:r>
              <a:rPr lang="es-MX" sz="3300" b="0" i="0" u="none" strike="noStrike" cap="none">
                <a:solidFill>
                  <a:srgbClr val="FEFFFF"/>
                </a:solidFill>
                <a:latin typeface="Calibri"/>
                <a:ea typeface="Calibri"/>
                <a:cs typeface="Calibri"/>
                <a:sym typeface="Calibri"/>
              </a:rPr>
              <a:t>ASPECTOS A ANALIZAR POR LAS COMISIONES DE HONOR </a:t>
            </a:r>
            <a:r>
              <a:rPr lang="es-MX" sz="3300">
                <a:solidFill>
                  <a:srgbClr val="FEFFFF"/>
                </a:solidFill>
                <a:latin typeface="Calibri"/>
                <a:ea typeface="Calibri"/>
                <a:cs typeface="Calibri"/>
                <a:sym typeface="Calibri"/>
              </a:rPr>
              <a:t>PARA INDIVIDUALIZAR LA SANCIÓN</a:t>
            </a:r>
            <a:endParaRPr sz="3300" b="1" i="0" u="none" strike="noStrike" cap="none">
              <a:solidFill>
                <a:srgbClr val="FEFFFF"/>
              </a:solidFill>
              <a:latin typeface="Calibri"/>
              <a:ea typeface="Calibri"/>
              <a:cs typeface="Calibri"/>
              <a:sym typeface="Calibri"/>
            </a:endParaRPr>
          </a:p>
        </p:txBody>
      </p:sp>
      <p:sp>
        <p:nvSpPr>
          <p:cNvPr id="328" name="Google Shape;328;p32"/>
          <p:cNvSpPr/>
          <p:nvPr/>
        </p:nvSpPr>
        <p:spPr>
          <a:xfrm>
            <a:off x="554000" y="2570875"/>
            <a:ext cx="6819900" cy="3563100"/>
          </a:xfrm>
          <a:prstGeom prst="rect">
            <a:avLst/>
          </a:prstGeom>
          <a:noFill/>
          <a:ln>
            <a:noFill/>
          </a:ln>
        </p:spPr>
        <p:txBody>
          <a:bodyPr spcFirstLastPara="1" wrap="square" lIns="91425" tIns="45700" rIns="91425" bIns="45700" anchor="t" anchorCtr="0">
            <a:noAutofit/>
          </a:bodyPr>
          <a:lstStyle/>
          <a:p>
            <a:pPr marL="285750" marR="0" lvl="0" indent="-244475" algn="l" rtl="0">
              <a:lnSpc>
                <a:spcPct val="80000"/>
              </a:lnSpc>
              <a:spcBef>
                <a:spcPts val="0"/>
              </a:spcBef>
              <a:spcAft>
                <a:spcPts val="0"/>
              </a:spcAft>
              <a:buClr>
                <a:schemeClr val="dk1"/>
              </a:buClr>
              <a:buSzPts val="2100"/>
              <a:buFont typeface="Arial"/>
              <a:buChar char="•"/>
            </a:pPr>
            <a:r>
              <a:rPr lang="es-MX" sz="2100" b="1" i="0" u="none" strike="noStrike" cap="none">
                <a:solidFill>
                  <a:schemeClr val="dk1"/>
                </a:solidFill>
                <a:latin typeface="Calibri"/>
                <a:ea typeface="Calibri"/>
                <a:cs typeface="Calibri"/>
                <a:sym typeface="Calibri"/>
              </a:rPr>
              <a:t>La conducta observada</a:t>
            </a:r>
            <a:endParaRPr sz="2100" b="1" i="0" u="none" strike="noStrike" cap="none">
              <a:solidFill>
                <a:schemeClr val="dk1"/>
              </a:solidFill>
              <a:latin typeface="Calibri"/>
              <a:ea typeface="Calibri"/>
              <a:cs typeface="Calibri"/>
              <a:sym typeface="Calibri"/>
            </a:endParaRPr>
          </a:p>
          <a:p>
            <a:pPr marL="285750" marR="0" lvl="0" indent="-111125" algn="l" rtl="0">
              <a:lnSpc>
                <a:spcPct val="80000"/>
              </a:lnSpc>
              <a:spcBef>
                <a:spcPts val="600"/>
              </a:spcBef>
              <a:spcAft>
                <a:spcPts val="0"/>
              </a:spcAft>
              <a:buClr>
                <a:schemeClr val="dk1"/>
              </a:buClr>
              <a:buSzPts val="1850"/>
              <a:buFont typeface="Arial"/>
              <a:buNone/>
            </a:pPr>
            <a:endParaRPr sz="2100" b="1" i="0" u="none" strike="noStrike" cap="none">
              <a:solidFill>
                <a:schemeClr val="dk1"/>
              </a:solidFill>
              <a:latin typeface="Calibri"/>
              <a:ea typeface="Calibri"/>
              <a:cs typeface="Calibri"/>
              <a:sym typeface="Calibri"/>
            </a:endParaRPr>
          </a:p>
          <a:p>
            <a:pPr marL="285750" marR="0" lvl="0" indent="-244475" algn="l" rtl="0">
              <a:lnSpc>
                <a:spcPct val="80000"/>
              </a:lnSpc>
              <a:spcBef>
                <a:spcPts val="600"/>
              </a:spcBef>
              <a:spcAft>
                <a:spcPts val="0"/>
              </a:spcAft>
              <a:buClr>
                <a:schemeClr val="dk1"/>
              </a:buClr>
              <a:buSzPts val="2100"/>
              <a:buFont typeface="Arial"/>
              <a:buChar char="•"/>
            </a:pPr>
            <a:r>
              <a:rPr lang="es-MX" sz="2100" b="1" i="0" u="none" strike="noStrike" cap="none">
                <a:solidFill>
                  <a:schemeClr val="dk1"/>
                </a:solidFill>
                <a:latin typeface="Calibri"/>
                <a:ea typeface="Calibri"/>
                <a:cs typeface="Calibri"/>
                <a:sym typeface="Calibri"/>
              </a:rPr>
              <a:t>Desempeño académico</a:t>
            </a:r>
            <a:endParaRPr sz="2100" b="0" i="0" u="none" strike="noStrike" cap="none">
              <a:solidFill>
                <a:srgbClr val="000000"/>
              </a:solidFill>
              <a:latin typeface="Arial"/>
              <a:ea typeface="Arial"/>
              <a:cs typeface="Arial"/>
              <a:sym typeface="Arial"/>
            </a:endParaRPr>
          </a:p>
          <a:p>
            <a:pPr marL="285750" marR="0" lvl="0" indent="-111125" algn="l" rtl="0">
              <a:lnSpc>
                <a:spcPct val="80000"/>
              </a:lnSpc>
              <a:spcBef>
                <a:spcPts val="600"/>
              </a:spcBef>
              <a:spcAft>
                <a:spcPts val="0"/>
              </a:spcAft>
              <a:buClr>
                <a:schemeClr val="dk1"/>
              </a:buClr>
              <a:buSzPts val="1850"/>
              <a:buFont typeface="Arial"/>
              <a:buNone/>
            </a:pPr>
            <a:endParaRPr sz="2100" b="1" i="0" u="none" strike="noStrike" cap="none">
              <a:solidFill>
                <a:schemeClr val="dk1"/>
              </a:solidFill>
              <a:latin typeface="Calibri"/>
              <a:ea typeface="Calibri"/>
              <a:cs typeface="Calibri"/>
              <a:sym typeface="Calibri"/>
            </a:endParaRPr>
          </a:p>
          <a:p>
            <a:pPr marL="285750" marR="0" lvl="0" indent="-244475" algn="l" rtl="0">
              <a:lnSpc>
                <a:spcPct val="80000"/>
              </a:lnSpc>
              <a:spcBef>
                <a:spcPts val="600"/>
              </a:spcBef>
              <a:spcAft>
                <a:spcPts val="0"/>
              </a:spcAft>
              <a:buClr>
                <a:schemeClr val="dk1"/>
              </a:buClr>
              <a:buSzPts val="2100"/>
              <a:buFont typeface="Arial"/>
              <a:buChar char="•"/>
            </a:pPr>
            <a:r>
              <a:rPr lang="es-MX" sz="2100" b="1" i="0" u="none" strike="noStrike" cap="none">
                <a:solidFill>
                  <a:schemeClr val="dk1"/>
                </a:solidFill>
                <a:latin typeface="Calibri"/>
                <a:ea typeface="Calibri"/>
                <a:cs typeface="Calibri"/>
                <a:sym typeface="Calibri"/>
              </a:rPr>
              <a:t>Causas y circunstancias de responsabilidad</a:t>
            </a:r>
            <a:endParaRPr sz="2100" b="0" i="0" u="none" strike="noStrike" cap="none">
              <a:solidFill>
                <a:srgbClr val="000000"/>
              </a:solidFill>
              <a:latin typeface="Arial"/>
              <a:ea typeface="Arial"/>
              <a:cs typeface="Arial"/>
              <a:sym typeface="Arial"/>
            </a:endParaRPr>
          </a:p>
          <a:p>
            <a:pPr marL="285750" marR="0" lvl="0" indent="-111125" algn="l" rtl="0">
              <a:lnSpc>
                <a:spcPct val="80000"/>
              </a:lnSpc>
              <a:spcBef>
                <a:spcPts val="600"/>
              </a:spcBef>
              <a:spcAft>
                <a:spcPts val="0"/>
              </a:spcAft>
              <a:buClr>
                <a:schemeClr val="dk1"/>
              </a:buClr>
              <a:buSzPts val="1850"/>
              <a:buFont typeface="Arial"/>
              <a:buNone/>
            </a:pPr>
            <a:endParaRPr sz="2100" b="1" i="0" u="none" strike="noStrike" cap="none">
              <a:solidFill>
                <a:schemeClr val="dk1"/>
              </a:solidFill>
              <a:latin typeface="Calibri"/>
              <a:ea typeface="Calibri"/>
              <a:cs typeface="Calibri"/>
              <a:sym typeface="Calibri"/>
            </a:endParaRPr>
          </a:p>
          <a:p>
            <a:pPr marL="285750" marR="0" lvl="0" indent="-244475" algn="l" rtl="0">
              <a:lnSpc>
                <a:spcPct val="80000"/>
              </a:lnSpc>
              <a:spcBef>
                <a:spcPts val="600"/>
              </a:spcBef>
              <a:spcAft>
                <a:spcPts val="0"/>
              </a:spcAft>
              <a:buClr>
                <a:schemeClr val="dk1"/>
              </a:buClr>
              <a:buSzPts val="2100"/>
              <a:buFont typeface="Arial"/>
              <a:buChar char="•"/>
            </a:pPr>
            <a:r>
              <a:rPr lang="es-MX" sz="2100" b="1" i="0" u="none" strike="noStrike" cap="none">
                <a:solidFill>
                  <a:schemeClr val="dk1"/>
                </a:solidFill>
                <a:latin typeface="Calibri"/>
                <a:ea typeface="Calibri"/>
                <a:cs typeface="Calibri"/>
                <a:sym typeface="Calibri"/>
              </a:rPr>
              <a:t>Consecuencias producidas</a:t>
            </a:r>
            <a:endParaRPr sz="2100" b="0" i="0" u="none" strike="noStrike" cap="none">
              <a:solidFill>
                <a:srgbClr val="000000"/>
              </a:solidFill>
              <a:latin typeface="Arial"/>
              <a:ea typeface="Arial"/>
              <a:cs typeface="Arial"/>
              <a:sym typeface="Arial"/>
            </a:endParaRPr>
          </a:p>
          <a:p>
            <a:pPr marL="285750" marR="0" lvl="0" indent="-111125" algn="l" rtl="0">
              <a:lnSpc>
                <a:spcPct val="80000"/>
              </a:lnSpc>
              <a:spcBef>
                <a:spcPts val="600"/>
              </a:spcBef>
              <a:spcAft>
                <a:spcPts val="0"/>
              </a:spcAft>
              <a:buClr>
                <a:schemeClr val="dk1"/>
              </a:buClr>
              <a:buSzPts val="1850"/>
              <a:buFont typeface="Arial"/>
              <a:buNone/>
            </a:pPr>
            <a:endParaRPr sz="2100" b="1" i="0" u="none" strike="noStrike" cap="none">
              <a:solidFill>
                <a:schemeClr val="dk1"/>
              </a:solidFill>
              <a:latin typeface="Calibri"/>
              <a:ea typeface="Calibri"/>
              <a:cs typeface="Calibri"/>
              <a:sym typeface="Calibri"/>
            </a:endParaRPr>
          </a:p>
          <a:p>
            <a:pPr marL="285750" marR="0" lvl="0" indent="-244475" algn="l" rtl="0">
              <a:lnSpc>
                <a:spcPct val="80000"/>
              </a:lnSpc>
              <a:spcBef>
                <a:spcPts val="600"/>
              </a:spcBef>
              <a:spcAft>
                <a:spcPts val="0"/>
              </a:spcAft>
              <a:buClr>
                <a:schemeClr val="dk1"/>
              </a:buClr>
              <a:buSzPts val="2100"/>
              <a:buFont typeface="Arial"/>
              <a:buChar char="•"/>
            </a:pPr>
            <a:r>
              <a:rPr lang="es-MX" sz="2100" b="1" i="0" u="none" strike="noStrike" cap="none">
                <a:solidFill>
                  <a:schemeClr val="dk1"/>
                </a:solidFill>
                <a:latin typeface="Calibri"/>
                <a:ea typeface="Calibri"/>
                <a:cs typeface="Calibri"/>
                <a:sym typeface="Calibri"/>
              </a:rPr>
              <a:t>Reincidencia </a:t>
            </a:r>
            <a:endParaRPr sz="2100" b="1" i="0" u="none" strike="noStrike" cap="none">
              <a:solidFill>
                <a:schemeClr val="dk1"/>
              </a:solidFill>
              <a:latin typeface="Calibri"/>
              <a:ea typeface="Calibri"/>
              <a:cs typeface="Calibri"/>
              <a:sym typeface="Calibri"/>
            </a:endParaRPr>
          </a:p>
          <a:p>
            <a:pPr marL="285750" marR="0" lvl="0" indent="-111125" algn="l" rtl="0">
              <a:lnSpc>
                <a:spcPct val="80000"/>
              </a:lnSpc>
              <a:spcBef>
                <a:spcPts val="600"/>
              </a:spcBef>
              <a:spcAft>
                <a:spcPts val="0"/>
              </a:spcAft>
              <a:buClr>
                <a:schemeClr val="dk1"/>
              </a:buClr>
              <a:buSzPts val="1850"/>
              <a:buFont typeface="Arial"/>
              <a:buNone/>
            </a:pPr>
            <a:endParaRPr sz="2100" b="1" i="0" u="none" strike="noStrike" cap="none">
              <a:solidFill>
                <a:schemeClr val="dk1"/>
              </a:solidFill>
              <a:latin typeface="Calibri"/>
              <a:ea typeface="Calibri"/>
              <a:cs typeface="Calibri"/>
              <a:sym typeface="Calibri"/>
            </a:endParaRPr>
          </a:p>
          <a:p>
            <a:pPr marL="285750" marR="0" lvl="0" indent="-244475" algn="l" rtl="0">
              <a:lnSpc>
                <a:spcPct val="80000"/>
              </a:lnSpc>
              <a:spcBef>
                <a:spcPts val="600"/>
              </a:spcBef>
              <a:spcAft>
                <a:spcPts val="0"/>
              </a:spcAft>
              <a:buClr>
                <a:schemeClr val="dk1"/>
              </a:buClr>
              <a:buSzPts val="2100"/>
              <a:buFont typeface="Arial"/>
              <a:buChar char="•"/>
            </a:pPr>
            <a:r>
              <a:rPr lang="es-MX" sz="2100" b="1" i="0" u="none" strike="noStrike" cap="none">
                <a:solidFill>
                  <a:schemeClr val="dk1"/>
                </a:solidFill>
                <a:latin typeface="Calibri"/>
                <a:ea typeface="Calibri"/>
                <a:cs typeface="Calibri"/>
                <a:sym typeface="Calibri"/>
              </a:rPr>
              <a:t>Juzgar con Perspectiva de Género</a:t>
            </a:r>
            <a:endParaRPr sz="2100" b="0" i="0" u="none" strike="noStrike" cap="none">
              <a:solidFill>
                <a:srgbClr val="000000"/>
              </a:solidFill>
              <a:latin typeface="Arial"/>
              <a:ea typeface="Arial"/>
              <a:cs typeface="Arial"/>
              <a:sym typeface="Arial"/>
            </a:endParaRPr>
          </a:p>
          <a:p>
            <a:pPr marL="0" marR="0" lvl="0" indent="99822" algn="l" rtl="0">
              <a:lnSpc>
                <a:spcPct val="80000"/>
              </a:lnSpc>
              <a:spcBef>
                <a:spcPts val="600"/>
              </a:spcBef>
              <a:spcAft>
                <a:spcPts val="0"/>
              </a:spcAft>
              <a:buClr>
                <a:schemeClr val="dk1"/>
              </a:buClr>
              <a:buSzPts val="1572"/>
              <a:buFont typeface="Arial"/>
              <a:buNone/>
            </a:pPr>
            <a:endParaRPr sz="1572" b="0" i="0" u="none" strike="noStrike" cap="none">
              <a:solidFill>
                <a:schemeClr val="dk1"/>
              </a:solidFill>
              <a:latin typeface="Calibri"/>
              <a:ea typeface="Calibri"/>
              <a:cs typeface="Calibri"/>
              <a:sym typeface="Calibri"/>
            </a:endParaRPr>
          </a:p>
        </p:txBody>
      </p:sp>
      <p:pic>
        <p:nvPicPr>
          <p:cNvPr id="329" name="Google Shape;329;p32" descr="Imagen que contiene Forma  Descripción generada automáticamente"/>
          <p:cNvPicPr preferRelativeResize="0"/>
          <p:nvPr/>
        </p:nvPicPr>
        <p:blipFill rotWithShape="1">
          <a:blip r:embed="rId4">
            <a:alphaModFix/>
          </a:blip>
          <a:srcRect/>
          <a:stretch/>
        </p:blipFill>
        <p:spPr>
          <a:xfrm>
            <a:off x="7212826" y="2470314"/>
            <a:ext cx="4155287" cy="3563159"/>
          </a:xfrm>
          <a:prstGeom prst="rect">
            <a:avLst/>
          </a:prstGeom>
          <a:noFill/>
          <a:ln>
            <a:noFill/>
          </a:ln>
        </p:spPr>
      </p:pic>
      <p:pic>
        <p:nvPicPr>
          <p:cNvPr id="330" name="Google Shape;330;p32"/>
          <p:cNvPicPr preferRelativeResize="0"/>
          <p:nvPr/>
        </p:nvPicPr>
        <p:blipFill>
          <a:blip r:embed="rId5">
            <a:alphaModFix/>
          </a:blip>
          <a:stretch>
            <a:fillRect/>
          </a:stretch>
        </p:blipFill>
        <p:spPr>
          <a:xfrm>
            <a:off x="285750" y="393725"/>
            <a:ext cx="2814651" cy="1163949"/>
          </a:xfrm>
          <a:prstGeom prst="rect">
            <a:avLst/>
          </a:prstGeom>
          <a:noFill/>
          <a:ln>
            <a:noFill/>
          </a:ln>
        </p:spPr>
      </p:pic>
      <p:pic>
        <p:nvPicPr>
          <p:cNvPr id="331" name="Google Shape;331;p32"/>
          <p:cNvPicPr preferRelativeResize="0"/>
          <p:nvPr/>
        </p:nvPicPr>
        <p:blipFill rotWithShape="1">
          <a:blip r:embed="rId6">
            <a:alphaModFix/>
          </a:blip>
          <a:srcRect/>
          <a:stretch/>
        </p:blipFill>
        <p:spPr>
          <a:xfrm>
            <a:off x="10485750" y="393725"/>
            <a:ext cx="1435002" cy="116395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p:tgtEl>
                                          <p:spTgt spid="328"/>
                                        </p:tgtEl>
                                        <p:attrNameLst>
                                          <p:attrName>ppt_w</p:attrName>
                                        </p:attrNameLst>
                                      </p:cBhvr>
                                      <p:tavLst>
                                        <p:tav tm="0">
                                          <p:val>
                                            <p:strVal val="0"/>
                                          </p:val>
                                        </p:tav>
                                        <p:tav tm="100000">
                                          <p:val>
                                            <p:strVal val="#ppt_w"/>
                                          </p:val>
                                        </p:tav>
                                      </p:tavLst>
                                    </p:anim>
                                    <p:anim calcmode="lin" valueType="num">
                                      <p:cBhvr additive="base">
                                        <p:cTn id="8" dur="500"/>
                                        <p:tgtEl>
                                          <p:spTgt spid="328"/>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29"/>
                                        </p:tgtEl>
                                        <p:attrNameLst>
                                          <p:attrName>style.visibility</p:attrName>
                                        </p:attrNameLst>
                                      </p:cBhvr>
                                      <p:to>
                                        <p:strVal val="visible"/>
                                      </p:to>
                                    </p:set>
                                    <p:anim calcmode="lin" valueType="num">
                                      <p:cBhvr additive="base">
                                        <p:cTn id="12" dur="500"/>
                                        <p:tgtEl>
                                          <p:spTgt spid="329"/>
                                        </p:tgtEl>
                                        <p:attrNameLst>
                                          <p:attrName>ppt_w</p:attrName>
                                        </p:attrNameLst>
                                      </p:cBhvr>
                                      <p:tavLst>
                                        <p:tav tm="0">
                                          <p:val>
                                            <p:strVal val="0"/>
                                          </p:val>
                                        </p:tav>
                                        <p:tav tm="100000">
                                          <p:val>
                                            <p:strVal val="#ppt_w"/>
                                          </p:val>
                                        </p:tav>
                                      </p:tavLst>
                                    </p:anim>
                                    <p:anim calcmode="lin" valueType="num">
                                      <p:cBhvr additive="base">
                                        <p:cTn id="13" dur="500"/>
                                        <p:tgtEl>
                                          <p:spTgt spid="32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33"/>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338" name="Google Shape;338;p33"/>
          <p:cNvPicPr preferRelativeResize="0"/>
          <p:nvPr/>
        </p:nvPicPr>
        <p:blipFill rotWithShape="1">
          <a:blip r:embed="rId4">
            <a:alphaModFix/>
          </a:blip>
          <a:srcRect/>
          <a:stretch/>
        </p:blipFill>
        <p:spPr>
          <a:xfrm>
            <a:off x="133725" y="477575"/>
            <a:ext cx="11903601" cy="5788225"/>
          </a:xfrm>
          <a:prstGeom prst="rect">
            <a:avLst/>
          </a:prstGeom>
          <a:noFill/>
          <a:ln>
            <a:noFill/>
          </a:ln>
        </p:spPr>
      </p:pic>
      <p:pic>
        <p:nvPicPr>
          <p:cNvPr id="339" name="Google Shape;339;p33"/>
          <p:cNvPicPr preferRelativeResize="0"/>
          <p:nvPr/>
        </p:nvPicPr>
        <p:blipFill rotWithShape="1">
          <a:blip r:embed="rId5">
            <a:alphaModFix/>
          </a:blip>
          <a:srcRect/>
          <a:stretch/>
        </p:blipFill>
        <p:spPr>
          <a:xfrm>
            <a:off x="0" y="1638811"/>
            <a:ext cx="9118600" cy="651610"/>
          </a:xfrm>
          <a:prstGeom prst="rect">
            <a:avLst/>
          </a:prstGeom>
          <a:noFill/>
          <a:ln>
            <a:noFill/>
          </a:ln>
        </p:spPr>
      </p:pic>
      <p:sp>
        <p:nvSpPr>
          <p:cNvPr id="340" name="Google Shape;340;p33"/>
          <p:cNvSpPr/>
          <p:nvPr/>
        </p:nvSpPr>
        <p:spPr>
          <a:xfrm>
            <a:off x="367215" y="1693221"/>
            <a:ext cx="4479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MX" sz="2400" b="1" i="0" u="none" strike="noStrike" cap="none">
                <a:solidFill>
                  <a:schemeClr val="lt1"/>
                </a:solidFill>
                <a:latin typeface="Montserrat SemiBold"/>
                <a:ea typeface="Montserrat SemiBold"/>
                <a:cs typeface="Montserrat SemiBold"/>
                <a:sym typeface="Montserrat SemiBold"/>
              </a:rPr>
              <a:t>1. CONDUCTA OBSERVADA</a:t>
            </a:r>
            <a:endParaRPr sz="1400" b="0" i="0" u="none" strike="noStrike" cap="none">
              <a:solidFill>
                <a:srgbClr val="000000"/>
              </a:solidFill>
              <a:latin typeface="Arial"/>
              <a:ea typeface="Arial"/>
              <a:cs typeface="Arial"/>
              <a:sym typeface="Arial"/>
            </a:endParaRPr>
          </a:p>
        </p:txBody>
      </p:sp>
      <p:pic>
        <p:nvPicPr>
          <p:cNvPr id="341" name="Google Shape;341;p33"/>
          <p:cNvPicPr preferRelativeResize="0"/>
          <p:nvPr/>
        </p:nvPicPr>
        <p:blipFill rotWithShape="1">
          <a:blip r:embed="rId6">
            <a:alphaModFix/>
          </a:blip>
          <a:srcRect/>
          <a:stretch/>
        </p:blipFill>
        <p:spPr>
          <a:xfrm>
            <a:off x="10563367" y="4744989"/>
            <a:ext cx="1473957" cy="1916144"/>
          </a:xfrm>
          <a:prstGeom prst="rect">
            <a:avLst/>
          </a:prstGeom>
          <a:noFill/>
          <a:ln>
            <a:noFill/>
          </a:ln>
        </p:spPr>
      </p:pic>
      <p:sp>
        <p:nvSpPr>
          <p:cNvPr id="342" name="Google Shape;342;p33"/>
          <p:cNvSpPr txBox="1">
            <a:spLocks noGrp="1"/>
          </p:cNvSpPr>
          <p:nvPr>
            <p:ph type="ctrTitle"/>
          </p:nvPr>
        </p:nvSpPr>
        <p:spPr>
          <a:xfrm>
            <a:off x="643149" y="2290425"/>
            <a:ext cx="9401601" cy="3169040"/>
          </a:xfrm>
          <a:prstGeom prst="rect">
            <a:avLst/>
          </a:prstGeom>
          <a:noFill/>
          <a:ln>
            <a:noFill/>
          </a:ln>
        </p:spPr>
        <p:txBody>
          <a:bodyPr spcFirstLastPara="1" wrap="square" lIns="91425" tIns="45700" rIns="91425" bIns="45700" anchor="b" anchorCtr="0">
            <a:noAutofit/>
          </a:bodyPr>
          <a:lstStyle/>
          <a:p>
            <a:pPr marL="0" lvl="0" indent="0" algn="just" rtl="0">
              <a:lnSpc>
                <a:spcPct val="90000"/>
              </a:lnSpc>
              <a:spcBef>
                <a:spcPts val="0"/>
              </a:spcBef>
              <a:spcAft>
                <a:spcPts val="0"/>
              </a:spcAft>
              <a:buClr>
                <a:schemeClr val="dk1"/>
              </a:buClr>
              <a:buSzPts val="3200"/>
              <a:buFont typeface="Montserrat"/>
              <a:buNone/>
            </a:pPr>
            <a:r>
              <a:rPr lang="es-MX" sz="3200">
                <a:latin typeface="Montserrat"/>
                <a:ea typeface="Montserrat"/>
                <a:cs typeface="Montserrat"/>
                <a:sym typeface="Montserrat"/>
              </a:rPr>
              <a:t>Implica verificar si la conducta realizada encuadra en alguno de los supuestos de responsabilidad previstos en los artículos 107 y 108 del Reglamento Interno del IPN.</a:t>
            </a:r>
            <a:br>
              <a:rPr lang="es-MX" sz="2400">
                <a:latin typeface="Montserrat"/>
                <a:ea typeface="Montserrat"/>
                <a:cs typeface="Montserrat"/>
                <a:sym typeface="Montserrat"/>
              </a:rPr>
            </a:br>
            <a:br>
              <a:rPr lang="es-MX" sz="2400">
                <a:latin typeface="Montserrat"/>
                <a:ea typeface="Montserrat"/>
                <a:cs typeface="Montserrat"/>
                <a:sym typeface="Montserrat"/>
              </a:rPr>
            </a:br>
            <a:endParaRPr sz="2400">
              <a:latin typeface="Montserrat"/>
              <a:ea typeface="Montserrat"/>
              <a:cs typeface="Montserrat"/>
              <a:sym typeface="Montserrat"/>
            </a:endParaRPr>
          </a:p>
        </p:txBody>
      </p:sp>
      <p:pic>
        <p:nvPicPr>
          <p:cNvPr id="343" name="Google Shape;343;p33"/>
          <p:cNvPicPr preferRelativeResize="0"/>
          <p:nvPr/>
        </p:nvPicPr>
        <p:blipFill>
          <a:blip r:embed="rId7">
            <a:alphaModFix/>
          </a:blip>
          <a:stretch>
            <a:fillRect/>
          </a:stretch>
        </p:blipFill>
        <p:spPr>
          <a:xfrm>
            <a:off x="285750" y="393725"/>
            <a:ext cx="2814651" cy="1163949"/>
          </a:xfrm>
          <a:prstGeom prst="rect">
            <a:avLst/>
          </a:prstGeom>
          <a:noFill/>
          <a:ln>
            <a:noFill/>
          </a:ln>
        </p:spPr>
      </p:pic>
      <p:pic>
        <p:nvPicPr>
          <p:cNvPr id="344" name="Google Shape;344;p33"/>
          <p:cNvPicPr preferRelativeResize="0"/>
          <p:nvPr/>
        </p:nvPicPr>
        <p:blipFill rotWithShape="1">
          <a:blip r:embed="rId8">
            <a:alphaModFix/>
          </a:blip>
          <a:srcRect/>
          <a:stretch/>
        </p:blipFill>
        <p:spPr>
          <a:xfrm>
            <a:off x="10485750" y="393725"/>
            <a:ext cx="1435002" cy="1163950"/>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34"/>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351" name="Google Shape;351;p34"/>
          <p:cNvPicPr preferRelativeResize="0"/>
          <p:nvPr/>
        </p:nvPicPr>
        <p:blipFill rotWithShape="1">
          <a:blip r:embed="rId4">
            <a:alphaModFix/>
          </a:blip>
          <a:srcRect/>
          <a:stretch/>
        </p:blipFill>
        <p:spPr>
          <a:xfrm>
            <a:off x="0" y="1638811"/>
            <a:ext cx="9118600" cy="651610"/>
          </a:xfrm>
          <a:prstGeom prst="rect">
            <a:avLst/>
          </a:prstGeom>
          <a:noFill/>
          <a:ln>
            <a:noFill/>
          </a:ln>
        </p:spPr>
      </p:pic>
      <p:sp>
        <p:nvSpPr>
          <p:cNvPr id="352" name="Google Shape;352;p34"/>
          <p:cNvSpPr/>
          <p:nvPr/>
        </p:nvSpPr>
        <p:spPr>
          <a:xfrm>
            <a:off x="367232" y="1693225"/>
            <a:ext cx="7675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MX" sz="2400" b="1">
                <a:solidFill>
                  <a:schemeClr val="lt1"/>
                </a:solidFill>
                <a:latin typeface="Montserrat SemiBold"/>
                <a:ea typeface="Montserrat SemiBold"/>
                <a:cs typeface="Montserrat SemiBold"/>
                <a:sym typeface="Montserrat SemiBold"/>
              </a:rPr>
              <a:t>2.- EL DESEMPEÑO ACADÉMICO</a:t>
            </a:r>
            <a:endParaRPr sz="1400" b="0" i="0" u="none" strike="noStrike" cap="none">
              <a:solidFill>
                <a:srgbClr val="000000"/>
              </a:solidFill>
              <a:latin typeface="Arial"/>
              <a:ea typeface="Arial"/>
              <a:cs typeface="Arial"/>
              <a:sym typeface="Arial"/>
            </a:endParaRPr>
          </a:p>
        </p:txBody>
      </p:sp>
      <p:pic>
        <p:nvPicPr>
          <p:cNvPr id="353" name="Google Shape;353;p34"/>
          <p:cNvPicPr preferRelativeResize="0"/>
          <p:nvPr/>
        </p:nvPicPr>
        <p:blipFill>
          <a:blip r:embed="rId5">
            <a:alphaModFix/>
          </a:blip>
          <a:stretch>
            <a:fillRect/>
          </a:stretch>
        </p:blipFill>
        <p:spPr>
          <a:xfrm>
            <a:off x="285750" y="393725"/>
            <a:ext cx="2814651" cy="1163949"/>
          </a:xfrm>
          <a:prstGeom prst="rect">
            <a:avLst/>
          </a:prstGeom>
          <a:noFill/>
          <a:ln>
            <a:noFill/>
          </a:ln>
        </p:spPr>
      </p:pic>
      <p:pic>
        <p:nvPicPr>
          <p:cNvPr id="354" name="Google Shape;354;p34"/>
          <p:cNvPicPr preferRelativeResize="0"/>
          <p:nvPr/>
        </p:nvPicPr>
        <p:blipFill rotWithShape="1">
          <a:blip r:embed="rId6">
            <a:alphaModFix/>
          </a:blip>
          <a:srcRect/>
          <a:stretch/>
        </p:blipFill>
        <p:spPr>
          <a:xfrm>
            <a:off x="10485750" y="393725"/>
            <a:ext cx="1435002" cy="1163950"/>
          </a:xfrm>
          <a:prstGeom prst="rect">
            <a:avLst/>
          </a:prstGeom>
          <a:noFill/>
          <a:ln>
            <a:noFill/>
          </a:ln>
        </p:spPr>
      </p:pic>
      <p:sp>
        <p:nvSpPr>
          <p:cNvPr id="355" name="Google Shape;355;p34"/>
          <p:cNvSpPr txBox="1"/>
          <p:nvPr/>
        </p:nvSpPr>
        <p:spPr>
          <a:xfrm>
            <a:off x="285750" y="2588000"/>
            <a:ext cx="11520000" cy="3841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2400"/>
              <a:buFont typeface="Montserrat"/>
              <a:buNone/>
            </a:pPr>
            <a:r>
              <a:rPr lang="es-MX" sz="2400">
                <a:solidFill>
                  <a:schemeClr val="dk1"/>
                </a:solidFill>
                <a:latin typeface="Montserrat"/>
                <a:ea typeface="Montserrat"/>
                <a:cs typeface="Montserrat"/>
                <a:sym typeface="Montserrat"/>
              </a:rPr>
              <a:t>Es necesario tener a la vista el historial académico, toda vez que el desempeño académico puede ser un atenuante de la sanción a imponer. </a:t>
            </a:r>
            <a:br>
              <a:rPr lang="es-MX" sz="2400">
                <a:solidFill>
                  <a:schemeClr val="dk1"/>
                </a:solidFill>
                <a:latin typeface="Montserrat"/>
                <a:ea typeface="Montserrat"/>
                <a:cs typeface="Montserrat"/>
                <a:sym typeface="Montserrat"/>
              </a:rPr>
            </a:br>
            <a:br>
              <a:rPr lang="es-MX" sz="2400">
                <a:solidFill>
                  <a:schemeClr val="dk1"/>
                </a:solidFill>
                <a:latin typeface="Montserrat"/>
                <a:ea typeface="Montserrat"/>
                <a:cs typeface="Montserrat"/>
                <a:sym typeface="Montserrat"/>
              </a:rPr>
            </a:br>
            <a:r>
              <a:rPr lang="es-MX" sz="2400">
                <a:solidFill>
                  <a:schemeClr val="dk1"/>
                </a:solidFill>
                <a:latin typeface="Montserrat"/>
                <a:ea typeface="Montserrat"/>
                <a:cs typeface="Montserrat"/>
                <a:sym typeface="Montserrat"/>
              </a:rPr>
              <a:t>*No puede ser aplicado en perjuicio.</a:t>
            </a:r>
            <a:br>
              <a:rPr lang="es-MX" sz="2400">
                <a:solidFill>
                  <a:schemeClr val="dk1"/>
                </a:solidFill>
                <a:latin typeface="Montserrat"/>
                <a:ea typeface="Montserrat"/>
                <a:cs typeface="Montserrat"/>
                <a:sym typeface="Montserrat"/>
              </a:rPr>
            </a:br>
            <a:br>
              <a:rPr lang="es-MX" sz="2400">
                <a:solidFill>
                  <a:schemeClr val="dk1"/>
                </a:solidFill>
                <a:latin typeface="Montserrat"/>
                <a:ea typeface="Montserrat"/>
                <a:cs typeface="Montserrat"/>
                <a:sym typeface="Montserrat"/>
              </a:rPr>
            </a:br>
            <a:br>
              <a:rPr lang="es-MX" sz="2400">
                <a:solidFill>
                  <a:srgbClr val="990033"/>
                </a:solidFill>
                <a:latin typeface="Montserrat"/>
                <a:ea typeface="Montserrat"/>
                <a:cs typeface="Montserrat"/>
                <a:sym typeface="Montserrat"/>
              </a:rPr>
            </a:br>
            <a:r>
              <a:rPr lang="es-MX" sz="2400" b="1">
                <a:solidFill>
                  <a:srgbClr val="990033"/>
                </a:solidFill>
                <a:latin typeface="Montserrat"/>
                <a:ea typeface="Montserrat"/>
                <a:cs typeface="Montserrat"/>
                <a:sym typeface="Montserrat"/>
              </a:rPr>
              <a:t>Aplicación en los casos de violencia de género:</a:t>
            </a:r>
            <a:br>
              <a:rPr lang="es-MX" sz="2400">
                <a:solidFill>
                  <a:srgbClr val="990033"/>
                </a:solidFill>
                <a:latin typeface="Montserrat"/>
                <a:ea typeface="Montserrat"/>
                <a:cs typeface="Montserrat"/>
                <a:sym typeface="Montserrat"/>
              </a:rPr>
            </a:br>
            <a:br>
              <a:rPr lang="es-MX" sz="2400">
                <a:solidFill>
                  <a:schemeClr val="dk1"/>
                </a:solidFill>
                <a:latin typeface="Montserrat"/>
                <a:ea typeface="Montserrat"/>
                <a:cs typeface="Montserrat"/>
                <a:sym typeface="Montserrat"/>
              </a:rPr>
            </a:br>
            <a:r>
              <a:rPr lang="es-MX" sz="2400">
                <a:solidFill>
                  <a:schemeClr val="dk1"/>
                </a:solidFill>
                <a:latin typeface="Montserrat"/>
                <a:ea typeface="Montserrat"/>
                <a:cs typeface="Montserrat"/>
                <a:sym typeface="Montserrat"/>
              </a:rPr>
              <a:t>Dado que el juzgar con perspectiva de género busca lograr la igualdad sustantiva en este tipo de conductas no puede aplicarse en beneficio de la persona denunciada.</a:t>
            </a:r>
            <a:endParaRPr>
              <a:latin typeface="Calibri"/>
              <a:ea typeface="Calibri"/>
              <a:cs typeface="Calibri"/>
              <a:sym typeface="Calibri"/>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6"/>
          <p:cNvPicPr preferRelativeResize="0"/>
          <p:nvPr/>
        </p:nvPicPr>
        <p:blipFill rotWithShape="1">
          <a:blip r:embed="rId3">
            <a:alphaModFix/>
          </a:blip>
          <a:srcRect/>
          <a:stretch/>
        </p:blipFill>
        <p:spPr>
          <a:xfrm>
            <a:off x="7108" y="2721"/>
            <a:ext cx="12192001" cy="6858000"/>
          </a:xfrm>
          <a:prstGeom prst="rect">
            <a:avLst/>
          </a:prstGeom>
          <a:noFill/>
          <a:ln>
            <a:noFill/>
          </a:ln>
        </p:spPr>
      </p:pic>
      <p:sp>
        <p:nvSpPr>
          <p:cNvPr id="111" name="Google Shape;111;p16"/>
          <p:cNvSpPr/>
          <p:nvPr/>
        </p:nvSpPr>
        <p:spPr>
          <a:xfrm>
            <a:off x="4593910" y="2841949"/>
            <a:ext cx="6627900" cy="1200300"/>
          </a:xfrm>
          <a:prstGeom prst="rect">
            <a:avLst/>
          </a:prstGeom>
          <a:noFill/>
          <a:ln>
            <a:noFill/>
          </a:ln>
        </p:spPr>
        <p:txBody>
          <a:bodyPr spcFirstLastPara="1" wrap="square" lIns="91425" tIns="45700" rIns="91425" bIns="45700" anchor="t" anchorCtr="0">
            <a:noAutofit/>
          </a:bodyPr>
          <a:lstStyle/>
          <a:p>
            <a:pPr marL="457200" marR="0" lvl="1" indent="0" algn="ctr" rtl="0">
              <a:lnSpc>
                <a:spcPct val="100000"/>
              </a:lnSpc>
              <a:spcBef>
                <a:spcPts val="0"/>
              </a:spcBef>
              <a:spcAft>
                <a:spcPts val="0"/>
              </a:spcAft>
              <a:buClr>
                <a:srgbClr val="000000"/>
              </a:buClr>
              <a:buSzPts val="2400"/>
              <a:buFont typeface="Arial"/>
              <a:buNone/>
            </a:pPr>
            <a:r>
              <a:rPr lang="es-MX" sz="2400" b="1" i="0" u="none" strike="noStrike" cap="none">
                <a:solidFill>
                  <a:srgbClr val="801844"/>
                </a:solidFill>
                <a:latin typeface="Montserrat"/>
                <a:ea typeface="Montserrat"/>
                <a:cs typeface="Montserrat"/>
                <a:sym typeface="Montserrat"/>
              </a:rPr>
              <a:t>“EL PROTOCOLO PARA LA PREVENCIÓN, DETECCIÓN, ATENCIÓN Y SANCIÓN DE LA VIOLENCIA DE GÉNERO EN EL INSTITUTO POLITÉCNICO NACIONAL”</a:t>
            </a:r>
            <a:endParaRPr sz="1400" b="0" i="0" u="none" strike="noStrike" cap="none">
              <a:solidFill>
                <a:srgbClr val="000000"/>
              </a:solidFill>
              <a:latin typeface="Arial"/>
              <a:ea typeface="Arial"/>
              <a:cs typeface="Arial"/>
              <a:sym typeface="Arial"/>
            </a:endParaRPr>
          </a:p>
        </p:txBody>
      </p:sp>
      <p:sp>
        <p:nvSpPr>
          <p:cNvPr id="112" name="Google Shape;112;p16"/>
          <p:cNvSpPr/>
          <p:nvPr/>
        </p:nvSpPr>
        <p:spPr>
          <a:xfrm>
            <a:off x="6131389" y="5326520"/>
            <a:ext cx="45783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pic>
        <p:nvPicPr>
          <p:cNvPr id="113" name="Google Shape;113;p16" descr="Imagen que contiene puesto, alimentos, nieve, tabla  Descripción generada automáticamente"/>
          <p:cNvPicPr preferRelativeResize="0"/>
          <p:nvPr/>
        </p:nvPicPr>
        <p:blipFill rotWithShape="1">
          <a:blip r:embed="rId4">
            <a:alphaModFix/>
          </a:blip>
          <a:srcRect/>
          <a:stretch/>
        </p:blipFill>
        <p:spPr>
          <a:xfrm>
            <a:off x="777320" y="2046444"/>
            <a:ext cx="3510961" cy="3705128"/>
          </a:xfrm>
          <a:prstGeom prst="rect">
            <a:avLst/>
          </a:prstGeom>
          <a:noFill/>
          <a:ln>
            <a:noFill/>
          </a:ln>
        </p:spPr>
      </p:pic>
      <p:pic>
        <p:nvPicPr>
          <p:cNvPr id="114" name="Google Shape;114;p16"/>
          <p:cNvPicPr preferRelativeResize="0"/>
          <p:nvPr/>
        </p:nvPicPr>
        <p:blipFill>
          <a:blip r:embed="rId5">
            <a:alphaModFix/>
          </a:blip>
          <a:stretch>
            <a:fillRect/>
          </a:stretch>
        </p:blipFill>
        <p:spPr>
          <a:xfrm>
            <a:off x="285750" y="393725"/>
            <a:ext cx="2814651" cy="1163949"/>
          </a:xfrm>
          <a:prstGeom prst="rect">
            <a:avLst/>
          </a:prstGeom>
          <a:noFill/>
          <a:ln>
            <a:noFill/>
          </a:ln>
        </p:spPr>
      </p:pic>
      <p:pic>
        <p:nvPicPr>
          <p:cNvPr id="115" name="Google Shape;115;p16"/>
          <p:cNvPicPr preferRelativeResize="0"/>
          <p:nvPr/>
        </p:nvPicPr>
        <p:blipFill rotWithShape="1">
          <a:blip r:embed="rId6">
            <a:alphaModFix/>
          </a:blip>
          <a:srcRect/>
          <a:stretch/>
        </p:blipFill>
        <p:spPr>
          <a:xfrm>
            <a:off x="10485750" y="393725"/>
            <a:ext cx="1435002" cy="1163950"/>
          </a:xfrm>
          <a:prstGeom prst="rect">
            <a:avLst/>
          </a:prstGeom>
          <a:noFill/>
          <a:ln>
            <a:no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35"/>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362" name="Google Shape;362;p35"/>
          <p:cNvPicPr preferRelativeResize="0"/>
          <p:nvPr/>
        </p:nvPicPr>
        <p:blipFill rotWithShape="1">
          <a:blip r:embed="rId4">
            <a:alphaModFix/>
          </a:blip>
          <a:srcRect/>
          <a:stretch/>
        </p:blipFill>
        <p:spPr>
          <a:xfrm>
            <a:off x="0" y="1638811"/>
            <a:ext cx="9118600" cy="651610"/>
          </a:xfrm>
          <a:prstGeom prst="rect">
            <a:avLst/>
          </a:prstGeom>
          <a:noFill/>
          <a:ln>
            <a:noFill/>
          </a:ln>
        </p:spPr>
      </p:pic>
      <p:sp>
        <p:nvSpPr>
          <p:cNvPr id="363" name="Google Shape;363;p35"/>
          <p:cNvSpPr/>
          <p:nvPr/>
        </p:nvSpPr>
        <p:spPr>
          <a:xfrm>
            <a:off x="367225" y="1693225"/>
            <a:ext cx="9118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MX" sz="2400" b="1">
                <a:solidFill>
                  <a:schemeClr val="lt1"/>
                </a:solidFill>
                <a:latin typeface="Montserrat SemiBold"/>
                <a:ea typeface="Montserrat SemiBold"/>
                <a:cs typeface="Montserrat SemiBold"/>
                <a:sym typeface="Montserrat SemiBold"/>
              </a:rPr>
              <a:t>3</a:t>
            </a:r>
            <a:r>
              <a:rPr lang="es-MX" sz="2100" b="1">
                <a:solidFill>
                  <a:schemeClr val="lt1"/>
                </a:solidFill>
                <a:latin typeface="Montserrat SemiBold"/>
                <a:ea typeface="Montserrat SemiBold"/>
                <a:cs typeface="Montserrat SemiBold"/>
                <a:sym typeface="Montserrat SemiBold"/>
              </a:rPr>
              <a:t>.- CAUSAS Y CIRCUNSTANCIAS DE RESPONSABILIDAD</a:t>
            </a:r>
            <a:endParaRPr sz="1100" b="0" i="0" u="none" strike="noStrike" cap="none">
              <a:solidFill>
                <a:srgbClr val="000000"/>
              </a:solidFill>
              <a:latin typeface="Arial"/>
              <a:ea typeface="Arial"/>
              <a:cs typeface="Arial"/>
              <a:sym typeface="Arial"/>
            </a:endParaRPr>
          </a:p>
        </p:txBody>
      </p:sp>
      <p:pic>
        <p:nvPicPr>
          <p:cNvPr id="364" name="Google Shape;364;p35"/>
          <p:cNvPicPr preferRelativeResize="0"/>
          <p:nvPr/>
        </p:nvPicPr>
        <p:blipFill>
          <a:blip r:embed="rId5">
            <a:alphaModFix/>
          </a:blip>
          <a:stretch>
            <a:fillRect/>
          </a:stretch>
        </p:blipFill>
        <p:spPr>
          <a:xfrm>
            <a:off x="285750" y="393725"/>
            <a:ext cx="2814651" cy="1163949"/>
          </a:xfrm>
          <a:prstGeom prst="rect">
            <a:avLst/>
          </a:prstGeom>
          <a:noFill/>
          <a:ln>
            <a:noFill/>
          </a:ln>
        </p:spPr>
      </p:pic>
      <p:pic>
        <p:nvPicPr>
          <p:cNvPr id="365" name="Google Shape;365;p35"/>
          <p:cNvPicPr preferRelativeResize="0"/>
          <p:nvPr/>
        </p:nvPicPr>
        <p:blipFill rotWithShape="1">
          <a:blip r:embed="rId6">
            <a:alphaModFix/>
          </a:blip>
          <a:srcRect/>
          <a:stretch/>
        </p:blipFill>
        <p:spPr>
          <a:xfrm>
            <a:off x="10485750" y="393725"/>
            <a:ext cx="1435002" cy="1163950"/>
          </a:xfrm>
          <a:prstGeom prst="rect">
            <a:avLst/>
          </a:prstGeom>
          <a:noFill/>
          <a:ln>
            <a:noFill/>
          </a:ln>
        </p:spPr>
      </p:pic>
      <p:sp>
        <p:nvSpPr>
          <p:cNvPr id="366" name="Google Shape;366;p35"/>
          <p:cNvSpPr txBox="1"/>
          <p:nvPr/>
        </p:nvSpPr>
        <p:spPr>
          <a:xfrm>
            <a:off x="285750" y="2588000"/>
            <a:ext cx="11520000" cy="3177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s-MX" sz="2400">
                <a:solidFill>
                  <a:schemeClr val="dk1"/>
                </a:solidFill>
                <a:latin typeface="Montserrat"/>
                <a:ea typeface="Montserrat"/>
                <a:cs typeface="Montserrat"/>
                <a:sym typeface="Montserrat"/>
              </a:rPr>
              <a:t>La Comisión de Honor debe analizar los factores que eventualmente pudieron incidir en la realización de la conducta, ya que esta puede llevarse a cabo de manera dolosa o culposa.</a:t>
            </a:r>
            <a:br>
              <a:rPr lang="es-MX" sz="2400">
                <a:solidFill>
                  <a:schemeClr val="dk1"/>
                </a:solidFill>
                <a:latin typeface="Montserrat"/>
                <a:ea typeface="Montserrat"/>
                <a:cs typeface="Montserrat"/>
                <a:sym typeface="Montserrat"/>
              </a:rPr>
            </a:br>
            <a:br>
              <a:rPr lang="es-MX" sz="2400">
                <a:solidFill>
                  <a:schemeClr val="dk1"/>
                </a:solidFill>
                <a:latin typeface="Montserrat"/>
                <a:ea typeface="Montserrat"/>
                <a:cs typeface="Montserrat"/>
                <a:sym typeface="Montserrat"/>
              </a:rPr>
            </a:br>
            <a:r>
              <a:rPr lang="es-MX" sz="2400" b="1">
                <a:solidFill>
                  <a:srgbClr val="990033"/>
                </a:solidFill>
                <a:latin typeface="Montserrat"/>
                <a:ea typeface="Montserrat"/>
                <a:cs typeface="Montserrat"/>
                <a:sym typeface="Montserrat"/>
              </a:rPr>
              <a:t>Dolo</a:t>
            </a:r>
            <a:r>
              <a:rPr lang="es-MX" sz="2400">
                <a:solidFill>
                  <a:schemeClr val="dk1"/>
                </a:solidFill>
                <a:latin typeface="Montserrat"/>
                <a:ea typeface="Montserrat"/>
                <a:cs typeface="Montserrat"/>
                <a:sym typeface="Montserrat"/>
              </a:rPr>
              <a:t>: Se actualiza cuando existe la voluntad deliberada de cometer un acto sabiendo que se va a producir un resultado lesivo sobre otra persona</a:t>
            </a:r>
            <a:br>
              <a:rPr lang="es-MX" sz="2400">
                <a:solidFill>
                  <a:schemeClr val="dk1"/>
                </a:solidFill>
                <a:latin typeface="Montserrat"/>
                <a:ea typeface="Montserrat"/>
                <a:cs typeface="Montserrat"/>
                <a:sym typeface="Montserrat"/>
              </a:rPr>
            </a:br>
            <a:br>
              <a:rPr lang="es-MX" sz="2400">
                <a:solidFill>
                  <a:schemeClr val="dk1"/>
                </a:solidFill>
                <a:latin typeface="Montserrat"/>
                <a:ea typeface="Montserrat"/>
                <a:cs typeface="Montserrat"/>
                <a:sym typeface="Montserrat"/>
              </a:rPr>
            </a:br>
            <a:r>
              <a:rPr lang="es-MX" sz="2400" b="1">
                <a:solidFill>
                  <a:srgbClr val="990033"/>
                </a:solidFill>
                <a:latin typeface="Montserrat"/>
                <a:ea typeface="Montserrat"/>
                <a:cs typeface="Montserrat"/>
                <a:sym typeface="Montserrat"/>
              </a:rPr>
              <a:t>Culpa</a:t>
            </a:r>
            <a:r>
              <a:rPr lang="es-MX" sz="2400">
                <a:solidFill>
                  <a:schemeClr val="dk1"/>
                </a:solidFill>
                <a:latin typeface="Montserrat"/>
                <a:ea typeface="Montserrat"/>
                <a:cs typeface="Montserrat"/>
                <a:sym typeface="Montserrat"/>
              </a:rPr>
              <a:t>: Existe culpa cuando  la conducta se comete sin el debido cuidado para evitar el daño pero sin intencionalidad por parte del alumno</a:t>
            </a:r>
            <a:endParaRPr>
              <a:latin typeface="Calibri"/>
              <a:ea typeface="Calibri"/>
              <a:cs typeface="Calibri"/>
              <a:sym typeface="Calibri"/>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36"/>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373" name="Google Shape;373;p36"/>
          <p:cNvPicPr preferRelativeResize="0"/>
          <p:nvPr/>
        </p:nvPicPr>
        <p:blipFill rotWithShape="1">
          <a:blip r:embed="rId4">
            <a:alphaModFix/>
          </a:blip>
          <a:srcRect/>
          <a:stretch/>
        </p:blipFill>
        <p:spPr>
          <a:xfrm>
            <a:off x="0" y="1638811"/>
            <a:ext cx="9118600" cy="651610"/>
          </a:xfrm>
          <a:prstGeom prst="rect">
            <a:avLst/>
          </a:prstGeom>
          <a:noFill/>
          <a:ln>
            <a:noFill/>
          </a:ln>
        </p:spPr>
      </p:pic>
      <p:sp>
        <p:nvSpPr>
          <p:cNvPr id="374" name="Google Shape;374;p36"/>
          <p:cNvSpPr/>
          <p:nvPr/>
        </p:nvSpPr>
        <p:spPr>
          <a:xfrm>
            <a:off x="367225" y="1693225"/>
            <a:ext cx="9118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MX" sz="2400" b="1">
                <a:solidFill>
                  <a:schemeClr val="lt1"/>
                </a:solidFill>
                <a:latin typeface="Montserrat SemiBold"/>
                <a:ea typeface="Montserrat SemiBold"/>
                <a:cs typeface="Montserrat SemiBold"/>
                <a:sym typeface="Montserrat SemiBold"/>
              </a:rPr>
              <a:t>4.- CONSECUENCIAS PRODUCIDAS</a:t>
            </a:r>
            <a:endParaRPr sz="1100" b="0" i="0" u="none" strike="noStrike" cap="none">
              <a:solidFill>
                <a:srgbClr val="000000"/>
              </a:solidFill>
              <a:latin typeface="Arial"/>
              <a:ea typeface="Arial"/>
              <a:cs typeface="Arial"/>
              <a:sym typeface="Arial"/>
            </a:endParaRPr>
          </a:p>
        </p:txBody>
      </p:sp>
      <p:pic>
        <p:nvPicPr>
          <p:cNvPr id="375" name="Google Shape;375;p36"/>
          <p:cNvPicPr preferRelativeResize="0"/>
          <p:nvPr/>
        </p:nvPicPr>
        <p:blipFill>
          <a:blip r:embed="rId5">
            <a:alphaModFix/>
          </a:blip>
          <a:stretch>
            <a:fillRect/>
          </a:stretch>
        </p:blipFill>
        <p:spPr>
          <a:xfrm>
            <a:off x="285750" y="393725"/>
            <a:ext cx="2814651" cy="1163949"/>
          </a:xfrm>
          <a:prstGeom prst="rect">
            <a:avLst/>
          </a:prstGeom>
          <a:noFill/>
          <a:ln>
            <a:noFill/>
          </a:ln>
        </p:spPr>
      </p:pic>
      <p:pic>
        <p:nvPicPr>
          <p:cNvPr id="376" name="Google Shape;376;p36"/>
          <p:cNvPicPr preferRelativeResize="0"/>
          <p:nvPr/>
        </p:nvPicPr>
        <p:blipFill rotWithShape="1">
          <a:blip r:embed="rId6">
            <a:alphaModFix/>
          </a:blip>
          <a:srcRect/>
          <a:stretch/>
        </p:blipFill>
        <p:spPr>
          <a:xfrm>
            <a:off x="10485750" y="393725"/>
            <a:ext cx="1435002" cy="1163950"/>
          </a:xfrm>
          <a:prstGeom prst="rect">
            <a:avLst/>
          </a:prstGeom>
          <a:noFill/>
          <a:ln>
            <a:noFill/>
          </a:ln>
        </p:spPr>
      </p:pic>
      <p:sp>
        <p:nvSpPr>
          <p:cNvPr id="377" name="Google Shape;377;p36"/>
          <p:cNvSpPr txBox="1"/>
          <p:nvPr/>
        </p:nvSpPr>
        <p:spPr>
          <a:xfrm>
            <a:off x="285750" y="2588000"/>
            <a:ext cx="11520000" cy="3287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2800"/>
              <a:buFont typeface="Montserrat"/>
              <a:buNone/>
            </a:pPr>
            <a:r>
              <a:rPr lang="es-MX" sz="2800">
                <a:solidFill>
                  <a:schemeClr val="dk1"/>
                </a:solidFill>
                <a:latin typeface="Montserrat"/>
                <a:ea typeface="Montserrat"/>
                <a:cs typeface="Montserrat"/>
                <a:sym typeface="Montserrat"/>
              </a:rPr>
              <a:t>La sanción debe adecuarse dependiendo si la conducta ocasionó efectos o secuelas así como la gravedad de estas.</a:t>
            </a:r>
            <a:br>
              <a:rPr lang="es-MX" sz="2800">
                <a:solidFill>
                  <a:schemeClr val="dk1"/>
                </a:solidFill>
                <a:latin typeface="Montserrat"/>
                <a:ea typeface="Montserrat"/>
                <a:cs typeface="Montserrat"/>
                <a:sym typeface="Montserrat"/>
              </a:rPr>
            </a:br>
            <a:br>
              <a:rPr lang="es-MX" sz="2800">
                <a:solidFill>
                  <a:schemeClr val="dk1"/>
                </a:solidFill>
                <a:latin typeface="Montserrat"/>
                <a:ea typeface="Montserrat"/>
                <a:cs typeface="Montserrat"/>
                <a:sym typeface="Montserrat"/>
              </a:rPr>
            </a:br>
            <a:br>
              <a:rPr lang="es-MX" sz="2800">
                <a:solidFill>
                  <a:schemeClr val="dk1"/>
                </a:solidFill>
                <a:latin typeface="Montserrat"/>
                <a:ea typeface="Montserrat"/>
                <a:cs typeface="Montserrat"/>
                <a:sym typeface="Montserrat"/>
              </a:rPr>
            </a:br>
            <a:r>
              <a:rPr lang="es-MX" sz="2800">
                <a:solidFill>
                  <a:schemeClr val="dk1"/>
                </a:solidFill>
                <a:latin typeface="Montserrat"/>
                <a:ea typeface="Montserrat"/>
                <a:cs typeface="Montserrat"/>
                <a:sym typeface="Montserrat"/>
              </a:rPr>
              <a:t>Tratándose de conductas que implican violencia de género y en particular las de</a:t>
            </a:r>
            <a:r>
              <a:rPr lang="es-MX" sz="2800">
                <a:solidFill>
                  <a:srgbClr val="990033"/>
                </a:solidFill>
                <a:latin typeface="Montserrat"/>
                <a:ea typeface="Montserrat"/>
                <a:cs typeface="Montserrat"/>
                <a:sym typeface="Montserrat"/>
              </a:rPr>
              <a:t> </a:t>
            </a:r>
            <a:r>
              <a:rPr lang="es-MX" sz="2800" b="1">
                <a:solidFill>
                  <a:srgbClr val="990033"/>
                </a:solidFill>
                <a:latin typeface="Montserrat"/>
                <a:ea typeface="Montserrat"/>
                <a:cs typeface="Montserrat"/>
                <a:sym typeface="Montserrat"/>
              </a:rPr>
              <a:t>Acoso y Hostigamiento Sexual </a:t>
            </a:r>
            <a:r>
              <a:rPr lang="es-MX" sz="2800">
                <a:solidFill>
                  <a:schemeClr val="dk1"/>
                </a:solidFill>
                <a:latin typeface="Montserrat"/>
                <a:ea typeface="Montserrat"/>
                <a:cs typeface="Montserrat"/>
                <a:sym typeface="Montserrat"/>
              </a:rPr>
              <a:t>por regla general siempre se generarán consecuencias de índole psicológico en la víctima.</a:t>
            </a:r>
            <a:endParaRPr>
              <a:latin typeface="Calibri"/>
              <a:ea typeface="Calibri"/>
              <a:cs typeface="Calibri"/>
              <a:sym typeface="Calibri"/>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7"/>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384" name="Google Shape;384;p37"/>
          <p:cNvPicPr preferRelativeResize="0"/>
          <p:nvPr/>
        </p:nvPicPr>
        <p:blipFill rotWithShape="1">
          <a:blip r:embed="rId4">
            <a:alphaModFix/>
          </a:blip>
          <a:srcRect/>
          <a:stretch/>
        </p:blipFill>
        <p:spPr>
          <a:xfrm>
            <a:off x="0" y="1638811"/>
            <a:ext cx="9118600" cy="651610"/>
          </a:xfrm>
          <a:prstGeom prst="rect">
            <a:avLst/>
          </a:prstGeom>
          <a:noFill/>
          <a:ln>
            <a:noFill/>
          </a:ln>
        </p:spPr>
      </p:pic>
      <p:sp>
        <p:nvSpPr>
          <p:cNvPr id="385" name="Google Shape;385;p37"/>
          <p:cNvSpPr/>
          <p:nvPr/>
        </p:nvSpPr>
        <p:spPr>
          <a:xfrm>
            <a:off x="367225" y="1693225"/>
            <a:ext cx="9118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MX" sz="2400" b="1">
                <a:solidFill>
                  <a:schemeClr val="lt1"/>
                </a:solidFill>
                <a:latin typeface="Montserrat SemiBold"/>
                <a:ea typeface="Montserrat SemiBold"/>
                <a:cs typeface="Montserrat SemiBold"/>
                <a:sym typeface="Montserrat SemiBold"/>
              </a:rPr>
              <a:t>5.- LA REINCIDENCIA </a:t>
            </a:r>
            <a:endParaRPr sz="1100" b="0" i="0" u="none" strike="noStrike" cap="none">
              <a:solidFill>
                <a:srgbClr val="000000"/>
              </a:solidFill>
              <a:latin typeface="Arial"/>
              <a:ea typeface="Arial"/>
              <a:cs typeface="Arial"/>
              <a:sym typeface="Arial"/>
            </a:endParaRPr>
          </a:p>
        </p:txBody>
      </p:sp>
      <p:pic>
        <p:nvPicPr>
          <p:cNvPr id="386" name="Google Shape;386;p37"/>
          <p:cNvPicPr preferRelativeResize="0"/>
          <p:nvPr/>
        </p:nvPicPr>
        <p:blipFill>
          <a:blip r:embed="rId5">
            <a:alphaModFix/>
          </a:blip>
          <a:stretch>
            <a:fillRect/>
          </a:stretch>
        </p:blipFill>
        <p:spPr>
          <a:xfrm>
            <a:off x="285750" y="393725"/>
            <a:ext cx="2814651" cy="1163949"/>
          </a:xfrm>
          <a:prstGeom prst="rect">
            <a:avLst/>
          </a:prstGeom>
          <a:noFill/>
          <a:ln>
            <a:noFill/>
          </a:ln>
        </p:spPr>
      </p:pic>
      <p:pic>
        <p:nvPicPr>
          <p:cNvPr id="387" name="Google Shape;387;p37"/>
          <p:cNvPicPr preferRelativeResize="0"/>
          <p:nvPr/>
        </p:nvPicPr>
        <p:blipFill rotWithShape="1">
          <a:blip r:embed="rId6">
            <a:alphaModFix/>
          </a:blip>
          <a:srcRect/>
          <a:stretch/>
        </p:blipFill>
        <p:spPr>
          <a:xfrm>
            <a:off x="10485750" y="393725"/>
            <a:ext cx="1435002" cy="1163950"/>
          </a:xfrm>
          <a:prstGeom prst="rect">
            <a:avLst/>
          </a:prstGeom>
          <a:noFill/>
          <a:ln>
            <a:noFill/>
          </a:ln>
        </p:spPr>
      </p:pic>
      <p:sp>
        <p:nvSpPr>
          <p:cNvPr id="388" name="Google Shape;388;p37"/>
          <p:cNvSpPr txBox="1"/>
          <p:nvPr/>
        </p:nvSpPr>
        <p:spPr>
          <a:xfrm>
            <a:off x="285750" y="2588000"/>
            <a:ext cx="11520000" cy="3177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2400"/>
              <a:buFont typeface="Montserrat"/>
              <a:buNone/>
            </a:pPr>
            <a:r>
              <a:rPr lang="es-MX" sz="2400">
                <a:solidFill>
                  <a:schemeClr val="dk1"/>
                </a:solidFill>
                <a:latin typeface="Montserrat"/>
                <a:ea typeface="Montserrat"/>
                <a:cs typeface="Montserrat"/>
                <a:sym typeface="Montserrat"/>
              </a:rPr>
              <a:t>-Es una agravante para la imposición de la sanción.</a:t>
            </a:r>
            <a:br>
              <a:rPr lang="es-MX" sz="2400">
                <a:solidFill>
                  <a:schemeClr val="dk1"/>
                </a:solidFill>
                <a:latin typeface="Montserrat"/>
                <a:ea typeface="Montserrat"/>
                <a:cs typeface="Montserrat"/>
                <a:sym typeface="Montserrat"/>
              </a:rPr>
            </a:br>
            <a:br>
              <a:rPr lang="es-MX" sz="2400">
                <a:solidFill>
                  <a:schemeClr val="dk1"/>
                </a:solidFill>
                <a:latin typeface="Montserrat"/>
                <a:ea typeface="Montserrat"/>
                <a:cs typeface="Montserrat"/>
                <a:sym typeface="Montserrat"/>
              </a:rPr>
            </a:br>
            <a:r>
              <a:rPr lang="es-MX" sz="2400">
                <a:solidFill>
                  <a:schemeClr val="dk1"/>
                </a:solidFill>
                <a:latin typeface="Montserrat"/>
                <a:ea typeface="Montserrat"/>
                <a:cs typeface="Montserrat"/>
                <a:sym typeface="Montserrat"/>
              </a:rPr>
              <a:t>-Implica que la persona responsable previamente ha sido sancionada por haber incurrido en una causa de responsabilidad.</a:t>
            </a:r>
            <a:br>
              <a:rPr lang="es-MX" sz="2400">
                <a:solidFill>
                  <a:schemeClr val="dk1"/>
                </a:solidFill>
                <a:latin typeface="Montserrat"/>
                <a:ea typeface="Montserrat"/>
                <a:cs typeface="Montserrat"/>
                <a:sym typeface="Montserrat"/>
              </a:rPr>
            </a:br>
            <a:br>
              <a:rPr lang="es-MX" sz="2400">
                <a:solidFill>
                  <a:schemeClr val="dk1"/>
                </a:solidFill>
                <a:latin typeface="Montserrat"/>
                <a:ea typeface="Montserrat"/>
                <a:cs typeface="Montserrat"/>
                <a:sym typeface="Montserrat"/>
              </a:rPr>
            </a:br>
            <a:r>
              <a:rPr lang="es-MX" sz="2400">
                <a:solidFill>
                  <a:schemeClr val="dk1"/>
                </a:solidFill>
                <a:latin typeface="Montserrat"/>
                <a:ea typeface="Montserrat"/>
                <a:cs typeface="Montserrat"/>
                <a:sym typeface="Montserrat"/>
              </a:rPr>
              <a:t>-Puede ser por una conducta similar o por otra diversa.</a:t>
            </a:r>
            <a:br>
              <a:rPr lang="es-MX" sz="2400">
                <a:solidFill>
                  <a:schemeClr val="dk1"/>
                </a:solidFill>
                <a:latin typeface="Montserrat"/>
                <a:ea typeface="Montserrat"/>
                <a:cs typeface="Montserrat"/>
                <a:sym typeface="Montserrat"/>
              </a:rPr>
            </a:br>
            <a:br>
              <a:rPr lang="es-MX" sz="2400">
                <a:solidFill>
                  <a:schemeClr val="dk1"/>
                </a:solidFill>
                <a:latin typeface="Montserrat"/>
                <a:ea typeface="Montserrat"/>
                <a:cs typeface="Montserrat"/>
                <a:sym typeface="Montserrat"/>
              </a:rPr>
            </a:br>
            <a:r>
              <a:rPr lang="es-MX" sz="2400">
                <a:solidFill>
                  <a:schemeClr val="dk1"/>
                </a:solidFill>
                <a:latin typeface="Montserrat"/>
                <a:ea typeface="Montserrat"/>
                <a:cs typeface="Montserrat"/>
                <a:sym typeface="Montserrat"/>
              </a:rPr>
              <a:t>-Debe existir una resolución del Consejo Técnico Consultivo Escolar que haya sancionado previamente a la persona denunciada.</a:t>
            </a:r>
            <a:endParaRPr>
              <a:latin typeface="Calibri"/>
              <a:ea typeface="Calibri"/>
              <a:cs typeface="Calibri"/>
              <a:sym typeface="Calibri"/>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7"/>
          <p:cNvPicPr preferRelativeResize="0"/>
          <p:nvPr/>
        </p:nvPicPr>
        <p:blipFill rotWithShape="1">
          <a:blip r:embed="rId3">
            <a:alphaModFix/>
          </a:blip>
          <a:srcRect/>
          <a:stretch/>
        </p:blipFill>
        <p:spPr>
          <a:xfrm>
            <a:off x="-1" y="-10425"/>
            <a:ext cx="12192001" cy="6858000"/>
          </a:xfrm>
          <a:prstGeom prst="rect">
            <a:avLst/>
          </a:prstGeom>
          <a:noFill/>
          <a:ln>
            <a:noFill/>
          </a:ln>
        </p:spPr>
      </p:pic>
      <p:pic>
        <p:nvPicPr>
          <p:cNvPr id="384" name="Google Shape;384;p37"/>
          <p:cNvPicPr preferRelativeResize="0"/>
          <p:nvPr/>
        </p:nvPicPr>
        <p:blipFill rotWithShape="1">
          <a:blip r:embed="rId4">
            <a:alphaModFix/>
          </a:blip>
          <a:srcRect/>
          <a:stretch/>
        </p:blipFill>
        <p:spPr>
          <a:xfrm>
            <a:off x="1095902" y="1177510"/>
            <a:ext cx="9118600" cy="651610"/>
          </a:xfrm>
          <a:prstGeom prst="rect">
            <a:avLst/>
          </a:prstGeom>
          <a:noFill/>
          <a:ln>
            <a:noFill/>
          </a:ln>
        </p:spPr>
      </p:pic>
      <p:sp>
        <p:nvSpPr>
          <p:cNvPr id="385" name="Google Shape;385;p37"/>
          <p:cNvSpPr/>
          <p:nvPr/>
        </p:nvSpPr>
        <p:spPr>
          <a:xfrm>
            <a:off x="1231626" y="1258704"/>
            <a:ext cx="9118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MX" sz="2400" b="1" dirty="0">
                <a:solidFill>
                  <a:schemeClr val="lt1"/>
                </a:solidFill>
                <a:latin typeface="Montserrat SemiBold"/>
                <a:ea typeface="Montserrat SemiBold"/>
                <a:cs typeface="Montserrat SemiBold"/>
                <a:sym typeface="Montserrat SemiBold"/>
              </a:rPr>
              <a:t>6.- JUZGAR CON PERSPECTIVA DE GÉNERO </a:t>
            </a:r>
            <a:endParaRPr sz="1100" b="0" i="0" u="none" strike="noStrike" cap="none" dirty="0">
              <a:solidFill>
                <a:srgbClr val="000000"/>
              </a:solidFill>
              <a:latin typeface="Arial"/>
              <a:ea typeface="Arial"/>
              <a:cs typeface="Arial"/>
              <a:sym typeface="Arial"/>
            </a:endParaRPr>
          </a:p>
        </p:txBody>
      </p:sp>
      <p:pic>
        <p:nvPicPr>
          <p:cNvPr id="386" name="Google Shape;386;p37"/>
          <p:cNvPicPr preferRelativeResize="0"/>
          <p:nvPr/>
        </p:nvPicPr>
        <p:blipFill>
          <a:blip r:embed="rId5">
            <a:alphaModFix/>
          </a:blip>
          <a:stretch>
            <a:fillRect/>
          </a:stretch>
        </p:blipFill>
        <p:spPr>
          <a:xfrm>
            <a:off x="285750" y="393725"/>
            <a:ext cx="2814651" cy="1163949"/>
          </a:xfrm>
          <a:prstGeom prst="rect">
            <a:avLst/>
          </a:prstGeom>
          <a:noFill/>
          <a:ln>
            <a:noFill/>
          </a:ln>
        </p:spPr>
      </p:pic>
      <p:pic>
        <p:nvPicPr>
          <p:cNvPr id="387" name="Google Shape;387;p37"/>
          <p:cNvPicPr preferRelativeResize="0"/>
          <p:nvPr/>
        </p:nvPicPr>
        <p:blipFill rotWithShape="1">
          <a:blip r:embed="rId6">
            <a:alphaModFix/>
          </a:blip>
          <a:srcRect/>
          <a:stretch/>
        </p:blipFill>
        <p:spPr>
          <a:xfrm>
            <a:off x="10485750" y="393725"/>
            <a:ext cx="1435002" cy="1163950"/>
          </a:xfrm>
          <a:prstGeom prst="rect">
            <a:avLst/>
          </a:prstGeom>
          <a:noFill/>
          <a:ln>
            <a:noFill/>
          </a:ln>
        </p:spPr>
      </p:pic>
      <p:sp>
        <p:nvSpPr>
          <p:cNvPr id="3" name="CuadroTexto 2">
            <a:extLst>
              <a:ext uri="{FF2B5EF4-FFF2-40B4-BE49-F238E27FC236}">
                <a16:creationId xmlns:a16="http://schemas.microsoft.com/office/drawing/2014/main" id="{9AF3CA56-8EA7-4FA5-8600-A52B0FAF23C2}"/>
              </a:ext>
            </a:extLst>
          </p:cNvPr>
          <p:cNvSpPr txBox="1"/>
          <p:nvPr/>
        </p:nvSpPr>
        <p:spPr>
          <a:xfrm>
            <a:off x="103413" y="1801598"/>
            <a:ext cx="11985171" cy="4985980"/>
          </a:xfrm>
          <a:prstGeom prst="rect">
            <a:avLst/>
          </a:prstGeom>
          <a:noFill/>
        </p:spPr>
        <p:txBody>
          <a:bodyPr wrap="square" rtlCol="0">
            <a:spAutoFit/>
          </a:bodyPr>
          <a:lstStyle/>
          <a:p>
            <a:r>
              <a:rPr lang="es-MX" sz="1600" dirty="0"/>
              <a:t>Tesis: 1a./J. 22/2016 (10a.) Tipo: Jurisprudencia</a:t>
            </a:r>
          </a:p>
          <a:p>
            <a:endParaRPr lang="es-MX" sz="1600" dirty="0"/>
          </a:p>
          <a:p>
            <a:r>
              <a:rPr lang="es-MX" sz="1600" dirty="0"/>
              <a:t>ACCESO A LA JUSTICIA EN CONDICIONES DE IGUALDAD. ELEMENTOS PARA JUZGAR CON PERSPECTIVA DE GÉNERO.</a:t>
            </a:r>
          </a:p>
          <a:p>
            <a:endParaRPr lang="es-MX" sz="1600" dirty="0"/>
          </a:p>
          <a:p>
            <a:pPr algn="just"/>
            <a:r>
              <a:rPr lang="es-MX" sz="1600" dirty="0"/>
              <a:t>Del reconocimiento de los derechos humanos a la igualdad y a la no discriminación por razones de género, deriva que todo órgano jurisdiccional debe impartir justicia con base en una perspectiva de género, para lo cual, debe implementarse un método en toda controversia judicial, aun cuando las partes no lo soliciten, a fin de verificar si existe una situación de violencia o vulnerabilidad que, por cuestiones de género, impida impartir justicia de manera completa e igualitaria. Para ello, el juzgador debe tomar en cuenta lo siguiente: i) identificar primeramente si existen situaciones de poder que por cuestiones de género den cuenta de un desequilibrio entre las partes de la controversia; </a:t>
            </a:r>
            <a:r>
              <a:rPr lang="es-MX" sz="1600" dirty="0" err="1"/>
              <a:t>ii</a:t>
            </a:r>
            <a:r>
              <a:rPr lang="es-MX" sz="1600" dirty="0"/>
              <a:t>) cuestionar los hechos y valorar las pruebas desechando cualquier estereotipo o prejuicio de género, a fin de visualizar las situaciones de desventaja provocadas por condiciones de sexo o género; </a:t>
            </a:r>
            <a:r>
              <a:rPr lang="es-MX" sz="1600" dirty="0" err="1"/>
              <a:t>iii</a:t>
            </a:r>
            <a:r>
              <a:rPr lang="es-MX" sz="1600" dirty="0"/>
              <a:t>) en caso de que el material probatorio no sea suficiente para aclarar la situación de violencia, vulnerabilidad o discriminación por razones de género, ordenar las pruebas necesarias para visibilizar dichas situaciones; </a:t>
            </a:r>
            <a:r>
              <a:rPr lang="es-MX" sz="1600" dirty="0" err="1"/>
              <a:t>iv</a:t>
            </a:r>
            <a:r>
              <a:rPr lang="es-MX" sz="1600" dirty="0"/>
              <a:t>) de detectarse la situación de desventaja por cuestiones de género, cuestionar la neutralidad del derecho aplicable, así como evaluar el impacto diferenciado de la solución propuesta para buscar una resolución justa e igualitaria de acuerdo al contexto de desigualdad por condiciones de género; v) para ello debe aplicar los estándares de derechos humanos de todas las personas involucradas, especialmente de los niños y niñas; y, vi) considerar que el método exige que, en todo momento, se evite el uso del lenguaje basado en estereotipos o prejuicios, por lo que debe procurarse un lenguaje incluyente con el objeto de asegurar un acceso a la justicia sin discriminación por motivos de género.</a:t>
            </a:r>
          </a:p>
          <a:p>
            <a:endParaRPr lang="es-MX" dirty="0"/>
          </a:p>
        </p:txBody>
      </p:sp>
    </p:spTree>
    <p:extLst>
      <p:ext uri="{BB962C8B-B14F-4D97-AF65-F5344CB8AC3E}">
        <p14:creationId xmlns:p14="http://schemas.microsoft.com/office/powerpoint/2010/main" val="188024499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8"/>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395" name="Google Shape;395;p38"/>
          <p:cNvPicPr preferRelativeResize="0"/>
          <p:nvPr/>
        </p:nvPicPr>
        <p:blipFill rotWithShape="1">
          <a:blip r:embed="rId4">
            <a:alphaModFix/>
          </a:blip>
          <a:srcRect l="33109" t="16613" r="12517" b="16609"/>
          <a:stretch/>
        </p:blipFill>
        <p:spPr>
          <a:xfrm>
            <a:off x="1763838" y="437750"/>
            <a:ext cx="8664326" cy="5982499"/>
          </a:xfrm>
          <a:prstGeom prst="rect">
            <a:avLst/>
          </a:prstGeom>
          <a:noFill/>
          <a:ln>
            <a:noFill/>
          </a:ln>
        </p:spPr>
      </p:pic>
      <p:pic>
        <p:nvPicPr>
          <p:cNvPr id="396" name="Google Shape;396;p38"/>
          <p:cNvPicPr preferRelativeResize="0"/>
          <p:nvPr/>
        </p:nvPicPr>
        <p:blipFill rotWithShape="1">
          <a:blip r:embed="rId5">
            <a:alphaModFix/>
          </a:blip>
          <a:srcRect/>
          <a:stretch/>
        </p:blipFill>
        <p:spPr>
          <a:xfrm>
            <a:off x="10485750" y="393725"/>
            <a:ext cx="1435002" cy="1163950"/>
          </a:xfrm>
          <a:prstGeom prst="rect">
            <a:avLst/>
          </a:prstGeom>
          <a:noFill/>
          <a:ln>
            <a:noFill/>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39"/>
          <p:cNvPicPr preferRelativeResize="0"/>
          <p:nvPr/>
        </p:nvPicPr>
        <p:blipFill rotWithShape="1">
          <a:blip r:embed="rId3">
            <a:alphaModFix/>
          </a:blip>
          <a:srcRect/>
          <a:stretch/>
        </p:blipFill>
        <p:spPr>
          <a:xfrm>
            <a:off x="-1" y="11"/>
            <a:ext cx="12192001" cy="6858000"/>
          </a:xfrm>
          <a:prstGeom prst="rect">
            <a:avLst/>
          </a:prstGeom>
          <a:noFill/>
          <a:ln>
            <a:noFill/>
          </a:ln>
        </p:spPr>
      </p:pic>
      <p:sp>
        <p:nvSpPr>
          <p:cNvPr id="403" name="Google Shape;403;p39"/>
          <p:cNvSpPr/>
          <p:nvPr/>
        </p:nvSpPr>
        <p:spPr>
          <a:xfrm>
            <a:off x="220181" y="4349912"/>
            <a:ext cx="11262926" cy="200054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MX" sz="2400" b="1" i="0" u="none" strike="noStrike" cap="none">
                <a:solidFill>
                  <a:schemeClr val="dk1"/>
                </a:solidFill>
                <a:latin typeface="Montserrat"/>
                <a:ea typeface="Montserrat"/>
                <a:cs typeface="Montserrat"/>
                <a:sym typeface="Montserrat"/>
              </a:rPr>
              <a:t>LA INSTANCIA FACULTADA PARA IMPONER UNA MEDIDA DISCIPLINARIA O SOLICITAR EL CESE DE LOS EFECTOS DEL NOMBRAMIENTO DEL TRABAJADOR/TRABAJADORA RESPONSABLE ES LA OFICINA DEL ABOGADO GENERAL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a:solidFill>
                <a:srgbClr val="262626"/>
              </a:solidFill>
              <a:latin typeface="Montserrat"/>
              <a:ea typeface="Montserrat"/>
              <a:cs typeface="Montserrat"/>
              <a:sym typeface="Montserrat"/>
            </a:endParaRPr>
          </a:p>
        </p:txBody>
      </p:sp>
      <p:pic>
        <p:nvPicPr>
          <p:cNvPr id="404" name="Google Shape;404;p39"/>
          <p:cNvPicPr preferRelativeResize="0"/>
          <p:nvPr/>
        </p:nvPicPr>
        <p:blipFill rotWithShape="1">
          <a:blip r:embed="rId4">
            <a:alphaModFix/>
          </a:blip>
          <a:srcRect/>
          <a:stretch/>
        </p:blipFill>
        <p:spPr>
          <a:xfrm>
            <a:off x="-1" y="645095"/>
            <a:ext cx="11621067" cy="765072"/>
          </a:xfrm>
          <a:prstGeom prst="rect">
            <a:avLst/>
          </a:prstGeom>
          <a:noFill/>
          <a:ln>
            <a:noFill/>
          </a:ln>
        </p:spPr>
      </p:pic>
      <p:sp>
        <p:nvSpPr>
          <p:cNvPr id="405" name="Google Shape;405;p39"/>
          <p:cNvSpPr/>
          <p:nvPr/>
        </p:nvSpPr>
        <p:spPr>
          <a:xfrm>
            <a:off x="361500" y="825400"/>
            <a:ext cx="9534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MX" sz="2400" b="1" i="0" u="none" strike="noStrike" cap="none">
                <a:solidFill>
                  <a:schemeClr val="lt1"/>
                </a:solidFill>
                <a:latin typeface="Montserrat SemiBold"/>
                <a:ea typeface="Montserrat SemiBold"/>
                <a:cs typeface="Montserrat SemiBold"/>
                <a:sym typeface="Montserrat SemiBold"/>
              </a:rPr>
              <a:t>LA SANCIÓN CONTRA TRABAJADORAS/TRABAJADORES</a:t>
            </a:r>
            <a:endParaRPr sz="2400" b="1" i="0" u="none" strike="noStrike" cap="none">
              <a:solidFill>
                <a:schemeClr val="lt1"/>
              </a:solidFill>
              <a:latin typeface="Montserrat SemiBold"/>
              <a:ea typeface="Montserrat SemiBold"/>
              <a:cs typeface="Montserrat SemiBold"/>
              <a:sym typeface="Montserrat SemiBold"/>
            </a:endParaRPr>
          </a:p>
        </p:txBody>
      </p:sp>
      <p:pic>
        <p:nvPicPr>
          <p:cNvPr id="406" name="Google Shape;406;p39"/>
          <p:cNvPicPr preferRelativeResize="0"/>
          <p:nvPr/>
        </p:nvPicPr>
        <p:blipFill rotWithShape="1">
          <a:blip r:embed="rId5">
            <a:alphaModFix/>
          </a:blip>
          <a:srcRect/>
          <a:stretch/>
        </p:blipFill>
        <p:spPr>
          <a:xfrm>
            <a:off x="11204811" y="5578865"/>
            <a:ext cx="832513" cy="1082267"/>
          </a:xfrm>
          <a:prstGeom prst="rect">
            <a:avLst/>
          </a:prstGeom>
          <a:noFill/>
          <a:ln>
            <a:noFill/>
          </a:ln>
        </p:spPr>
      </p:pic>
      <p:pic>
        <p:nvPicPr>
          <p:cNvPr id="407" name="Google Shape;407;p39" descr="Una imagen borrosa  Descripción generada automáticamente con confianza baja"/>
          <p:cNvPicPr preferRelativeResize="0"/>
          <p:nvPr/>
        </p:nvPicPr>
        <p:blipFill rotWithShape="1">
          <a:blip r:embed="rId6">
            <a:alphaModFix/>
          </a:blip>
          <a:srcRect/>
          <a:stretch/>
        </p:blipFill>
        <p:spPr>
          <a:xfrm>
            <a:off x="580102" y="1507814"/>
            <a:ext cx="10005276" cy="254000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5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2"/>
        <p:cNvGrpSpPr/>
        <p:nvPr/>
      </p:nvGrpSpPr>
      <p:grpSpPr>
        <a:xfrm>
          <a:off x="0" y="0"/>
          <a:ext cx="0" cy="0"/>
          <a:chOff x="0" y="0"/>
          <a:chExt cx="0" cy="0"/>
        </a:xfrm>
      </p:grpSpPr>
      <p:pic>
        <p:nvPicPr>
          <p:cNvPr id="413" name="Google Shape;413;p40"/>
          <p:cNvPicPr preferRelativeResize="0"/>
          <p:nvPr/>
        </p:nvPicPr>
        <p:blipFill rotWithShape="1">
          <a:blip r:embed="rId3">
            <a:alphaModFix/>
          </a:blip>
          <a:srcRect/>
          <a:stretch/>
        </p:blipFill>
        <p:spPr>
          <a:xfrm>
            <a:off x="-1" y="11"/>
            <a:ext cx="12192001" cy="6858000"/>
          </a:xfrm>
          <a:prstGeom prst="rect">
            <a:avLst/>
          </a:prstGeom>
          <a:noFill/>
          <a:ln>
            <a:noFill/>
          </a:ln>
        </p:spPr>
      </p:pic>
      <p:sp>
        <p:nvSpPr>
          <p:cNvPr id="414" name="Google Shape;414;p40"/>
          <p:cNvSpPr/>
          <p:nvPr/>
        </p:nvSpPr>
        <p:spPr>
          <a:xfrm>
            <a:off x="382050" y="2494450"/>
            <a:ext cx="6380400" cy="3446700"/>
          </a:xfrm>
          <a:prstGeom prst="rect">
            <a:avLst/>
          </a:prstGeom>
          <a:noFill/>
          <a:ln>
            <a:noFill/>
          </a:ln>
        </p:spPr>
        <p:txBody>
          <a:bodyPr spcFirstLastPara="1" wrap="square" lIns="91425" tIns="45700" rIns="91425" bIns="45700" anchor="t" anchorCtr="0">
            <a:noAutofit/>
          </a:bodyPr>
          <a:lstStyle/>
          <a:p>
            <a:pPr marL="285750" marR="0" lvl="0" indent="-241300" algn="l" rtl="0">
              <a:lnSpc>
                <a:spcPct val="80000"/>
              </a:lnSpc>
              <a:spcBef>
                <a:spcPts val="0"/>
              </a:spcBef>
              <a:spcAft>
                <a:spcPts val="0"/>
              </a:spcAft>
              <a:buClr>
                <a:schemeClr val="dk1"/>
              </a:buClr>
              <a:buSzPts val="1700"/>
              <a:buFont typeface="Arial"/>
              <a:buChar char="•"/>
            </a:pPr>
            <a:r>
              <a:rPr lang="es-MX" sz="1700" b="1" i="0" u="none" strike="noStrike" cap="none">
                <a:solidFill>
                  <a:schemeClr val="dk1"/>
                </a:solidFill>
                <a:latin typeface="Calibri"/>
                <a:ea typeface="Calibri"/>
                <a:cs typeface="Calibri"/>
                <a:sym typeface="Calibri"/>
              </a:rPr>
              <a:t>Artículo 46.- </a:t>
            </a:r>
            <a:r>
              <a:rPr lang="es-MX" sz="1700" b="0" i="0" u="none" strike="noStrike" cap="none">
                <a:solidFill>
                  <a:schemeClr val="dk1"/>
                </a:solidFill>
                <a:latin typeface="Calibri"/>
                <a:ea typeface="Calibri"/>
                <a:cs typeface="Calibri"/>
                <a:sym typeface="Calibri"/>
              </a:rPr>
              <a:t>Ningún trabajador podrá ser cesado sino por justa causa. En consecuencia, el nombramiento o designación de los trabajadores sólo dejará de surtir efectos sin responsabilidad para los titulares de las dependencias por las siguientes causas:</a:t>
            </a:r>
            <a:endParaRPr sz="1600" b="0" i="0" u="none" strike="noStrike" cap="none">
              <a:solidFill>
                <a:srgbClr val="000000"/>
              </a:solidFill>
              <a:latin typeface="Arial"/>
              <a:ea typeface="Arial"/>
              <a:cs typeface="Arial"/>
              <a:sym typeface="Arial"/>
            </a:endParaRPr>
          </a:p>
          <a:p>
            <a:pPr marL="285750" marR="0" lvl="0" indent="-133350" algn="l" rtl="0">
              <a:lnSpc>
                <a:spcPct val="80000"/>
              </a:lnSpc>
              <a:spcBef>
                <a:spcPts val="600"/>
              </a:spcBef>
              <a:spcAft>
                <a:spcPts val="0"/>
              </a:spcAft>
              <a:buClr>
                <a:schemeClr val="dk1"/>
              </a:buClr>
              <a:buSzPts val="1500"/>
              <a:buFont typeface="Arial"/>
              <a:buNone/>
            </a:pPr>
            <a:endParaRPr sz="1700" b="0" i="0" u="none" strike="noStrike" cap="none">
              <a:solidFill>
                <a:schemeClr val="dk1"/>
              </a:solidFill>
              <a:latin typeface="Calibri"/>
              <a:ea typeface="Calibri"/>
              <a:cs typeface="Calibri"/>
              <a:sym typeface="Calibri"/>
            </a:endParaRPr>
          </a:p>
          <a:p>
            <a:pPr marL="285750" marR="0" lvl="0" indent="-241300" algn="l" rtl="0">
              <a:lnSpc>
                <a:spcPct val="80000"/>
              </a:lnSpc>
              <a:spcBef>
                <a:spcPts val="600"/>
              </a:spcBef>
              <a:spcAft>
                <a:spcPts val="0"/>
              </a:spcAft>
              <a:buClr>
                <a:schemeClr val="dk1"/>
              </a:buClr>
              <a:buSzPts val="1700"/>
              <a:buFont typeface="Arial"/>
              <a:buChar char="•"/>
            </a:pPr>
            <a:r>
              <a:rPr lang="es-MX" sz="1700" b="0" i="0" u="none" strike="noStrike" cap="none">
                <a:solidFill>
                  <a:schemeClr val="dk1"/>
                </a:solidFill>
                <a:latin typeface="Calibri"/>
                <a:ea typeface="Calibri"/>
                <a:cs typeface="Calibri"/>
                <a:sym typeface="Calibri"/>
              </a:rPr>
              <a:t>V.- 	Por resolución del Tribunal Federal de Conciliación y Arbitraje, en los casos siguientes:</a:t>
            </a:r>
            <a:endParaRPr sz="1600" b="0" i="0" u="none" strike="noStrike" cap="none">
              <a:solidFill>
                <a:srgbClr val="000000"/>
              </a:solidFill>
              <a:latin typeface="Arial"/>
              <a:ea typeface="Arial"/>
              <a:cs typeface="Arial"/>
              <a:sym typeface="Arial"/>
            </a:endParaRPr>
          </a:p>
          <a:p>
            <a:pPr marL="285750" marR="0" lvl="0" indent="-133350" algn="l" rtl="0">
              <a:lnSpc>
                <a:spcPct val="80000"/>
              </a:lnSpc>
              <a:spcBef>
                <a:spcPts val="600"/>
              </a:spcBef>
              <a:spcAft>
                <a:spcPts val="0"/>
              </a:spcAft>
              <a:buClr>
                <a:schemeClr val="dk1"/>
              </a:buClr>
              <a:buSzPts val="1500"/>
              <a:buFont typeface="Arial"/>
              <a:buNone/>
            </a:pPr>
            <a:endParaRPr sz="1700" b="0" i="0" u="none" strike="noStrike" cap="none">
              <a:solidFill>
                <a:schemeClr val="dk1"/>
              </a:solidFill>
              <a:latin typeface="Calibri"/>
              <a:ea typeface="Calibri"/>
              <a:cs typeface="Calibri"/>
              <a:sym typeface="Calibri"/>
            </a:endParaRPr>
          </a:p>
          <a:p>
            <a:pPr marL="285750" marR="0" lvl="0" indent="-241300" algn="l" rtl="0">
              <a:lnSpc>
                <a:spcPct val="80000"/>
              </a:lnSpc>
              <a:spcBef>
                <a:spcPts val="600"/>
              </a:spcBef>
              <a:spcAft>
                <a:spcPts val="0"/>
              </a:spcAft>
              <a:buClr>
                <a:schemeClr val="dk1"/>
              </a:buClr>
              <a:buSzPts val="1700"/>
              <a:buFont typeface="Arial"/>
              <a:buChar char="•"/>
            </a:pPr>
            <a:r>
              <a:rPr lang="es-MX" sz="1700" b="0" i="0" u="none" strike="noStrike" cap="none">
                <a:solidFill>
                  <a:schemeClr val="dk1"/>
                </a:solidFill>
                <a:latin typeface="Calibri"/>
                <a:ea typeface="Calibri"/>
                <a:cs typeface="Calibri"/>
                <a:sym typeface="Calibri"/>
              </a:rPr>
              <a:t>a) 	Cuando el trabajador incurriere en faltas de probidad u honradez o en actos de violencia, amagos, injurias, o malos tratamientos contra sus jefes o compañeros o contra los familiares de unos u otros, ya sea dentro o fuera de las horas de servicio….</a:t>
            </a:r>
            <a:endParaRPr sz="1600" b="0" i="0" u="none" strike="noStrike" cap="none">
              <a:solidFill>
                <a:srgbClr val="000000"/>
              </a:solidFill>
              <a:latin typeface="Arial"/>
              <a:ea typeface="Arial"/>
              <a:cs typeface="Arial"/>
              <a:sym typeface="Arial"/>
            </a:endParaRPr>
          </a:p>
          <a:p>
            <a:pPr marL="57150" marR="0" lvl="0" indent="38100" algn="l" rtl="0">
              <a:lnSpc>
                <a:spcPct val="80000"/>
              </a:lnSpc>
              <a:spcBef>
                <a:spcPts val="600"/>
              </a:spcBef>
              <a:spcAft>
                <a:spcPts val="0"/>
              </a:spcAft>
              <a:buClr>
                <a:schemeClr val="dk1"/>
              </a:buClr>
              <a:buSzPts val="1500"/>
              <a:buFont typeface="Arial"/>
              <a:buNone/>
            </a:pPr>
            <a:endParaRPr sz="1700" b="0" i="0" u="none" strike="noStrike" cap="none">
              <a:solidFill>
                <a:schemeClr val="dk1"/>
              </a:solidFill>
              <a:latin typeface="Calibri"/>
              <a:ea typeface="Calibri"/>
              <a:cs typeface="Calibri"/>
              <a:sym typeface="Calibri"/>
            </a:endParaRPr>
          </a:p>
          <a:p>
            <a:pPr marL="285750" marR="0" lvl="0" indent="-228600" algn="l" rtl="0">
              <a:lnSpc>
                <a:spcPct val="80000"/>
              </a:lnSpc>
              <a:spcBef>
                <a:spcPts val="600"/>
              </a:spcBef>
              <a:spcAft>
                <a:spcPts val="0"/>
              </a:spcAft>
              <a:buClr>
                <a:schemeClr val="dk1"/>
              </a:buClr>
              <a:buSzPts val="1500"/>
              <a:buFont typeface="Arial"/>
              <a:buChar char="•"/>
            </a:pPr>
            <a:r>
              <a:rPr lang="es-MX" sz="1700" b="0" i="0" u="none" strike="noStrike" cap="none">
                <a:solidFill>
                  <a:schemeClr val="dk1"/>
                </a:solidFill>
                <a:latin typeface="Calibri"/>
                <a:ea typeface="Calibri"/>
                <a:cs typeface="Calibri"/>
                <a:sym typeface="Calibri"/>
              </a:rPr>
              <a:t>d) 	Por cometer actos inmorales durante el trabajo</a:t>
            </a:r>
            <a:r>
              <a:rPr lang="es-MX" sz="15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85750" marR="0" lvl="0" indent="-158750" algn="l" rtl="0">
              <a:lnSpc>
                <a:spcPct val="80000"/>
              </a:lnSpc>
              <a:spcBef>
                <a:spcPts val="600"/>
              </a:spcBef>
              <a:spcAft>
                <a:spcPts val="0"/>
              </a:spcAft>
              <a:buClr>
                <a:schemeClr val="dk1"/>
              </a:buClr>
              <a:buSzPts val="1100"/>
              <a:buFont typeface="Arial"/>
              <a:buNone/>
            </a:pPr>
            <a:endParaRPr sz="1100" b="0" i="0" u="none" strike="noStrike" cap="none">
              <a:solidFill>
                <a:schemeClr val="dk1"/>
              </a:solidFill>
              <a:latin typeface="Calibri"/>
              <a:ea typeface="Calibri"/>
              <a:cs typeface="Calibri"/>
              <a:sym typeface="Calibri"/>
            </a:endParaRPr>
          </a:p>
        </p:txBody>
      </p:sp>
      <p:pic>
        <p:nvPicPr>
          <p:cNvPr id="415" name="Google Shape;415;p40" descr="Imagen que contiene lego, dibujo  Descripción generada automáticamente"/>
          <p:cNvPicPr preferRelativeResize="0"/>
          <p:nvPr/>
        </p:nvPicPr>
        <p:blipFill rotWithShape="1">
          <a:blip r:embed="rId4">
            <a:alphaModFix/>
          </a:blip>
          <a:srcRect l="23123" r="28360" b="1"/>
          <a:stretch/>
        </p:blipFill>
        <p:spPr>
          <a:xfrm>
            <a:off x="7432426" y="2382875"/>
            <a:ext cx="4307276" cy="3196001"/>
          </a:xfrm>
          <a:prstGeom prst="rect">
            <a:avLst/>
          </a:prstGeom>
          <a:noFill/>
          <a:ln>
            <a:noFill/>
          </a:ln>
        </p:spPr>
      </p:pic>
      <p:pic>
        <p:nvPicPr>
          <p:cNvPr id="416" name="Google Shape;416;p40"/>
          <p:cNvPicPr preferRelativeResize="0"/>
          <p:nvPr/>
        </p:nvPicPr>
        <p:blipFill rotWithShape="1">
          <a:blip r:embed="rId5">
            <a:alphaModFix/>
          </a:blip>
          <a:srcRect/>
          <a:stretch/>
        </p:blipFill>
        <p:spPr>
          <a:xfrm>
            <a:off x="11204811" y="5578865"/>
            <a:ext cx="832513" cy="1082267"/>
          </a:xfrm>
          <a:prstGeom prst="rect">
            <a:avLst/>
          </a:prstGeom>
          <a:noFill/>
          <a:ln>
            <a:noFill/>
          </a:ln>
        </p:spPr>
      </p:pic>
      <p:sp>
        <p:nvSpPr>
          <p:cNvPr id="417" name="Google Shape;417;p40"/>
          <p:cNvSpPr/>
          <p:nvPr/>
        </p:nvSpPr>
        <p:spPr>
          <a:xfrm>
            <a:off x="1910300" y="1207450"/>
            <a:ext cx="8405350" cy="893875"/>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b="1"/>
              <a:t>CAUSALES DE CESE DE LAS PERSONAS TRABAJADORAS</a:t>
            </a:r>
            <a:endParaRPr sz="2200" b="1"/>
          </a:p>
        </p:txBody>
      </p:sp>
      <p:sp>
        <p:nvSpPr>
          <p:cNvPr id="418" name="Google Shape;418;p40"/>
          <p:cNvSpPr/>
          <p:nvPr/>
        </p:nvSpPr>
        <p:spPr>
          <a:xfrm rot="5397713">
            <a:off x="5870543" y="972000"/>
            <a:ext cx="450900" cy="3408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9" name="Google Shape;419;p40"/>
          <p:cNvPicPr preferRelativeResize="0"/>
          <p:nvPr/>
        </p:nvPicPr>
        <p:blipFill>
          <a:blip r:embed="rId6">
            <a:alphaModFix/>
          </a:blip>
          <a:stretch>
            <a:fillRect/>
          </a:stretch>
        </p:blipFill>
        <p:spPr>
          <a:xfrm>
            <a:off x="285750" y="393725"/>
            <a:ext cx="2814651" cy="1163949"/>
          </a:xfrm>
          <a:prstGeom prst="rect">
            <a:avLst/>
          </a:prstGeom>
          <a:noFill/>
          <a:ln>
            <a:noFill/>
          </a:ln>
        </p:spPr>
      </p:pic>
      <p:pic>
        <p:nvPicPr>
          <p:cNvPr id="420" name="Google Shape;420;p40"/>
          <p:cNvPicPr preferRelativeResize="0"/>
          <p:nvPr/>
        </p:nvPicPr>
        <p:blipFill rotWithShape="1">
          <a:blip r:embed="rId7">
            <a:alphaModFix/>
          </a:blip>
          <a:srcRect/>
          <a:stretch/>
        </p:blipFill>
        <p:spPr>
          <a:xfrm>
            <a:off x="10485750" y="393725"/>
            <a:ext cx="1435002" cy="116395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1822"/>
                                        <p:tgtEl>
                                          <p:spTgt spid="414"/>
                                        </p:tgtEl>
                                      </p:cBhvr>
                                    </p:animEffect>
                                  </p:childTnLst>
                                </p:cTn>
                              </p:par>
                            </p:childTnLst>
                          </p:cTn>
                        </p:par>
                        <p:par>
                          <p:cTn id="8" fill="hold">
                            <p:stCondLst>
                              <p:cond delay="1822"/>
                            </p:stCondLst>
                            <p:childTnLst>
                              <p:par>
                                <p:cTn id="9" presetID="10" presetClass="entr" presetSubtype="0" fill="hold" nodeType="afterEffect">
                                  <p:stCondLst>
                                    <p:cond delay="0"/>
                                  </p:stCondLst>
                                  <p:childTnLst>
                                    <p:set>
                                      <p:cBhvr>
                                        <p:cTn id="10" dur="1" fill="hold">
                                          <p:stCondLst>
                                            <p:cond delay="0"/>
                                          </p:stCondLst>
                                        </p:cTn>
                                        <p:tgtEl>
                                          <p:spTgt spid="415"/>
                                        </p:tgtEl>
                                        <p:attrNameLst>
                                          <p:attrName>style.visibility</p:attrName>
                                        </p:attrNameLst>
                                      </p:cBhvr>
                                      <p:to>
                                        <p:strVal val="visible"/>
                                      </p:to>
                                    </p:set>
                                    <p:animEffect transition="in" filter="fade">
                                      <p:cBhvr>
                                        <p:cTn id="11" dur="100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pic>
        <p:nvPicPr>
          <p:cNvPr id="426" name="Google Shape;426;p41"/>
          <p:cNvPicPr preferRelativeResize="0"/>
          <p:nvPr/>
        </p:nvPicPr>
        <p:blipFill rotWithShape="1">
          <a:blip r:embed="rId3">
            <a:alphaModFix/>
          </a:blip>
          <a:srcRect/>
          <a:stretch/>
        </p:blipFill>
        <p:spPr>
          <a:xfrm>
            <a:off x="-1" y="11"/>
            <a:ext cx="12192001" cy="6858000"/>
          </a:xfrm>
          <a:prstGeom prst="rect">
            <a:avLst/>
          </a:prstGeom>
          <a:noFill/>
          <a:ln>
            <a:noFill/>
          </a:ln>
        </p:spPr>
      </p:pic>
      <p:sp>
        <p:nvSpPr>
          <p:cNvPr id="427" name="Google Shape;427;p41"/>
          <p:cNvSpPr/>
          <p:nvPr/>
        </p:nvSpPr>
        <p:spPr>
          <a:xfrm>
            <a:off x="382050" y="2494450"/>
            <a:ext cx="6380400" cy="3446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600"/>
              </a:spcBef>
              <a:spcAft>
                <a:spcPts val="0"/>
              </a:spcAft>
              <a:buNone/>
            </a:pPr>
            <a:endParaRPr sz="1400" b="0" i="0" u="none" strike="noStrike" cap="none">
              <a:solidFill>
                <a:srgbClr val="000000"/>
              </a:solidFill>
              <a:latin typeface="Arial"/>
              <a:ea typeface="Arial"/>
              <a:cs typeface="Arial"/>
              <a:sym typeface="Arial"/>
            </a:endParaRPr>
          </a:p>
          <a:p>
            <a:pPr marL="285750" marR="0" lvl="0" indent="-158750" algn="l" rtl="0">
              <a:lnSpc>
                <a:spcPct val="80000"/>
              </a:lnSpc>
              <a:spcBef>
                <a:spcPts val="600"/>
              </a:spcBef>
              <a:spcAft>
                <a:spcPts val="0"/>
              </a:spcAft>
              <a:buClr>
                <a:schemeClr val="dk1"/>
              </a:buClr>
              <a:buSzPts val="1100"/>
              <a:buFont typeface="Arial"/>
              <a:buNone/>
            </a:pPr>
            <a:endParaRPr sz="1100" b="0" i="0" u="none" strike="noStrike" cap="none">
              <a:solidFill>
                <a:schemeClr val="dk1"/>
              </a:solidFill>
              <a:latin typeface="Calibri"/>
              <a:ea typeface="Calibri"/>
              <a:cs typeface="Calibri"/>
              <a:sym typeface="Calibri"/>
            </a:endParaRPr>
          </a:p>
        </p:txBody>
      </p:sp>
      <p:pic>
        <p:nvPicPr>
          <p:cNvPr id="428" name="Google Shape;428;p41"/>
          <p:cNvPicPr preferRelativeResize="0"/>
          <p:nvPr/>
        </p:nvPicPr>
        <p:blipFill rotWithShape="1">
          <a:blip r:embed="rId4">
            <a:alphaModFix/>
          </a:blip>
          <a:srcRect/>
          <a:stretch/>
        </p:blipFill>
        <p:spPr>
          <a:xfrm>
            <a:off x="11204811" y="5578865"/>
            <a:ext cx="832513" cy="1082267"/>
          </a:xfrm>
          <a:prstGeom prst="rect">
            <a:avLst/>
          </a:prstGeom>
          <a:noFill/>
          <a:ln>
            <a:noFill/>
          </a:ln>
        </p:spPr>
      </p:pic>
      <p:sp>
        <p:nvSpPr>
          <p:cNvPr id="429" name="Google Shape;429;p41"/>
          <p:cNvSpPr/>
          <p:nvPr/>
        </p:nvSpPr>
        <p:spPr>
          <a:xfrm>
            <a:off x="1910300" y="1207450"/>
            <a:ext cx="8405350" cy="893875"/>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b="1"/>
              <a:t>MEDIDAS DISCIPLINARIAS Y CESE</a:t>
            </a:r>
            <a:endParaRPr sz="2200" b="1"/>
          </a:p>
        </p:txBody>
      </p:sp>
      <p:sp>
        <p:nvSpPr>
          <p:cNvPr id="430" name="Google Shape;430;p41"/>
          <p:cNvSpPr/>
          <p:nvPr/>
        </p:nvSpPr>
        <p:spPr>
          <a:xfrm rot="5397713">
            <a:off x="5870543" y="972000"/>
            <a:ext cx="450900" cy="3408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1" name="Google Shape;431;p41"/>
          <p:cNvPicPr preferRelativeResize="0"/>
          <p:nvPr/>
        </p:nvPicPr>
        <p:blipFill>
          <a:blip r:embed="rId5">
            <a:alphaModFix/>
          </a:blip>
          <a:stretch>
            <a:fillRect/>
          </a:stretch>
        </p:blipFill>
        <p:spPr>
          <a:xfrm>
            <a:off x="285750" y="393725"/>
            <a:ext cx="2814651" cy="1163949"/>
          </a:xfrm>
          <a:prstGeom prst="rect">
            <a:avLst/>
          </a:prstGeom>
          <a:noFill/>
          <a:ln>
            <a:noFill/>
          </a:ln>
        </p:spPr>
      </p:pic>
      <p:pic>
        <p:nvPicPr>
          <p:cNvPr id="432" name="Google Shape;432;p41"/>
          <p:cNvPicPr preferRelativeResize="0"/>
          <p:nvPr/>
        </p:nvPicPr>
        <p:blipFill rotWithShape="1">
          <a:blip r:embed="rId6">
            <a:alphaModFix/>
          </a:blip>
          <a:srcRect/>
          <a:stretch/>
        </p:blipFill>
        <p:spPr>
          <a:xfrm>
            <a:off x="10485750" y="393725"/>
            <a:ext cx="1435002" cy="1163950"/>
          </a:xfrm>
          <a:prstGeom prst="rect">
            <a:avLst/>
          </a:prstGeom>
          <a:noFill/>
          <a:ln>
            <a:noFill/>
          </a:ln>
        </p:spPr>
      </p:pic>
      <p:sp>
        <p:nvSpPr>
          <p:cNvPr id="433" name="Google Shape;433;p41"/>
          <p:cNvSpPr txBox="1"/>
          <p:nvPr/>
        </p:nvSpPr>
        <p:spPr>
          <a:xfrm>
            <a:off x="936050" y="2494450"/>
            <a:ext cx="4489200" cy="2896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s-MX" sz="2800" b="1">
                <a:solidFill>
                  <a:schemeClr val="dk1"/>
                </a:solidFill>
                <a:latin typeface="Calibri"/>
                <a:ea typeface="Calibri"/>
                <a:cs typeface="Calibri"/>
                <a:sym typeface="Calibri"/>
              </a:rPr>
              <a:t>MEDIDAS DISCIPLINARIAS</a:t>
            </a:r>
            <a:endParaRPr>
              <a:solidFill>
                <a:schemeClr val="dk1"/>
              </a:solidFill>
            </a:endParaRPr>
          </a:p>
          <a:p>
            <a:pPr marL="514350" lvl="0" indent="-279400" algn="l" rtl="0">
              <a:lnSpc>
                <a:spcPct val="90000"/>
              </a:lnSpc>
              <a:spcBef>
                <a:spcPts val="600"/>
              </a:spcBef>
              <a:spcAft>
                <a:spcPts val="0"/>
              </a:spcAft>
              <a:buNone/>
            </a:pPr>
            <a:endParaRPr sz="2800" b="1">
              <a:solidFill>
                <a:schemeClr val="dk1"/>
              </a:solidFill>
              <a:latin typeface="Calibri"/>
              <a:ea typeface="Calibri"/>
              <a:cs typeface="Calibri"/>
              <a:sym typeface="Calibri"/>
            </a:endParaRPr>
          </a:p>
          <a:p>
            <a:pPr marL="514350" lvl="0" indent="-457200" algn="l" rtl="0">
              <a:lnSpc>
                <a:spcPct val="90000"/>
              </a:lnSpc>
              <a:spcBef>
                <a:spcPts val="600"/>
              </a:spcBef>
              <a:spcAft>
                <a:spcPts val="0"/>
              </a:spcAft>
              <a:buClr>
                <a:schemeClr val="dk1"/>
              </a:buClr>
              <a:buSzPts val="2800"/>
              <a:buFont typeface="Noto Sans Symbols"/>
              <a:buChar char="❑"/>
            </a:pPr>
            <a:r>
              <a:rPr lang="es-MX" sz="2800" b="1">
                <a:solidFill>
                  <a:schemeClr val="dk1"/>
                </a:solidFill>
                <a:latin typeface="Calibri"/>
                <a:ea typeface="Calibri"/>
                <a:cs typeface="Calibri"/>
                <a:sym typeface="Calibri"/>
              </a:rPr>
              <a:t>EXTRAÑAMIENTO</a:t>
            </a:r>
            <a:endParaRPr sz="2800">
              <a:solidFill>
                <a:schemeClr val="dk1"/>
              </a:solidFill>
              <a:latin typeface="Calibri"/>
              <a:ea typeface="Calibri"/>
              <a:cs typeface="Calibri"/>
              <a:sym typeface="Calibri"/>
            </a:endParaRPr>
          </a:p>
          <a:p>
            <a:pPr marL="514350" lvl="0" indent="-457200" algn="l" rtl="0">
              <a:lnSpc>
                <a:spcPct val="90000"/>
              </a:lnSpc>
              <a:spcBef>
                <a:spcPts val="600"/>
              </a:spcBef>
              <a:spcAft>
                <a:spcPts val="0"/>
              </a:spcAft>
              <a:buClr>
                <a:schemeClr val="dk1"/>
              </a:buClr>
              <a:buSzPts val="2800"/>
              <a:buFont typeface="Noto Sans Symbols"/>
              <a:buChar char="❑"/>
            </a:pPr>
            <a:r>
              <a:rPr lang="es-MX" sz="2800" b="1">
                <a:solidFill>
                  <a:schemeClr val="dk1"/>
                </a:solidFill>
                <a:latin typeface="Calibri"/>
                <a:ea typeface="Calibri"/>
                <a:cs typeface="Calibri"/>
                <a:sym typeface="Calibri"/>
              </a:rPr>
              <a:t>AMONESTACIÓN</a:t>
            </a:r>
            <a:endParaRPr>
              <a:solidFill>
                <a:schemeClr val="dk1"/>
              </a:solidFill>
            </a:endParaRPr>
          </a:p>
          <a:p>
            <a:pPr marL="514350" lvl="0" indent="-457200" algn="l" rtl="0">
              <a:lnSpc>
                <a:spcPct val="90000"/>
              </a:lnSpc>
              <a:spcBef>
                <a:spcPts val="600"/>
              </a:spcBef>
              <a:spcAft>
                <a:spcPts val="0"/>
              </a:spcAft>
              <a:buClr>
                <a:schemeClr val="dk1"/>
              </a:buClr>
              <a:buSzPts val="2800"/>
              <a:buFont typeface="Noto Sans Symbols"/>
              <a:buChar char="❑"/>
            </a:pPr>
            <a:r>
              <a:rPr lang="es-MX" sz="2800" b="1">
                <a:solidFill>
                  <a:schemeClr val="dk1"/>
                </a:solidFill>
                <a:latin typeface="Calibri"/>
                <a:ea typeface="Calibri"/>
                <a:cs typeface="Calibri"/>
                <a:sym typeface="Calibri"/>
              </a:rPr>
              <a:t>NOTAS MALAS</a:t>
            </a:r>
            <a:endParaRPr>
              <a:solidFill>
                <a:schemeClr val="dk1"/>
              </a:solidFill>
            </a:endParaRPr>
          </a:p>
          <a:p>
            <a:pPr marL="514350" lvl="0" indent="-457200" algn="l" rtl="0">
              <a:lnSpc>
                <a:spcPct val="90000"/>
              </a:lnSpc>
              <a:spcBef>
                <a:spcPts val="600"/>
              </a:spcBef>
              <a:spcAft>
                <a:spcPts val="0"/>
              </a:spcAft>
              <a:buClr>
                <a:schemeClr val="dk1"/>
              </a:buClr>
              <a:buSzPts val="2800"/>
              <a:buFont typeface="Noto Sans Symbols"/>
              <a:buChar char="❑"/>
            </a:pPr>
            <a:r>
              <a:rPr lang="es-MX" sz="2800" b="1">
                <a:solidFill>
                  <a:schemeClr val="dk1"/>
                </a:solidFill>
                <a:latin typeface="Calibri"/>
                <a:ea typeface="Calibri"/>
                <a:cs typeface="Calibri"/>
                <a:sym typeface="Calibri"/>
              </a:rPr>
              <a:t>SUSPENSIÓN</a:t>
            </a:r>
            <a:endParaRPr>
              <a:solidFill>
                <a:schemeClr val="dk1"/>
              </a:solidFill>
            </a:endParaRPr>
          </a:p>
        </p:txBody>
      </p:sp>
      <p:sp>
        <p:nvSpPr>
          <p:cNvPr id="434" name="Google Shape;434;p41"/>
          <p:cNvSpPr txBox="1"/>
          <p:nvPr/>
        </p:nvSpPr>
        <p:spPr>
          <a:xfrm>
            <a:off x="6266550" y="2418775"/>
            <a:ext cx="51189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800" b="1">
                <a:solidFill>
                  <a:schemeClr val="dk1"/>
                </a:solidFill>
                <a:latin typeface="Calibri"/>
                <a:ea typeface="Calibri"/>
                <a:cs typeface="Calibri"/>
                <a:sym typeface="Calibri"/>
              </a:rPr>
              <a:t>CESE</a:t>
            </a:r>
            <a:endParaRPr>
              <a:solidFill>
                <a:schemeClr val="dk1"/>
              </a:solidFill>
            </a:endParaRPr>
          </a:p>
          <a:p>
            <a:pPr marL="0" lvl="0" indent="0" algn="l" rtl="0">
              <a:spcBef>
                <a:spcPts val="0"/>
              </a:spcBef>
              <a:spcAft>
                <a:spcPts val="0"/>
              </a:spcAft>
              <a:buNone/>
            </a:pPr>
            <a:endParaRPr sz="2800" b="1">
              <a:solidFill>
                <a:schemeClr val="dk1"/>
              </a:solidFill>
              <a:latin typeface="Calibri"/>
              <a:ea typeface="Calibri"/>
              <a:cs typeface="Calibri"/>
              <a:sym typeface="Calibri"/>
            </a:endParaRPr>
          </a:p>
          <a:p>
            <a:pPr marL="0" lvl="0" indent="0" algn="l" rtl="0">
              <a:spcBef>
                <a:spcPts val="0"/>
              </a:spcBef>
              <a:spcAft>
                <a:spcPts val="0"/>
              </a:spcAft>
              <a:buNone/>
            </a:pPr>
            <a:r>
              <a:rPr lang="es-MX" sz="2800" b="1">
                <a:solidFill>
                  <a:schemeClr val="dk1"/>
                </a:solidFill>
                <a:latin typeface="Calibri"/>
                <a:ea typeface="Calibri"/>
                <a:cs typeface="Calibri"/>
                <a:sym typeface="Calibri"/>
              </a:rPr>
              <a:t>Implica la terminación de la relación de trabajo y debe ser autorizada por el Tribunal Federal de Conciliación y Arbitraje mediante la emisión de un laudo</a:t>
            </a:r>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1822"/>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9"/>
        <p:cNvGrpSpPr/>
        <p:nvPr/>
      </p:nvGrpSpPr>
      <p:grpSpPr>
        <a:xfrm>
          <a:off x="0" y="0"/>
          <a:ext cx="0" cy="0"/>
          <a:chOff x="0" y="0"/>
          <a:chExt cx="0" cy="0"/>
        </a:xfrm>
      </p:grpSpPr>
      <p:sp>
        <p:nvSpPr>
          <p:cNvPr id="440" name="Google Shape;440;p42"/>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1" name="Google Shape;441;p42"/>
          <p:cNvSpPr/>
          <p:nvPr/>
        </p:nvSpPr>
        <p:spPr>
          <a:xfrm>
            <a:off x="7239014" y="389113"/>
            <a:ext cx="4282983" cy="1200361"/>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0000"/>
              </a:buClr>
              <a:buSzPts val="2800"/>
              <a:buFont typeface="Arial"/>
              <a:buNone/>
            </a:pPr>
            <a:r>
              <a:rPr lang="es-MX" sz="28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42" name="Google Shape;442;p42"/>
          <p:cNvSpPr/>
          <p:nvPr/>
        </p:nvSpPr>
        <p:spPr>
          <a:xfrm rot="5400000">
            <a:off x="5546413" y="215201"/>
            <a:ext cx="740664" cy="1183349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3" name="Google Shape;443;p42"/>
          <p:cNvSpPr/>
          <p:nvPr/>
        </p:nvSpPr>
        <p:spPr>
          <a:xfrm>
            <a:off x="310234" y="354959"/>
            <a:ext cx="6184973" cy="5915212"/>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4" name="Google Shape;444;p42" descr="Imagen que contiene Calendario  Descripción generada automáticamente"/>
          <p:cNvPicPr preferRelativeResize="0"/>
          <p:nvPr/>
        </p:nvPicPr>
        <p:blipFill rotWithShape="1">
          <a:blip r:embed="rId3">
            <a:alphaModFix/>
          </a:blip>
          <a:srcRect l="17451" r="16482" b="2"/>
          <a:stretch/>
        </p:blipFill>
        <p:spPr>
          <a:xfrm>
            <a:off x="576244" y="650494"/>
            <a:ext cx="5628018" cy="5324142"/>
          </a:xfrm>
          <a:prstGeom prst="rect">
            <a:avLst/>
          </a:prstGeom>
          <a:noFill/>
          <a:ln>
            <a:noFill/>
          </a:ln>
        </p:spPr>
      </p:pic>
      <p:sp>
        <p:nvSpPr>
          <p:cNvPr id="445" name="Google Shape;445;p42"/>
          <p:cNvSpPr/>
          <p:nvPr/>
        </p:nvSpPr>
        <p:spPr>
          <a:xfrm flipH="1">
            <a:off x="7277786" y="1944913"/>
            <a:ext cx="402336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6" name="Google Shape;446;p42"/>
          <p:cNvSpPr/>
          <p:nvPr/>
        </p:nvSpPr>
        <p:spPr>
          <a:xfrm>
            <a:off x="6805441" y="752475"/>
            <a:ext cx="5076325" cy="4626267"/>
          </a:xfrm>
          <a:prstGeom prst="rect">
            <a:avLst/>
          </a:prstGeom>
          <a:noFill/>
          <a:ln>
            <a:noFill/>
          </a:ln>
        </p:spPr>
        <p:txBody>
          <a:bodyPr spcFirstLastPara="1" wrap="square" lIns="91425" tIns="45700" rIns="91425" bIns="45700" anchor="ctr" anchorCtr="0">
            <a:noAutofit/>
          </a:bodyPr>
          <a:lstStyle/>
          <a:p>
            <a:pPr marL="57150" marR="0" lvl="0" indent="-140970" algn="l" rtl="0">
              <a:lnSpc>
                <a:spcPct val="70000"/>
              </a:lnSpc>
              <a:spcBef>
                <a:spcPts val="0"/>
              </a:spcBef>
              <a:spcAft>
                <a:spcPts val="0"/>
              </a:spcAft>
              <a:buClr>
                <a:schemeClr val="dk1"/>
              </a:buClr>
              <a:buSzPts val="2220"/>
              <a:buFont typeface="Arial"/>
              <a:buChar char="•"/>
            </a:pPr>
            <a:r>
              <a:rPr lang="es-MX" sz="2220" b="1" i="0" u="none" strike="noStrike" cap="none">
                <a:solidFill>
                  <a:schemeClr val="dk1"/>
                </a:solidFill>
                <a:latin typeface="Calibri"/>
                <a:ea typeface="Calibri"/>
                <a:cs typeface="Calibri"/>
                <a:sym typeface="Calibri"/>
              </a:rPr>
              <a:t>PARA PODER SANCIONAR A UN TRABAJADOR/TRABAJADORA DEL IPN DEBE DE LEVANTARSE UN ACTA ADMINISTRATIVA EN LA QUE DEBEN INTERVENIR:</a:t>
            </a:r>
            <a:endParaRPr sz="1400" b="0" i="0" u="none" strike="noStrike" cap="none">
              <a:solidFill>
                <a:srgbClr val="000000"/>
              </a:solidFill>
              <a:latin typeface="Arial"/>
              <a:ea typeface="Arial"/>
              <a:cs typeface="Arial"/>
              <a:sym typeface="Arial"/>
            </a:endParaRPr>
          </a:p>
          <a:p>
            <a:pPr marL="57150" marR="0" lvl="0" indent="83820" algn="l" rtl="0">
              <a:lnSpc>
                <a:spcPct val="70000"/>
              </a:lnSpc>
              <a:spcBef>
                <a:spcPts val="600"/>
              </a:spcBef>
              <a:spcAft>
                <a:spcPts val="0"/>
              </a:spcAft>
              <a:buClr>
                <a:schemeClr val="dk1"/>
              </a:buClr>
              <a:buSzPts val="2220"/>
              <a:buFont typeface="Arial"/>
              <a:buNone/>
            </a:pPr>
            <a:endParaRPr sz="2220" b="1" i="0" u="none" strike="noStrike" cap="none">
              <a:solidFill>
                <a:schemeClr val="dk1"/>
              </a:solidFill>
              <a:latin typeface="Calibri"/>
              <a:ea typeface="Calibri"/>
              <a:cs typeface="Calibri"/>
              <a:sym typeface="Calibri"/>
            </a:endParaRPr>
          </a:p>
          <a:p>
            <a:pPr marL="571500" marR="0" lvl="0" indent="-228600" algn="l" rtl="0">
              <a:lnSpc>
                <a:spcPct val="70000"/>
              </a:lnSpc>
              <a:spcBef>
                <a:spcPts val="600"/>
              </a:spcBef>
              <a:spcAft>
                <a:spcPts val="0"/>
              </a:spcAft>
              <a:buClr>
                <a:schemeClr val="dk1"/>
              </a:buClr>
              <a:buSzPts val="2220"/>
              <a:buFont typeface="Arial"/>
              <a:buChar char="•"/>
            </a:pPr>
            <a:r>
              <a:rPr lang="es-MX" sz="2220" b="1" i="0" u="none" strike="noStrike" cap="none">
                <a:solidFill>
                  <a:schemeClr val="dk1"/>
                </a:solidFill>
                <a:latin typeface="Calibri"/>
                <a:ea typeface="Calibri"/>
                <a:cs typeface="Calibri"/>
                <a:sym typeface="Calibri"/>
              </a:rPr>
              <a:t>LA PERSONA PRESUNTA RESPONSABLE</a:t>
            </a:r>
            <a:endParaRPr sz="1400" b="0" i="0" u="none" strike="noStrike" cap="none">
              <a:solidFill>
                <a:srgbClr val="000000"/>
              </a:solidFill>
              <a:latin typeface="Arial"/>
              <a:ea typeface="Arial"/>
              <a:cs typeface="Arial"/>
              <a:sym typeface="Arial"/>
            </a:endParaRPr>
          </a:p>
          <a:p>
            <a:pPr marL="571500" marR="0" lvl="0" indent="-228600" algn="l" rtl="0">
              <a:lnSpc>
                <a:spcPct val="70000"/>
              </a:lnSpc>
              <a:spcBef>
                <a:spcPts val="600"/>
              </a:spcBef>
              <a:spcAft>
                <a:spcPts val="0"/>
              </a:spcAft>
              <a:buClr>
                <a:schemeClr val="dk1"/>
              </a:buClr>
              <a:buSzPts val="2220"/>
              <a:buFont typeface="Arial"/>
              <a:buChar char="•"/>
            </a:pPr>
            <a:r>
              <a:rPr lang="es-MX" sz="2220" b="1" i="0" u="none" strike="noStrike" cap="none">
                <a:solidFill>
                  <a:schemeClr val="dk1"/>
                </a:solidFill>
                <a:latin typeface="Calibri"/>
                <a:ea typeface="Calibri"/>
                <a:cs typeface="Calibri"/>
                <a:sym typeface="Calibri"/>
              </a:rPr>
              <a:t>EL SUPERIOR JERÁRQUICO</a:t>
            </a:r>
            <a:endParaRPr sz="1400" b="0" i="0" u="none" strike="noStrike" cap="none">
              <a:solidFill>
                <a:srgbClr val="000000"/>
              </a:solidFill>
              <a:latin typeface="Arial"/>
              <a:ea typeface="Arial"/>
              <a:cs typeface="Arial"/>
              <a:sym typeface="Arial"/>
            </a:endParaRPr>
          </a:p>
          <a:p>
            <a:pPr marL="571500" marR="0" lvl="0" indent="-228600" algn="l" rtl="0">
              <a:lnSpc>
                <a:spcPct val="70000"/>
              </a:lnSpc>
              <a:spcBef>
                <a:spcPts val="600"/>
              </a:spcBef>
              <a:spcAft>
                <a:spcPts val="0"/>
              </a:spcAft>
              <a:buClr>
                <a:schemeClr val="dk1"/>
              </a:buClr>
              <a:buSzPts val="2220"/>
              <a:buFont typeface="Arial"/>
              <a:buChar char="•"/>
            </a:pPr>
            <a:r>
              <a:rPr lang="es-MX" sz="2220" b="1" i="0" u="none" strike="noStrike" cap="none">
                <a:solidFill>
                  <a:schemeClr val="dk1"/>
                </a:solidFill>
                <a:latin typeface="Calibri"/>
                <a:ea typeface="Calibri"/>
                <a:cs typeface="Calibri"/>
                <a:sym typeface="Calibri"/>
              </a:rPr>
              <a:t>LA PERSONA REPRESENTANTE SINDICAL</a:t>
            </a:r>
            <a:endParaRPr sz="1400" b="0" i="0" u="none" strike="noStrike" cap="none">
              <a:solidFill>
                <a:srgbClr val="000000"/>
              </a:solidFill>
              <a:latin typeface="Arial"/>
              <a:ea typeface="Arial"/>
              <a:cs typeface="Arial"/>
              <a:sym typeface="Arial"/>
            </a:endParaRPr>
          </a:p>
          <a:p>
            <a:pPr marL="571500" marR="0" lvl="0" indent="-228600" algn="l" rtl="0">
              <a:lnSpc>
                <a:spcPct val="70000"/>
              </a:lnSpc>
              <a:spcBef>
                <a:spcPts val="600"/>
              </a:spcBef>
              <a:spcAft>
                <a:spcPts val="0"/>
              </a:spcAft>
              <a:buClr>
                <a:schemeClr val="dk1"/>
              </a:buClr>
              <a:buSzPts val="2220"/>
              <a:buFont typeface="Arial"/>
              <a:buChar char="•"/>
            </a:pPr>
            <a:r>
              <a:rPr lang="es-MX" sz="2220" b="1" i="0" u="none" strike="noStrike" cap="none">
                <a:solidFill>
                  <a:schemeClr val="dk1"/>
                </a:solidFill>
                <a:latin typeface="Calibri"/>
                <a:ea typeface="Calibri"/>
                <a:cs typeface="Calibri"/>
                <a:sym typeface="Calibri"/>
              </a:rPr>
              <a:t>TESTIGOS DE CARGO, ENTRE LOS QUE SE ENCUENTRA LA VÍCTIMA</a:t>
            </a:r>
            <a:endParaRPr sz="1400" b="0" i="0" u="none" strike="noStrike" cap="none">
              <a:solidFill>
                <a:srgbClr val="000000"/>
              </a:solidFill>
              <a:latin typeface="Arial"/>
              <a:ea typeface="Arial"/>
              <a:cs typeface="Arial"/>
              <a:sym typeface="Arial"/>
            </a:endParaRPr>
          </a:p>
          <a:p>
            <a:pPr marL="571500" marR="0" lvl="0" indent="-228600" algn="l" rtl="0">
              <a:lnSpc>
                <a:spcPct val="70000"/>
              </a:lnSpc>
              <a:spcBef>
                <a:spcPts val="600"/>
              </a:spcBef>
              <a:spcAft>
                <a:spcPts val="0"/>
              </a:spcAft>
              <a:buClr>
                <a:schemeClr val="dk1"/>
              </a:buClr>
              <a:buSzPts val="2220"/>
              <a:buFont typeface="Arial"/>
              <a:buChar char="•"/>
            </a:pPr>
            <a:r>
              <a:rPr lang="es-MX" sz="2220" b="1" i="0" u="none" strike="noStrike" cap="none">
                <a:solidFill>
                  <a:schemeClr val="dk1"/>
                </a:solidFill>
                <a:latin typeface="Calibri"/>
                <a:ea typeface="Calibri"/>
                <a:cs typeface="Calibri"/>
                <a:sym typeface="Calibri"/>
              </a:rPr>
              <a:t>TESTIGOS DE DESCARGO</a:t>
            </a:r>
            <a:endParaRPr sz="1400" b="0" i="0" u="none" strike="noStrike" cap="none">
              <a:solidFill>
                <a:srgbClr val="000000"/>
              </a:solidFill>
              <a:latin typeface="Arial"/>
              <a:ea typeface="Arial"/>
              <a:cs typeface="Arial"/>
              <a:sym typeface="Arial"/>
            </a:endParaRPr>
          </a:p>
          <a:p>
            <a:pPr marL="571500" marR="0" lvl="0" indent="-228600" algn="l" rtl="0">
              <a:lnSpc>
                <a:spcPct val="70000"/>
              </a:lnSpc>
              <a:spcBef>
                <a:spcPts val="600"/>
              </a:spcBef>
              <a:spcAft>
                <a:spcPts val="0"/>
              </a:spcAft>
              <a:buClr>
                <a:schemeClr val="dk1"/>
              </a:buClr>
              <a:buSzPts val="2220"/>
              <a:buFont typeface="Arial"/>
              <a:buChar char="•"/>
            </a:pPr>
            <a:r>
              <a:rPr lang="es-MX" sz="2220" b="1" i="0" u="none" strike="noStrike" cap="none">
                <a:solidFill>
                  <a:schemeClr val="dk1"/>
                </a:solidFill>
                <a:latin typeface="Calibri"/>
                <a:ea typeface="Calibri"/>
                <a:cs typeface="Calibri"/>
                <a:sym typeface="Calibri"/>
              </a:rPr>
              <a:t>DOS TESTIGOS DE ASISTENCIA</a:t>
            </a:r>
            <a:endParaRPr sz="1400" b="0" i="0" u="none" strike="noStrike" cap="none">
              <a:solidFill>
                <a:srgbClr val="000000"/>
              </a:solidFill>
              <a:latin typeface="Arial"/>
              <a:ea typeface="Arial"/>
              <a:cs typeface="Arial"/>
              <a:sym typeface="Arial"/>
            </a:endParaRPr>
          </a:p>
          <a:p>
            <a:pPr marL="57150" marR="0" lvl="0" indent="42672" algn="l" rtl="0">
              <a:lnSpc>
                <a:spcPct val="70000"/>
              </a:lnSpc>
              <a:spcBef>
                <a:spcPts val="600"/>
              </a:spcBef>
              <a:spcAft>
                <a:spcPts val="0"/>
              </a:spcAft>
              <a:buClr>
                <a:schemeClr val="dk1"/>
              </a:buClr>
              <a:buSzPts val="1572"/>
              <a:buFont typeface="Arial"/>
              <a:buNone/>
            </a:pPr>
            <a:endParaRPr sz="1572" b="1" i="0" u="none" strike="noStrike" cap="none">
              <a:solidFill>
                <a:schemeClr val="dk1"/>
              </a:solidFill>
              <a:latin typeface="Calibri"/>
              <a:ea typeface="Calibri"/>
              <a:cs typeface="Calibri"/>
              <a:sym typeface="Calibri"/>
            </a:endParaRPr>
          </a:p>
          <a:p>
            <a:pPr marL="285750" marR="0" lvl="0" indent="-128777" algn="l" rtl="0">
              <a:lnSpc>
                <a:spcPct val="70000"/>
              </a:lnSpc>
              <a:spcBef>
                <a:spcPts val="600"/>
              </a:spcBef>
              <a:spcAft>
                <a:spcPts val="0"/>
              </a:spcAft>
              <a:buClr>
                <a:schemeClr val="dk1"/>
              </a:buClr>
              <a:buSzPts val="1572"/>
              <a:buFont typeface="Arial"/>
              <a:buNone/>
            </a:pPr>
            <a:endParaRPr sz="1572" b="0" i="0" u="none" strike="noStrike" cap="none">
              <a:solidFill>
                <a:schemeClr val="dk1"/>
              </a:solidFill>
              <a:latin typeface="Calibri"/>
              <a:ea typeface="Calibri"/>
              <a:cs typeface="Calibri"/>
              <a:sym typeface="Calibri"/>
            </a:endParaRPr>
          </a:p>
        </p:txBody>
      </p:sp>
      <p:sp>
        <p:nvSpPr>
          <p:cNvPr id="447" name="Google Shape;447;p42"/>
          <p:cNvSpPr/>
          <p:nvPr/>
        </p:nvSpPr>
        <p:spPr>
          <a:xfrm rot="5400000">
            <a:off x="11677179" y="6053360"/>
            <a:ext cx="740664" cy="1541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2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2"/>
        <p:cNvGrpSpPr/>
        <p:nvPr/>
      </p:nvGrpSpPr>
      <p:grpSpPr>
        <a:xfrm>
          <a:off x="0" y="0"/>
          <a:ext cx="0" cy="0"/>
          <a:chOff x="0" y="0"/>
          <a:chExt cx="0" cy="0"/>
        </a:xfrm>
      </p:grpSpPr>
      <p:sp>
        <p:nvSpPr>
          <p:cNvPr id="453" name="Google Shape;453;p43"/>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4" name="Google Shape;454;p43"/>
          <p:cNvSpPr/>
          <p:nvPr/>
        </p:nvSpPr>
        <p:spPr>
          <a:xfrm>
            <a:off x="589560" y="856180"/>
            <a:ext cx="4560584" cy="11280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867"/>
              <a:buFont typeface="Arial"/>
              <a:buNone/>
            </a:pPr>
            <a:r>
              <a:rPr lang="es-MX" sz="2867" b="1" i="0" u="none" strike="noStrike" cap="none">
                <a:solidFill>
                  <a:schemeClr val="dk1"/>
                </a:solidFill>
                <a:latin typeface="Calibri"/>
                <a:ea typeface="Calibri"/>
                <a:cs typeface="Calibri"/>
                <a:sym typeface="Calibri"/>
              </a:rPr>
              <a:t>PROCEDIMIENTO LABORAL PARA SANCIONAR</a:t>
            </a:r>
            <a:endParaRPr sz="2867" b="1" i="0" u="none" strike="noStrike" cap="none">
              <a:solidFill>
                <a:schemeClr val="dk1"/>
              </a:solidFill>
              <a:latin typeface="Calibri"/>
              <a:ea typeface="Calibri"/>
              <a:cs typeface="Calibri"/>
              <a:sym typeface="Calibri"/>
            </a:endParaRPr>
          </a:p>
        </p:txBody>
      </p:sp>
      <p:grpSp>
        <p:nvGrpSpPr>
          <p:cNvPr id="455" name="Google Shape;455;p43"/>
          <p:cNvGrpSpPr/>
          <p:nvPr/>
        </p:nvGrpSpPr>
        <p:grpSpPr>
          <a:xfrm>
            <a:off x="0" y="1083484"/>
            <a:ext cx="355196" cy="673460"/>
            <a:chOff x="0" y="823811"/>
            <a:chExt cx="355196" cy="673460"/>
          </a:xfrm>
        </p:grpSpPr>
        <p:sp>
          <p:nvSpPr>
            <p:cNvPr id="456" name="Google Shape;456;p43"/>
            <p:cNvSpPr/>
            <p:nvPr/>
          </p:nvSpPr>
          <p:spPr>
            <a:xfrm>
              <a:off x="0" y="823811"/>
              <a:ext cx="87363" cy="6734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7" name="Google Shape;457;p43"/>
            <p:cNvSpPr/>
            <p:nvPr/>
          </p:nvSpPr>
          <p:spPr>
            <a:xfrm>
              <a:off x="159341" y="823811"/>
              <a:ext cx="195855" cy="6734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58" name="Google Shape;458;p43"/>
          <p:cNvSpPr/>
          <p:nvPr/>
        </p:nvSpPr>
        <p:spPr>
          <a:xfrm flipH="1">
            <a:off x="665085" y="2090569"/>
            <a:ext cx="429768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9" name="Google Shape;459;p43"/>
          <p:cNvSpPr/>
          <p:nvPr/>
        </p:nvSpPr>
        <p:spPr>
          <a:xfrm>
            <a:off x="590719" y="2330505"/>
            <a:ext cx="4559425" cy="3979585"/>
          </a:xfrm>
          <a:prstGeom prst="rect">
            <a:avLst/>
          </a:prstGeom>
          <a:noFill/>
          <a:ln>
            <a:noFill/>
          </a:ln>
        </p:spPr>
        <p:txBody>
          <a:bodyPr spcFirstLastPara="1" wrap="square" lIns="91425" tIns="45700" rIns="91425" bIns="45700" anchor="ctr" anchorCtr="0">
            <a:noAutofit/>
          </a:bodyPr>
          <a:lstStyle/>
          <a:p>
            <a:pPr marL="57150" marR="0" lvl="0" indent="-120650" algn="just" rtl="0">
              <a:lnSpc>
                <a:spcPct val="90000"/>
              </a:lnSpc>
              <a:spcBef>
                <a:spcPts val="0"/>
              </a:spcBef>
              <a:spcAft>
                <a:spcPts val="0"/>
              </a:spcAft>
              <a:buClr>
                <a:schemeClr val="dk1"/>
              </a:buClr>
              <a:buSzPts val="1900"/>
              <a:buFont typeface="Arial"/>
              <a:buChar char="•"/>
            </a:pPr>
            <a:r>
              <a:rPr lang="es-MX" sz="1900" b="1" i="0" u="none" strike="noStrike" cap="none">
                <a:solidFill>
                  <a:schemeClr val="dk1"/>
                </a:solidFill>
                <a:latin typeface="Calibri"/>
                <a:ea typeface="Calibri"/>
                <a:cs typeface="Calibri"/>
                <a:sym typeface="Calibri"/>
              </a:rPr>
              <a:t>DURANTE LA INSTRUMENTACIÓN DEL ACTA ADMINISTRATIVA EN NINGÚN MOMENTO HABRÁ CAREO O CONTACTO ENTRE LA VÍCTIMA Y EL TRABAJADOR/TRABAJADORA PRESUNTO RESPONSABLE.</a:t>
            </a:r>
            <a:endParaRPr sz="1400" b="0" i="0" u="none" strike="noStrike" cap="none">
              <a:solidFill>
                <a:srgbClr val="000000"/>
              </a:solidFill>
              <a:latin typeface="Arial"/>
              <a:ea typeface="Arial"/>
              <a:cs typeface="Arial"/>
              <a:sym typeface="Arial"/>
            </a:endParaRPr>
          </a:p>
          <a:p>
            <a:pPr marL="57150" marR="0" lvl="0" indent="63500" algn="just" rtl="0">
              <a:lnSpc>
                <a:spcPct val="90000"/>
              </a:lnSpc>
              <a:spcBef>
                <a:spcPts val="600"/>
              </a:spcBef>
              <a:spcAft>
                <a:spcPts val="0"/>
              </a:spcAft>
              <a:buClr>
                <a:schemeClr val="dk1"/>
              </a:buClr>
              <a:buSzPts val="1900"/>
              <a:buFont typeface="Arial"/>
              <a:buNone/>
            </a:pPr>
            <a:endParaRPr sz="1900" b="1" i="0" u="none" strike="noStrike" cap="none">
              <a:solidFill>
                <a:schemeClr val="dk1"/>
              </a:solidFill>
              <a:latin typeface="Calibri"/>
              <a:ea typeface="Calibri"/>
              <a:cs typeface="Calibri"/>
              <a:sym typeface="Calibri"/>
            </a:endParaRPr>
          </a:p>
          <a:p>
            <a:pPr marL="57150" marR="0" lvl="0" indent="-120650" algn="just" rtl="0">
              <a:lnSpc>
                <a:spcPct val="90000"/>
              </a:lnSpc>
              <a:spcBef>
                <a:spcPts val="600"/>
              </a:spcBef>
              <a:spcAft>
                <a:spcPts val="0"/>
              </a:spcAft>
              <a:buClr>
                <a:schemeClr val="dk1"/>
              </a:buClr>
              <a:buSzPts val="1900"/>
              <a:buFont typeface="Arial"/>
              <a:buChar char="•"/>
            </a:pPr>
            <a:r>
              <a:rPr lang="es-MX" sz="1900" b="1" i="0" u="none" strike="noStrike" cap="none">
                <a:solidFill>
                  <a:schemeClr val="dk1"/>
                </a:solidFill>
                <a:latin typeface="Calibri"/>
                <a:ea typeface="Calibri"/>
                <a:cs typeface="Calibri"/>
                <a:sym typeface="Calibri"/>
              </a:rPr>
              <a:t>DE DETERMINARSE QUE EL ACTA REÚNE LOS REQUISITOS DE LEY, LA OFICINA DEL ABOGADO GENERAL PODRÁ SOLICITAR AL TRIBUNAL FEDERAL DE CONCILIACIÓN EL CESE DE LOS EFECTOS DEL NOMBRAMIENTO (BAJA) O BIEN IMPONER UNA MEDIDA DISCIPLARIA (SANCIÓN)</a:t>
            </a:r>
            <a:endParaRPr sz="1400" b="0" i="0" u="none" strike="noStrike" cap="none">
              <a:solidFill>
                <a:srgbClr val="000000"/>
              </a:solidFill>
              <a:latin typeface="Arial"/>
              <a:ea typeface="Arial"/>
              <a:cs typeface="Arial"/>
              <a:sym typeface="Arial"/>
            </a:endParaRPr>
          </a:p>
          <a:p>
            <a:pPr marL="57150" marR="0" lvl="0" indent="63500" algn="l" rtl="0">
              <a:lnSpc>
                <a:spcPct val="90000"/>
              </a:lnSpc>
              <a:spcBef>
                <a:spcPts val="600"/>
              </a:spcBef>
              <a:spcAft>
                <a:spcPts val="0"/>
              </a:spcAft>
              <a:buClr>
                <a:schemeClr val="dk1"/>
              </a:buClr>
              <a:buSzPts val="1900"/>
              <a:buFont typeface="Arial"/>
              <a:buNone/>
            </a:pPr>
            <a:endParaRPr sz="1900" b="1" i="0" u="none" strike="noStrike" cap="none">
              <a:solidFill>
                <a:schemeClr val="dk1"/>
              </a:solidFill>
              <a:latin typeface="Calibri"/>
              <a:ea typeface="Calibri"/>
              <a:cs typeface="Calibri"/>
              <a:sym typeface="Calibri"/>
            </a:endParaRPr>
          </a:p>
          <a:p>
            <a:pPr marL="285750" marR="0" lvl="0" indent="-107950" algn="l" rtl="0">
              <a:lnSpc>
                <a:spcPct val="90000"/>
              </a:lnSpc>
              <a:spcBef>
                <a:spcPts val="600"/>
              </a:spcBef>
              <a:spcAft>
                <a:spcPts val="0"/>
              </a:spcAft>
              <a:buClr>
                <a:schemeClr val="dk1"/>
              </a:buClr>
              <a:buSzPts val="1900"/>
              <a:buFont typeface="Arial"/>
              <a:buNone/>
            </a:pPr>
            <a:endParaRPr sz="1900" b="0" i="0" u="none" strike="noStrike" cap="none">
              <a:solidFill>
                <a:schemeClr val="dk1"/>
              </a:solidFill>
              <a:latin typeface="Calibri"/>
              <a:ea typeface="Calibri"/>
              <a:cs typeface="Calibri"/>
              <a:sym typeface="Calibri"/>
            </a:endParaRPr>
          </a:p>
        </p:txBody>
      </p:sp>
      <p:sp>
        <p:nvSpPr>
          <p:cNvPr id="460" name="Google Shape;460;p43"/>
          <p:cNvSpPr/>
          <p:nvPr/>
        </p:nvSpPr>
        <p:spPr>
          <a:xfrm flipH="1">
            <a:off x="10697670" y="0"/>
            <a:ext cx="149433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1" name="Google Shape;461;p43"/>
          <p:cNvSpPr/>
          <p:nvPr/>
        </p:nvSpPr>
        <p:spPr>
          <a:xfrm>
            <a:off x="5685810" y="513853"/>
            <a:ext cx="6009366" cy="5834577"/>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2" name="Google Shape;462;p43" descr="La fachada de un local comercial  Descripción generada automáticamente con confianza baja"/>
          <p:cNvPicPr preferRelativeResize="0"/>
          <p:nvPr/>
        </p:nvPicPr>
        <p:blipFill rotWithShape="1">
          <a:blip r:embed="rId3">
            <a:alphaModFix/>
          </a:blip>
          <a:srcRect l="16540" r="27496" b="-2"/>
          <a:stretch/>
        </p:blipFill>
        <p:spPr>
          <a:xfrm>
            <a:off x="5977788" y="799352"/>
            <a:ext cx="5425410" cy="5259296"/>
          </a:xfrm>
          <a:prstGeom prst="rect">
            <a:avLst/>
          </a:prstGeom>
          <a:noFill/>
          <a:ln>
            <a:noFill/>
          </a:ln>
        </p:spPr>
      </p:pic>
      <p:pic>
        <p:nvPicPr>
          <p:cNvPr id="463" name="Google Shape;463;p43"/>
          <p:cNvPicPr preferRelativeResize="0"/>
          <p:nvPr/>
        </p:nvPicPr>
        <p:blipFill>
          <a:blip r:embed="rId4">
            <a:alphaModFix/>
          </a:blip>
          <a:stretch>
            <a:fillRect/>
          </a:stretch>
        </p:blipFill>
        <p:spPr>
          <a:xfrm>
            <a:off x="355200" y="0"/>
            <a:ext cx="2617086" cy="1082249"/>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500"/>
                                        <p:tgtEl>
                                          <p:spTgt spid="459"/>
                                        </p:tgtEl>
                                        <p:attrNameLst>
                                          <p:attrName>ppt_w</p:attrName>
                                        </p:attrNameLst>
                                      </p:cBhvr>
                                      <p:tavLst>
                                        <p:tav tm="0">
                                          <p:val>
                                            <p:strVal val="0"/>
                                          </p:val>
                                        </p:tav>
                                        <p:tav tm="100000">
                                          <p:val>
                                            <p:strVal val="#ppt_w"/>
                                          </p:val>
                                        </p:tav>
                                      </p:tavLst>
                                    </p:anim>
                                    <p:anim calcmode="lin" valueType="num">
                                      <p:cBhvr additive="base">
                                        <p:cTn id="8" dur="500"/>
                                        <p:tgtEl>
                                          <p:spTgt spid="459"/>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62"/>
                                        </p:tgtEl>
                                        <p:attrNameLst>
                                          <p:attrName>style.visibility</p:attrName>
                                        </p:attrNameLst>
                                      </p:cBhvr>
                                      <p:to>
                                        <p:strVal val="visible"/>
                                      </p:to>
                                    </p:set>
                                    <p:animEffect transition="in" filter="fade">
                                      <p:cBhvr>
                                        <p:cTn id="12" dur="500"/>
                                        <p:tgtEl>
                                          <p:spTgt spid="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7"/>
          <p:cNvPicPr preferRelativeResize="0"/>
          <p:nvPr/>
        </p:nvPicPr>
        <p:blipFill rotWithShape="1">
          <a:blip r:embed="rId3">
            <a:alphaModFix/>
          </a:blip>
          <a:srcRect/>
          <a:stretch/>
        </p:blipFill>
        <p:spPr>
          <a:xfrm>
            <a:off x="-154676" y="-126889"/>
            <a:ext cx="12192000" cy="6858000"/>
          </a:xfrm>
          <a:prstGeom prst="rect">
            <a:avLst/>
          </a:prstGeom>
          <a:noFill/>
          <a:ln>
            <a:noFill/>
          </a:ln>
        </p:spPr>
      </p:pic>
      <p:sp>
        <p:nvSpPr>
          <p:cNvPr id="122" name="Google Shape;122;p17"/>
          <p:cNvSpPr txBox="1"/>
          <p:nvPr/>
        </p:nvSpPr>
        <p:spPr>
          <a:xfrm>
            <a:off x="6116000" y="1299125"/>
            <a:ext cx="5284200" cy="501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s-MX" sz="1800" b="1" i="0" u="none" strike="noStrike" cap="none">
                <a:solidFill>
                  <a:schemeClr val="dk1"/>
                </a:solidFill>
                <a:latin typeface="Calibri"/>
                <a:ea typeface="Calibri"/>
                <a:cs typeface="Calibri"/>
                <a:sym typeface="Calibri"/>
              </a:rPr>
              <a:t>ES DE OBSERVANCIA GENERAL Y OBLIGATORIA, TIENE POR OBJETO ESTABLECER LOS MECANISMOS NECESARIOS PARA PREVENIR, DETECTAR, ATENDER Y CANALIZAR A LAS INSTANCIAS COMPETENTES PARA SANCIONAR LOS ACTOS DE VIOLENCIA DE GÉNERO, OCURRIDOS ENTRE LA COMUNIDAD POLITÉCNICA EN CUALQUIER ESPACIO QUE SE ENCUENTRE BAJO EL RESGUARDO DEL INSTITUTO POLITÉCNICO NACIONAL.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s-MX" sz="1800" b="1" i="0" u="none" strike="noStrike" cap="none">
                <a:solidFill>
                  <a:schemeClr val="dk1"/>
                </a:solidFill>
                <a:latin typeface="Calibri"/>
                <a:ea typeface="Calibri"/>
                <a:cs typeface="Calibri"/>
                <a:sym typeface="Calibri"/>
              </a:rPr>
              <a:t>NUESTRO PROTOCOLO NO EXCLUYE LA APLICACIÓN DE OTRAS DISPOSICIONES DE LA NORMATIVA INTERNA Y EXTERNA, ASÍ COMO DE LOS PROCEDIMIENTOS QUE PUDIERAN INSTAURARSE EN OTROS ÁMBITOS JURÍDICOS TENDENTES A SANCIONAR LA CONDUCTA DENUNCIADA</a:t>
            </a:r>
            <a:endParaRPr sz="1800" b="1" i="0" u="none" strike="noStrike" cap="none">
              <a:solidFill>
                <a:schemeClr val="dk1"/>
              </a:solidFill>
              <a:latin typeface="Calibri"/>
              <a:ea typeface="Calibri"/>
              <a:cs typeface="Calibri"/>
              <a:sym typeface="Calibri"/>
            </a:endParaRPr>
          </a:p>
        </p:txBody>
      </p:sp>
      <p:pic>
        <p:nvPicPr>
          <p:cNvPr id="123" name="Google Shape;123;p17"/>
          <p:cNvPicPr preferRelativeResize="0"/>
          <p:nvPr/>
        </p:nvPicPr>
        <p:blipFill>
          <a:blip r:embed="rId4">
            <a:alphaModFix/>
          </a:blip>
          <a:stretch>
            <a:fillRect/>
          </a:stretch>
        </p:blipFill>
        <p:spPr>
          <a:xfrm>
            <a:off x="1414475" y="1299113"/>
            <a:ext cx="3327125" cy="4259774"/>
          </a:xfrm>
          <a:prstGeom prst="rect">
            <a:avLst/>
          </a:prstGeom>
          <a:noFill/>
          <a:ln>
            <a:noFill/>
          </a:ln>
        </p:spPr>
      </p:pic>
      <p:pic>
        <p:nvPicPr>
          <p:cNvPr id="124" name="Google Shape;124;p17"/>
          <p:cNvPicPr preferRelativeResize="0"/>
          <p:nvPr/>
        </p:nvPicPr>
        <p:blipFill>
          <a:blip r:embed="rId5">
            <a:alphaModFix/>
          </a:blip>
          <a:stretch>
            <a:fillRect/>
          </a:stretch>
        </p:blipFill>
        <p:spPr>
          <a:xfrm>
            <a:off x="285750" y="393725"/>
            <a:ext cx="2814651" cy="1163949"/>
          </a:xfrm>
          <a:prstGeom prst="rect">
            <a:avLst/>
          </a:prstGeom>
          <a:noFill/>
          <a:ln>
            <a:noFill/>
          </a:ln>
        </p:spPr>
      </p:pic>
      <p:sp>
        <p:nvSpPr>
          <p:cNvPr id="125" name="Google Shape;125;p17"/>
          <p:cNvSpPr txBox="1"/>
          <p:nvPr/>
        </p:nvSpPr>
        <p:spPr>
          <a:xfrm>
            <a:off x="285750" y="5578875"/>
            <a:ext cx="5029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800"/>
              <a:buFont typeface="Arial"/>
              <a:buNone/>
            </a:pPr>
            <a:r>
              <a:rPr lang="es-MX" sz="1800" b="1">
                <a:solidFill>
                  <a:schemeClr val="dk1"/>
                </a:solidFill>
                <a:latin typeface="Calibri"/>
                <a:ea typeface="Calibri"/>
                <a:cs typeface="Calibri"/>
                <a:sym typeface="Calibri"/>
              </a:rPr>
              <a:t>PUBLICADO EN LA GACETA POLITÉCNICA NÚMERO 1519 EL DÍA 06 DE DICIEMBRE DEL AÑO 2019.</a:t>
            </a:r>
            <a:endParaRPr>
              <a:latin typeface="Calibri"/>
              <a:ea typeface="Calibri"/>
              <a:cs typeface="Calibri"/>
              <a:sym typeface="Calibri"/>
            </a:endParaRPr>
          </a:p>
        </p:txBody>
      </p:sp>
      <p:pic>
        <p:nvPicPr>
          <p:cNvPr id="126" name="Google Shape;126;p17"/>
          <p:cNvPicPr preferRelativeResize="0"/>
          <p:nvPr/>
        </p:nvPicPr>
        <p:blipFill rotWithShape="1">
          <a:blip r:embed="rId6">
            <a:alphaModFix/>
          </a:blip>
          <a:srcRect/>
          <a:stretch/>
        </p:blipFill>
        <p:spPr>
          <a:xfrm>
            <a:off x="10485750" y="393725"/>
            <a:ext cx="1435002" cy="11639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Shape 468"/>
        <p:cNvGrpSpPr/>
        <p:nvPr/>
      </p:nvGrpSpPr>
      <p:grpSpPr>
        <a:xfrm>
          <a:off x="0" y="0"/>
          <a:ext cx="0" cy="0"/>
          <a:chOff x="0" y="0"/>
          <a:chExt cx="0" cy="0"/>
        </a:xfrm>
      </p:grpSpPr>
      <p:sp>
        <p:nvSpPr>
          <p:cNvPr id="469" name="Google Shape;469;p44"/>
          <p:cNvSpPr txBox="1">
            <a:spLocks noGrp="1"/>
          </p:cNvSpPr>
          <p:nvPr>
            <p:ph type="title"/>
          </p:nvPr>
        </p:nvSpPr>
        <p:spPr>
          <a:xfrm>
            <a:off x="590719" y="662537"/>
            <a:ext cx="694618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s-MX" sz="3200" b="1">
                <a:solidFill>
                  <a:schemeClr val="lt1"/>
                </a:solidFill>
                <a:latin typeface="Calibri"/>
                <a:ea typeface="Calibri"/>
                <a:cs typeface="Calibri"/>
                <a:sym typeface="Calibri"/>
              </a:rPr>
              <a:t>¿QUÉ OTRAS INSTANCIAS PUEDEN CONOCER, ATENDER Y RESOLVER CONDUCTAS DE VIOLENCIA DE GÉNERO?</a:t>
            </a:r>
            <a:br>
              <a:rPr lang="es-MX" sz="3600">
                <a:solidFill>
                  <a:schemeClr val="lt1"/>
                </a:solidFill>
                <a:latin typeface="Calibri"/>
                <a:ea typeface="Calibri"/>
                <a:cs typeface="Calibri"/>
                <a:sym typeface="Calibri"/>
              </a:rPr>
            </a:br>
            <a:endParaRPr sz="3600">
              <a:solidFill>
                <a:schemeClr val="lt1"/>
              </a:solidFill>
              <a:latin typeface="Calibri"/>
              <a:ea typeface="Calibri"/>
              <a:cs typeface="Calibri"/>
              <a:sym typeface="Calibri"/>
            </a:endParaRPr>
          </a:p>
        </p:txBody>
      </p:sp>
      <p:sp>
        <p:nvSpPr>
          <p:cNvPr id="470" name="Google Shape;470;p44"/>
          <p:cNvSpPr/>
          <p:nvPr/>
        </p:nvSpPr>
        <p:spPr>
          <a:xfrm>
            <a:off x="805543" y="2871982"/>
            <a:ext cx="4558309" cy="3181684"/>
          </a:xfrm>
          <a:prstGeom prst="rect">
            <a:avLst/>
          </a:prstGeom>
          <a:noFill/>
          <a:ln>
            <a:noFill/>
          </a:ln>
        </p:spPr>
        <p:txBody>
          <a:bodyPr spcFirstLastPara="1" wrap="square" lIns="91425" tIns="45700" rIns="91425" bIns="45700" anchor="t" anchorCtr="0">
            <a:noAutofit/>
          </a:bodyPr>
          <a:lstStyle/>
          <a:p>
            <a:pPr marL="571500" marR="0" lvl="0" indent="-228600" algn="l" rtl="0">
              <a:lnSpc>
                <a:spcPct val="90000"/>
              </a:lnSpc>
              <a:spcBef>
                <a:spcPts val="0"/>
              </a:spcBef>
              <a:spcAft>
                <a:spcPts val="0"/>
              </a:spcAft>
              <a:buClr>
                <a:schemeClr val="lt1"/>
              </a:buClr>
              <a:buSzPts val="2800"/>
              <a:buFont typeface="Arial"/>
              <a:buChar char="•"/>
            </a:pPr>
            <a:r>
              <a:rPr lang="es-MX" sz="2800" b="1" i="0" u="none" strike="noStrike" cap="none">
                <a:solidFill>
                  <a:schemeClr val="lt1"/>
                </a:solidFill>
                <a:latin typeface="Calibri"/>
                <a:ea typeface="Calibri"/>
                <a:cs typeface="Calibri"/>
                <a:sym typeface="Calibri"/>
              </a:rPr>
              <a:t>ÓRGANO INTERNO DE CONTROL</a:t>
            </a:r>
            <a:endParaRPr sz="1400" b="0" i="0" u="none" strike="noStrike" cap="none">
              <a:solidFill>
                <a:srgbClr val="000000"/>
              </a:solidFill>
              <a:latin typeface="Arial"/>
              <a:ea typeface="Arial"/>
              <a:cs typeface="Arial"/>
              <a:sym typeface="Arial"/>
            </a:endParaRPr>
          </a:p>
          <a:p>
            <a:pPr marL="571500" marR="0" lvl="0" indent="-50800" algn="l" rtl="0">
              <a:lnSpc>
                <a:spcPct val="90000"/>
              </a:lnSpc>
              <a:spcBef>
                <a:spcPts val="600"/>
              </a:spcBef>
              <a:spcAft>
                <a:spcPts val="0"/>
              </a:spcAft>
              <a:buClr>
                <a:schemeClr val="lt1"/>
              </a:buClr>
              <a:buSzPts val="2800"/>
              <a:buFont typeface="Arial"/>
              <a:buNone/>
            </a:pPr>
            <a:endParaRPr sz="2800" b="1" i="0" u="none" strike="noStrike" cap="none">
              <a:solidFill>
                <a:schemeClr val="lt1"/>
              </a:solidFill>
              <a:latin typeface="Calibri"/>
              <a:ea typeface="Calibri"/>
              <a:cs typeface="Calibri"/>
              <a:sym typeface="Calibri"/>
            </a:endParaRPr>
          </a:p>
          <a:p>
            <a:pPr marL="571500" marR="0" lvl="0" indent="-228600" algn="l" rtl="0">
              <a:lnSpc>
                <a:spcPct val="90000"/>
              </a:lnSpc>
              <a:spcBef>
                <a:spcPts val="600"/>
              </a:spcBef>
              <a:spcAft>
                <a:spcPts val="0"/>
              </a:spcAft>
              <a:buClr>
                <a:schemeClr val="lt1"/>
              </a:buClr>
              <a:buSzPts val="2800"/>
              <a:buFont typeface="Arial"/>
              <a:buChar char="•"/>
            </a:pPr>
            <a:r>
              <a:rPr lang="es-MX" sz="2800" b="1" i="0" u="none" strike="noStrike" cap="none">
                <a:solidFill>
                  <a:schemeClr val="lt1"/>
                </a:solidFill>
                <a:latin typeface="Calibri"/>
                <a:ea typeface="Calibri"/>
                <a:cs typeface="Calibri"/>
                <a:sym typeface="Calibri"/>
              </a:rPr>
              <a:t>COMITÉ DE ÉTICA</a:t>
            </a:r>
            <a:endParaRPr sz="1400" b="0" i="0" u="none" strike="noStrike" cap="none">
              <a:solidFill>
                <a:srgbClr val="000000"/>
              </a:solidFill>
              <a:latin typeface="Arial"/>
              <a:ea typeface="Arial"/>
              <a:cs typeface="Arial"/>
              <a:sym typeface="Arial"/>
            </a:endParaRPr>
          </a:p>
          <a:p>
            <a:pPr marL="571500" marR="0" lvl="0" indent="-50800" algn="l" rtl="0">
              <a:lnSpc>
                <a:spcPct val="90000"/>
              </a:lnSpc>
              <a:spcBef>
                <a:spcPts val="600"/>
              </a:spcBef>
              <a:spcAft>
                <a:spcPts val="0"/>
              </a:spcAft>
              <a:buClr>
                <a:schemeClr val="lt1"/>
              </a:buClr>
              <a:buSzPts val="2800"/>
              <a:buFont typeface="Arial"/>
              <a:buNone/>
            </a:pPr>
            <a:endParaRPr sz="2800" b="1" i="0" u="none" strike="noStrike" cap="none">
              <a:solidFill>
                <a:schemeClr val="lt1"/>
              </a:solidFill>
              <a:latin typeface="Calibri"/>
              <a:ea typeface="Calibri"/>
              <a:cs typeface="Calibri"/>
              <a:sym typeface="Calibri"/>
            </a:endParaRPr>
          </a:p>
          <a:p>
            <a:pPr marL="571500" marR="0" lvl="0" indent="-228600" algn="l" rtl="0">
              <a:lnSpc>
                <a:spcPct val="90000"/>
              </a:lnSpc>
              <a:spcBef>
                <a:spcPts val="600"/>
              </a:spcBef>
              <a:spcAft>
                <a:spcPts val="0"/>
              </a:spcAft>
              <a:buClr>
                <a:schemeClr val="lt1"/>
              </a:buClr>
              <a:buSzPts val="2800"/>
              <a:buFont typeface="Arial"/>
              <a:buChar char="•"/>
            </a:pPr>
            <a:r>
              <a:rPr lang="es-MX" sz="2800" b="1" i="0" u="none" strike="noStrike" cap="none">
                <a:solidFill>
                  <a:schemeClr val="lt1"/>
                </a:solidFill>
                <a:latin typeface="Calibri"/>
                <a:ea typeface="Calibri"/>
                <a:cs typeface="Calibri"/>
                <a:sym typeface="Calibri"/>
              </a:rPr>
              <a:t>DENUNCIA PENAL</a:t>
            </a:r>
            <a:endParaRPr sz="2800" b="1" i="0" u="none" strike="noStrike" cap="none">
              <a:solidFill>
                <a:schemeClr val="lt1"/>
              </a:solidFill>
              <a:latin typeface="Calibri"/>
              <a:ea typeface="Calibri"/>
              <a:cs typeface="Calibri"/>
              <a:sym typeface="Calibri"/>
            </a:endParaRPr>
          </a:p>
        </p:txBody>
      </p:sp>
      <p:sp>
        <p:nvSpPr>
          <p:cNvPr id="471" name="Google Shape;471;p44"/>
          <p:cNvSpPr/>
          <p:nvPr/>
        </p:nvSpPr>
        <p:spPr>
          <a:xfrm>
            <a:off x="5804761" y="2650637"/>
            <a:ext cx="3118104" cy="3118104"/>
          </a:xfrm>
          <a:prstGeom prst="ellipse">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2" name="Google Shape;472;p44"/>
          <p:cNvSpPr/>
          <p:nvPr/>
        </p:nvSpPr>
        <p:spPr>
          <a:xfrm>
            <a:off x="7996859" y="0"/>
            <a:ext cx="4198060" cy="3650200"/>
          </a:xfrm>
          <a:custGeom>
            <a:avLst/>
            <a:gdLst/>
            <a:ahLst/>
            <a:cxnLst/>
            <a:rect l="l" t="t" r="r" b="b"/>
            <a:pathLst>
              <a:path w="4198060" h="3650200" extrusionOk="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73" name="Google Shape;473;p44" descr="Imagen que contiene biombo, edificio, interior, puerta  Descripción generada automáticamente"/>
          <p:cNvPicPr preferRelativeResize="0"/>
          <p:nvPr/>
        </p:nvPicPr>
        <p:blipFill rotWithShape="1">
          <a:blip r:embed="rId3">
            <a:alphaModFix/>
          </a:blip>
          <a:srcRect l="341" r="24655" b="-4"/>
          <a:stretch/>
        </p:blipFill>
        <p:spPr>
          <a:xfrm>
            <a:off x="5969353" y="2815228"/>
            <a:ext cx="2788920" cy="2788920"/>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pic>
        <p:nvPicPr>
          <p:cNvPr id="474" name="Google Shape;474;p44" descr="Imagen que contiene Interfaz de usuario gráfica  Descripción generada automáticamente"/>
          <p:cNvPicPr preferRelativeResize="0"/>
          <p:nvPr/>
        </p:nvPicPr>
        <p:blipFill rotWithShape="1">
          <a:blip r:embed="rId4">
            <a:alphaModFix/>
          </a:blip>
          <a:srcRect l="11427" r="10054" b="1"/>
          <a:stretch/>
        </p:blipFill>
        <p:spPr>
          <a:xfrm>
            <a:off x="8160603" y="-18851"/>
            <a:ext cx="4034316" cy="3486455"/>
          </a:xfrm>
          <a:custGeom>
            <a:avLst/>
            <a:gdLst/>
            <a:ahLst/>
            <a:cxnLst/>
            <a:rect l="l" t="t" r="r" b="b"/>
            <a:pathLst>
              <a:path w="4034316" h="3486455" extrusionOk="0">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ln>
            <a:noFill/>
          </a:ln>
        </p:spPr>
      </p:pic>
      <p:sp>
        <p:nvSpPr>
          <p:cNvPr id="475" name="Google Shape;475;p44"/>
          <p:cNvSpPr/>
          <p:nvPr/>
        </p:nvSpPr>
        <p:spPr>
          <a:xfrm>
            <a:off x="8888132" y="4032250"/>
            <a:ext cx="3303868" cy="2825750"/>
          </a:xfrm>
          <a:custGeom>
            <a:avLst/>
            <a:gdLst/>
            <a:ahLst/>
            <a:cxnLst/>
            <a:rect l="l" t="t" r="r" b="b"/>
            <a:pathLst>
              <a:path w="3303868" h="2825750" extrusionOk="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76" name="Google Shape;476;p44" descr="Pizarra  Descripción generada automáticamente con confianza baja"/>
          <p:cNvPicPr preferRelativeResize="0"/>
          <p:nvPr/>
        </p:nvPicPr>
        <p:blipFill rotWithShape="1">
          <a:blip r:embed="rId5">
            <a:alphaModFix/>
          </a:blip>
          <a:srcRect l="2867" r="19341" b="2"/>
          <a:stretch/>
        </p:blipFill>
        <p:spPr>
          <a:xfrm>
            <a:off x="9053088" y="4197217"/>
            <a:ext cx="3138912" cy="2660795"/>
          </a:xfrm>
          <a:custGeom>
            <a:avLst/>
            <a:gdLst/>
            <a:ahLst/>
            <a:cxnLst/>
            <a:rect l="l" t="t" r="r" b="b"/>
            <a:pathLst>
              <a:path w="3138912" h="2660795" extrusionOk="0">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ln>
            <a:noFill/>
          </a:ln>
        </p:spPr>
      </p:pic>
      <p:sp>
        <p:nvSpPr>
          <p:cNvPr id="477" name="Google Shape;477;p44"/>
          <p:cNvSpPr/>
          <p:nvPr/>
        </p:nvSpPr>
        <p:spPr>
          <a:xfrm>
            <a:off x="590719" y="2330505"/>
            <a:ext cx="4559425" cy="3979585"/>
          </a:xfrm>
          <a:prstGeom prst="rect">
            <a:avLst/>
          </a:prstGeom>
          <a:noFill/>
          <a:ln>
            <a:noFill/>
          </a:ln>
        </p:spPr>
        <p:txBody>
          <a:bodyPr spcFirstLastPara="1" wrap="square" lIns="91425" tIns="45700" rIns="91425" bIns="45700" anchor="ctr" anchorCtr="0">
            <a:noAutofit/>
          </a:bodyPr>
          <a:lstStyle/>
          <a:p>
            <a:pPr marL="57150" marR="0" lvl="0" indent="63500" algn="l" rtl="0">
              <a:lnSpc>
                <a:spcPct val="90000"/>
              </a:lnSpc>
              <a:spcBef>
                <a:spcPts val="0"/>
              </a:spcBef>
              <a:spcAft>
                <a:spcPts val="0"/>
              </a:spcAft>
              <a:buClr>
                <a:schemeClr val="lt1"/>
              </a:buClr>
              <a:buSzPts val="1900"/>
              <a:buFont typeface="Arial"/>
              <a:buNone/>
            </a:pPr>
            <a:endParaRPr sz="1900" b="1" i="0" u="none" strike="noStrike" cap="none">
              <a:solidFill>
                <a:schemeClr val="lt1"/>
              </a:solidFill>
              <a:latin typeface="Calibri"/>
              <a:ea typeface="Calibri"/>
              <a:cs typeface="Calibri"/>
              <a:sym typeface="Calibri"/>
            </a:endParaRPr>
          </a:p>
          <a:p>
            <a:pPr marL="285750" marR="0" lvl="0" indent="-107950" algn="l" rtl="0">
              <a:lnSpc>
                <a:spcPct val="90000"/>
              </a:lnSpc>
              <a:spcBef>
                <a:spcPts val="600"/>
              </a:spcBef>
              <a:spcAft>
                <a:spcPts val="0"/>
              </a:spcAft>
              <a:buClr>
                <a:schemeClr val="lt1"/>
              </a:buClr>
              <a:buSzPts val="1900"/>
              <a:buFont typeface="Arial"/>
              <a:buNone/>
            </a:pPr>
            <a:endParaRPr sz="19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fade">
                                      <p:cBhvr>
                                        <p:cTn id="7" dur="2000"/>
                                        <p:tgtEl>
                                          <p:spTgt spid="474"/>
                                        </p:tgtEl>
                                      </p:cBhvr>
                                    </p:animEffect>
                                  </p:childTnLst>
                                </p:cTn>
                              </p:par>
                              <p:par>
                                <p:cTn id="8" presetID="10" presetClass="entr" presetSubtype="0" fill="hold" nodeType="withEffect">
                                  <p:stCondLst>
                                    <p:cond delay="0"/>
                                  </p:stCondLst>
                                  <p:childTnLst>
                                    <p:set>
                                      <p:cBhvr>
                                        <p:cTn id="9" dur="1" fill="hold">
                                          <p:stCondLst>
                                            <p:cond delay="0"/>
                                          </p:stCondLst>
                                        </p:cTn>
                                        <p:tgtEl>
                                          <p:spTgt spid="473"/>
                                        </p:tgtEl>
                                        <p:attrNameLst>
                                          <p:attrName>style.visibility</p:attrName>
                                        </p:attrNameLst>
                                      </p:cBhvr>
                                      <p:to>
                                        <p:strVal val="visible"/>
                                      </p:to>
                                    </p:set>
                                    <p:animEffect transition="in" filter="fade">
                                      <p:cBhvr>
                                        <p:cTn id="10" dur="2000"/>
                                        <p:tgtEl>
                                          <p:spTgt spid="473"/>
                                        </p:tgtEl>
                                      </p:cBhvr>
                                    </p:animEffect>
                                  </p:childTnLst>
                                </p:cTn>
                              </p:par>
                              <p:par>
                                <p:cTn id="11" presetID="10" presetClass="entr" presetSubtype="0" fill="hold" nodeType="withEffect">
                                  <p:stCondLst>
                                    <p:cond delay="0"/>
                                  </p:stCondLst>
                                  <p:childTnLst>
                                    <p:set>
                                      <p:cBhvr>
                                        <p:cTn id="12" dur="1" fill="hold">
                                          <p:stCondLst>
                                            <p:cond delay="0"/>
                                          </p:stCondLst>
                                        </p:cTn>
                                        <p:tgtEl>
                                          <p:spTgt spid="476"/>
                                        </p:tgtEl>
                                        <p:attrNameLst>
                                          <p:attrName>style.visibility</p:attrName>
                                        </p:attrNameLst>
                                      </p:cBhvr>
                                      <p:to>
                                        <p:strVal val="visible"/>
                                      </p:to>
                                    </p:set>
                                    <p:animEffect transition="in" filter="fade">
                                      <p:cBhvr>
                                        <p:cTn id="13" dur="20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45"/>
          <p:cNvPicPr preferRelativeResize="0"/>
          <p:nvPr/>
        </p:nvPicPr>
        <p:blipFill rotWithShape="1">
          <a:blip r:embed="rId3">
            <a:alphaModFix/>
          </a:blip>
          <a:srcRect/>
          <a:stretch/>
        </p:blipFill>
        <p:spPr>
          <a:xfrm>
            <a:off x="8" y="-4"/>
            <a:ext cx="12192001" cy="6858000"/>
          </a:xfrm>
          <a:prstGeom prst="rect">
            <a:avLst/>
          </a:prstGeom>
          <a:noFill/>
          <a:ln>
            <a:noFill/>
          </a:ln>
        </p:spPr>
      </p:pic>
      <p:sp>
        <p:nvSpPr>
          <p:cNvPr id="484" name="Google Shape;484;p45"/>
          <p:cNvSpPr/>
          <p:nvPr/>
        </p:nvSpPr>
        <p:spPr>
          <a:xfrm>
            <a:off x="2782060" y="5160262"/>
            <a:ext cx="6627900" cy="1200300"/>
          </a:xfrm>
          <a:prstGeom prst="rect">
            <a:avLst/>
          </a:prstGeom>
          <a:noFill/>
          <a:ln>
            <a:noFill/>
          </a:ln>
        </p:spPr>
        <p:txBody>
          <a:bodyPr spcFirstLastPara="1" wrap="square" lIns="91425" tIns="45700" rIns="91425" bIns="45700" anchor="t" anchorCtr="0">
            <a:noAutofit/>
          </a:bodyPr>
          <a:lstStyle/>
          <a:p>
            <a:pPr marL="457200" lvl="0" indent="-400050" algn="ctr" rtl="0">
              <a:lnSpc>
                <a:spcPct val="90000"/>
              </a:lnSpc>
              <a:spcBef>
                <a:spcPts val="1000"/>
              </a:spcBef>
              <a:spcAft>
                <a:spcPts val="0"/>
              </a:spcAft>
              <a:buClr>
                <a:schemeClr val="dk1"/>
              </a:buClr>
              <a:buSzPts val="2700"/>
              <a:buChar char="❏"/>
            </a:pPr>
            <a:r>
              <a:rPr lang="es-MX" sz="2700">
                <a:solidFill>
                  <a:schemeClr val="dk1"/>
                </a:solidFill>
                <a:latin typeface="Calibri"/>
                <a:ea typeface="Calibri"/>
                <a:cs typeface="Calibri"/>
                <a:sym typeface="Calibri"/>
              </a:rPr>
              <a:t>ACCIONES DE CADA UNIDAD ACADÉMICA PARA DISMINUIR LA VIOLENCIA EN LAS AULAS</a:t>
            </a:r>
            <a:endParaRPr sz="1400" b="0" i="0" u="none" strike="noStrike" cap="none">
              <a:solidFill>
                <a:srgbClr val="000000"/>
              </a:solidFill>
              <a:latin typeface="Arial"/>
              <a:ea typeface="Arial"/>
              <a:cs typeface="Arial"/>
              <a:sym typeface="Arial"/>
            </a:endParaRPr>
          </a:p>
        </p:txBody>
      </p:sp>
      <p:pic>
        <p:nvPicPr>
          <p:cNvPr id="485" name="Google Shape;485;p45"/>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486" name="Google Shape;486;p45"/>
          <p:cNvPicPr preferRelativeResize="0"/>
          <p:nvPr/>
        </p:nvPicPr>
        <p:blipFill rotWithShape="1">
          <a:blip r:embed="rId5">
            <a:alphaModFix/>
          </a:blip>
          <a:srcRect/>
          <a:stretch/>
        </p:blipFill>
        <p:spPr>
          <a:xfrm>
            <a:off x="10485750" y="393725"/>
            <a:ext cx="1435002" cy="1163950"/>
          </a:xfrm>
          <a:prstGeom prst="rect">
            <a:avLst/>
          </a:prstGeom>
          <a:noFill/>
          <a:ln>
            <a:noFill/>
          </a:ln>
        </p:spPr>
      </p:pic>
      <p:pic>
        <p:nvPicPr>
          <p:cNvPr id="487" name="Google Shape;487;p45"/>
          <p:cNvPicPr preferRelativeResize="0"/>
          <p:nvPr/>
        </p:nvPicPr>
        <p:blipFill>
          <a:blip r:embed="rId6">
            <a:alphaModFix/>
          </a:blip>
          <a:stretch>
            <a:fillRect/>
          </a:stretch>
        </p:blipFill>
        <p:spPr>
          <a:xfrm>
            <a:off x="2786063" y="1186173"/>
            <a:ext cx="6863325" cy="3860600"/>
          </a:xfrm>
          <a:prstGeom prst="rect">
            <a:avLst/>
          </a:prstGeom>
          <a:noFill/>
          <a:ln>
            <a:noFill/>
          </a:ln>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46"/>
          <p:cNvPicPr preferRelativeResize="0"/>
          <p:nvPr/>
        </p:nvPicPr>
        <p:blipFill rotWithShape="1">
          <a:blip r:embed="rId3">
            <a:alphaModFix/>
          </a:blip>
          <a:srcRect/>
          <a:stretch/>
        </p:blipFill>
        <p:spPr>
          <a:xfrm>
            <a:off x="7108" y="2721"/>
            <a:ext cx="12192001" cy="6858000"/>
          </a:xfrm>
          <a:prstGeom prst="rect">
            <a:avLst/>
          </a:prstGeom>
          <a:noFill/>
          <a:ln>
            <a:noFill/>
          </a:ln>
        </p:spPr>
      </p:pic>
      <p:pic>
        <p:nvPicPr>
          <p:cNvPr id="494" name="Google Shape;494;p46"/>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495" name="Google Shape;495;p46"/>
          <p:cNvPicPr preferRelativeResize="0"/>
          <p:nvPr/>
        </p:nvPicPr>
        <p:blipFill rotWithShape="1">
          <a:blip r:embed="rId5">
            <a:alphaModFix/>
          </a:blip>
          <a:srcRect/>
          <a:stretch/>
        </p:blipFill>
        <p:spPr>
          <a:xfrm>
            <a:off x="10485750" y="393725"/>
            <a:ext cx="1435002" cy="1163950"/>
          </a:xfrm>
          <a:prstGeom prst="rect">
            <a:avLst/>
          </a:prstGeom>
          <a:noFill/>
          <a:ln>
            <a:noFill/>
          </a:ln>
        </p:spPr>
      </p:pic>
      <p:sp>
        <p:nvSpPr>
          <p:cNvPr id="496" name="Google Shape;496;p46"/>
          <p:cNvSpPr txBox="1"/>
          <p:nvPr/>
        </p:nvSpPr>
        <p:spPr>
          <a:xfrm>
            <a:off x="611300" y="1557674"/>
            <a:ext cx="11194500" cy="5832336"/>
          </a:xfrm>
          <a:prstGeom prst="rect">
            <a:avLst/>
          </a:prstGeom>
          <a:noFill/>
          <a:ln>
            <a:noFill/>
          </a:ln>
        </p:spPr>
        <p:txBody>
          <a:bodyPr spcFirstLastPara="1" wrap="square" lIns="91425" tIns="91425" rIns="91425" bIns="91425" anchor="t" anchorCtr="0">
            <a:spAutoFit/>
          </a:bodyPr>
          <a:lstStyle/>
          <a:p>
            <a:pPr marL="457200" lvl="0" indent="-368300" algn="just" rtl="0">
              <a:spcBef>
                <a:spcPts val="0"/>
              </a:spcBef>
              <a:spcAft>
                <a:spcPts val="0"/>
              </a:spcAft>
              <a:buSzPts val="2200"/>
              <a:buAutoNum type="arabicPeriod"/>
            </a:pPr>
            <a:r>
              <a:rPr lang="es-MX" sz="2150" dirty="0"/>
              <a:t>CONOCER A PROFUNDIDAD EL PROTOCOLO PARA LA PREVENCIÓN, DETECCIÓN, ATENCIÓN Y SANCIÓN DE LA VIOLENCIA DE GÉNERO EN EL IPN.</a:t>
            </a:r>
          </a:p>
          <a:p>
            <a:pPr marL="88900" lvl="0" algn="just" rtl="0">
              <a:spcBef>
                <a:spcPts val="0"/>
              </a:spcBef>
              <a:spcAft>
                <a:spcPts val="0"/>
              </a:spcAft>
              <a:buSzPts val="2200"/>
            </a:pPr>
            <a:endParaRPr lang="es-MX" sz="2150" dirty="0"/>
          </a:p>
          <a:p>
            <a:pPr marL="88900" lvl="0" algn="just" rtl="0">
              <a:spcBef>
                <a:spcPts val="0"/>
              </a:spcBef>
              <a:spcAft>
                <a:spcPts val="0"/>
              </a:spcAft>
              <a:buSzPts val="2200"/>
            </a:pPr>
            <a:r>
              <a:rPr lang="es-MX" sz="2150" dirty="0"/>
              <a:t> 2. ANTE EL CONOCIMIENTO DE CUALQUIER CASO DE VIOLENCIA DE GÉNERO, </a:t>
            </a:r>
          </a:p>
          <a:p>
            <a:pPr marL="88900" lvl="0" algn="just" rtl="0">
              <a:spcBef>
                <a:spcPts val="0"/>
              </a:spcBef>
              <a:spcAft>
                <a:spcPts val="0"/>
              </a:spcAft>
              <a:buSzPts val="2200"/>
            </a:pPr>
            <a:r>
              <a:rPr lang="es-MX" sz="2150" dirty="0"/>
              <a:t>     LLEVAR A CABO LAS ACCIONES CORRESPONDIENTES DE MANERA  </a:t>
            </a:r>
          </a:p>
          <a:p>
            <a:pPr marL="88900" lvl="0" algn="just" rtl="0">
              <a:spcBef>
                <a:spcPts val="0"/>
              </a:spcBef>
              <a:spcAft>
                <a:spcPts val="0"/>
              </a:spcAft>
              <a:buSzPts val="2200"/>
            </a:pPr>
            <a:r>
              <a:rPr lang="es-MX" sz="2150" dirty="0"/>
              <a:t>     INMEDIATA:</a:t>
            </a:r>
            <a:endParaRPr sz="2150" dirty="0"/>
          </a:p>
          <a:p>
            <a:pPr marL="0" lvl="0" indent="0" algn="just" rtl="0">
              <a:spcBef>
                <a:spcPts val="0"/>
              </a:spcBef>
              <a:spcAft>
                <a:spcPts val="0"/>
              </a:spcAft>
              <a:buNone/>
            </a:pPr>
            <a:endParaRPr sz="2150" dirty="0"/>
          </a:p>
          <a:p>
            <a:pPr marL="457200" lvl="0" indent="-368300" algn="just" rtl="0">
              <a:spcBef>
                <a:spcPts val="0"/>
              </a:spcBef>
              <a:spcAft>
                <a:spcPts val="0"/>
              </a:spcAft>
              <a:buSzPts val="2200"/>
              <a:buChar char="●"/>
            </a:pPr>
            <a:r>
              <a:rPr lang="es-MX" sz="2150" dirty="0"/>
              <a:t>DAR INTERVENCIÓN A LA OFICINA DE LA ABOGADA GENERAL Y AL ÓRGANO INTERNO DE CONTROL EN CASO QUE EL PRESUNTO AGRESOR FORME PARTE DEL PERSONAL</a:t>
            </a:r>
            <a:endParaRPr sz="2150" dirty="0"/>
          </a:p>
          <a:p>
            <a:pPr marL="0" lvl="0" indent="0" algn="just" rtl="0">
              <a:spcBef>
                <a:spcPts val="0"/>
              </a:spcBef>
              <a:spcAft>
                <a:spcPts val="0"/>
              </a:spcAft>
              <a:buNone/>
            </a:pPr>
            <a:endParaRPr sz="2150" dirty="0"/>
          </a:p>
          <a:p>
            <a:pPr marL="457200" lvl="0" indent="-368300" algn="just" rtl="0">
              <a:spcBef>
                <a:spcPts val="0"/>
              </a:spcBef>
              <a:spcAft>
                <a:spcPts val="0"/>
              </a:spcAft>
              <a:buSzPts val="2200"/>
              <a:buChar char="●"/>
            </a:pPr>
            <a:r>
              <a:rPr lang="es-MX" sz="2150" dirty="0"/>
              <a:t>SOMETER DE MANERA INMEDIATA AL PROCEDIMIENTO DISCIPLINARIO EN CASO QUE EL PRESUNTO AGRESOR FORME PARTE DE LA COMUNIDAD ESTUDIANTIL</a:t>
            </a:r>
            <a:endParaRPr sz="2150" dirty="0"/>
          </a:p>
          <a:p>
            <a:pPr marL="0" lvl="0" indent="0" algn="just" rtl="0">
              <a:spcBef>
                <a:spcPts val="0"/>
              </a:spcBef>
              <a:spcAft>
                <a:spcPts val="0"/>
              </a:spcAft>
              <a:buNone/>
            </a:pPr>
            <a:endParaRPr sz="2200" dirty="0"/>
          </a:p>
          <a:p>
            <a:pPr marL="0" lvl="0" indent="0" algn="just" rtl="0">
              <a:spcBef>
                <a:spcPts val="0"/>
              </a:spcBef>
              <a:spcAft>
                <a:spcPts val="0"/>
              </a:spcAft>
              <a:buNone/>
            </a:pPr>
            <a:endParaRPr sz="2200" dirty="0"/>
          </a:p>
          <a:p>
            <a:pPr marL="0" lvl="0" indent="0" algn="just" rtl="0">
              <a:spcBef>
                <a:spcPts val="0"/>
              </a:spcBef>
              <a:spcAft>
                <a:spcPts val="0"/>
              </a:spcAft>
              <a:buNone/>
            </a:pPr>
            <a:endParaRPr sz="2200" dirty="0"/>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47"/>
          <p:cNvPicPr preferRelativeResize="0"/>
          <p:nvPr/>
        </p:nvPicPr>
        <p:blipFill rotWithShape="1">
          <a:blip r:embed="rId3">
            <a:alphaModFix/>
          </a:blip>
          <a:srcRect/>
          <a:stretch/>
        </p:blipFill>
        <p:spPr>
          <a:xfrm>
            <a:off x="7108" y="2721"/>
            <a:ext cx="12192001" cy="6858000"/>
          </a:xfrm>
          <a:prstGeom prst="rect">
            <a:avLst/>
          </a:prstGeom>
          <a:noFill/>
          <a:ln>
            <a:noFill/>
          </a:ln>
        </p:spPr>
      </p:pic>
      <p:pic>
        <p:nvPicPr>
          <p:cNvPr id="503" name="Google Shape;503;p47"/>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504" name="Google Shape;504;p47"/>
          <p:cNvPicPr preferRelativeResize="0"/>
          <p:nvPr/>
        </p:nvPicPr>
        <p:blipFill rotWithShape="1">
          <a:blip r:embed="rId5">
            <a:alphaModFix/>
          </a:blip>
          <a:srcRect/>
          <a:stretch/>
        </p:blipFill>
        <p:spPr>
          <a:xfrm>
            <a:off x="10485750" y="393725"/>
            <a:ext cx="1435002" cy="1163950"/>
          </a:xfrm>
          <a:prstGeom prst="rect">
            <a:avLst/>
          </a:prstGeom>
          <a:noFill/>
          <a:ln>
            <a:noFill/>
          </a:ln>
        </p:spPr>
      </p:pic>
      <p:sp>
        <p:nvSpPr>
          <p:cNvPr id="505" name="Google Shape;505;p47"/>
          <p:cNvSpPr txBox="1"/>
          <p:nvPr/>
        </p:nvSpPr>
        <p:spPr>
          <a:xfrm>
            <a:off x="993350" y="2445200"/>
            <a:ext cx="10659600" cy="3570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sz="2200"/>
              <a:t>3.- DIFUNDIR LA OBLIGATORIEDAD DE LA DETECCIÓN DENTRO DE LAS PERSONAS TRABAJADORAS DEL INSTITUTO POLITÉCNICO NACIONAL</a:t>
            </a:r>
            <a:endParaRPr sz="2200"/>
          </a:p>
          <a:p>
            <a:pPr marL="0" lvl="0" indent="0" algn="just" rtl="0">
              <a:spcBef>
                <a:spcPts val="0"/>
              </a:spcBef>
              <a:spcAft>
                <a:spcPts val="0"/>
              </a:spcAft>
              <a:buNone/>
            </a:pPr>
            <a:endParaRPr sz="2200"/>
          </a:p>
          <a:p>
            <a:pPr marL="0" lvl="0" indent="0" algn="just" rtl="0">
              <a:spcBef>
                <a:spcPts val="0"/>
              </a:spcBef>
              <a:spcAft>
                <a:spcPts val="0"/>
              </a:spcAft>
              <a:buNone/>
            </a:pPr>
            <a:r>
              <a:rPr lang="es-MX" sz="2200"/>
              <a:t>4.- COMPROMETERSE Y APLICAR LA POLÍTICA DE CERO TOLERANCIA A CUALQUIER MANIFESTACIÓN DE VIOLENCIA EN NUESTRA COMUNIDAD</a:t>
            </a:r>
            <a:endParaRPr sz="2200"/>
          </a:p>
          <a:p>
            <a:pPr marL="0" lvl="0" indent="0" algn="just" rtl="0">
              <a:spcBef>
                <a:spcPts val="0"/>
              </a:spcBef>
              <a:spcAft>
                <a:spcPts val="0"/>
              </a:spcAft>
              <a:buNone/>
            </a:pPr>
            <a:endParaRPr sz="2200"/>
          </a:p>
          <a:p>
            <a:pPr marL="0" lvl="0" indent="0" algn="just" rtl="0">
              <a:spcBef>
                <a:spcPts val="0"/>
              </a:spcBef>
              <a:spcAft>
                <a:spcPts val="0"/>
              </a:spcAft>
              <a:buNone/>
            </a:pPr>
            <a:r>
              <a:rPr lang="es-MX" sz="2200"/>
              <a:t>5.- APOYAR Y RESPALDAR A LAS PERSONAS INTEGRANTES DE LAS REDES DE GÉNERO Y COSECOVI</a:t>
            </a:r>
            <a:endParaRPr sz="2200"/>
          </a:p>
          <a:p>
            <a:pPr marL="0" lvl="0" indent="0" algn="just" rtl="0">
              <a:spcBef>
                <a:spcPts val="0"/>
              </a:spcBef>
              <a:spcAft>
                <a:spcPts val="0"/>
              </a:spcAft>
              <a:buNone/>
            </a:pPr>
            <a:endParaRPr sz="2200"/>
          </a:p>
          <a:p>
            <a:pPr marL="0" lvl="0" indent="0" algn="just" rtl="0">
              <a:spcBef>
                <a:spcPts val="0"/>
              </a:spcBef>
              <a:spcAft>
                <a:spcPts val="0"/>
              </a:spcAft>
              <a:buNone/>
            </a:pPr>
            <a:endParaRPr sz="2200"/>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48"/>
          <p:cNvPicPr preferRelativeResize="0"/>
          <p:nvPr/>
        </p:nvPicPr>
        <p:blipFill rotWithShape="1">
          <a:blip r:embed="rId3">
            <a:alphaModFix/>
          </a:blip>
          <a:srcRect/>
          <a:stretch/>
        </p:blipFill>
        <p:spPr>
          <a:xfrm>
            <a:off x="7108" y="2721"/>
            <a:ext cx="12192001" cy="6858000"/>
          </a:xfrm>
          <a:prstGeom prst="rect">
            <a:avLst/>
          </a:prstGeom>
          <a:noFill/>
          <a:ln>
            <a:noFill/>
          </a:ln>
        </p:spPr>
      </p:pic>
      <p:pic>
        <p:nvPicPr>
          <p:cNvPr id="512" name="Google Shape;512;p48"/>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513" name="Google Shape;513;p48"/>
          <p:cNvPicPr preferRelativeResize="0"/>
          <p:nvPr/>
        </p:nvPicPr>
        <p:blipFill rotWithShape="1">
          <a:blip r:embed="rId5">
            <a:alphaModFix/>
          </a:blip>
          <a:srcRect/>
          <a:stretch/>
        </p:blipFill>
        <p:spPr>
          <a:xfrm>
            <a:off x="10485750" y="393725"/>
            <a:ext cx="1435002" cy="1163950"/>
          </a:xfrm>
          <a:prstGeom prst="rect">
            <a:avLst/>
          </a:prstGeom>
          <a:noFill/>
          <a:ln>
            <a:noFill/>
          </a:ln>
        </p:spPr>
      </p:pic>
      <p:sp>
        <p:nvSpPr>
          <p:cNvPr id="514" name="Google Shape;514;p48"/>
          <p:cNvSpPr txBox="1"/>
          <p:nvPr/>
        </p:nvSpPr>
        <p:spPr>
          <a:xfrm>
            <a:off x="993350" y="2445200"/>
            <a:ext cx="10659600" cy="4248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sz="2200"/>
              <a:t>6.- ANTE EL CONOCIMIENTO DE CUALQUIER INDICIO DE CONDUCTAS DE VIOLENCIA DE GÉNERO SIN QUE EXISTA UNA QUEJA FORMAL, IMPLEMENTAR LOS MECANISMOS NECESARIOS PARA EL FOMENTO A LA DENUNCIA:</a:t>
            </a:r>
            <a:endParaRPr sz="2200"/>
          </a:p>
          <a:p>
            <a:pPr marL="0" lvl="0" indent="0" algn="just" rtl="0">
              <a:spcBef>
                <a:spcPts val="0"/>
              </a:spcBef>
              <a:spcAft>
                <a:spcPts val="0"/>
              </a:spcAft>
              <a:buNone/>
            </a:pPr>
            <a:endParaRPr sz="2200"/>
          </a:p>
          <a:p>
            <a:pPr marL="457200" lvl="0" indent="-368300" algn="just" rtl="0">
              <a:spcBef>
                <a:spcPts val="0"/>
              </a:spcBef>
              <a:spcAft>
                <a:spcPts val="0"/>
              </a:spcAft>
              <a:buSzPts val="2200"/>
              <a:buChar char="●"/>
            </a:pPr>
            <a:r>
              <a:rPr lang="es-MX" sz="2200"/>
              <a:t>REALIZACIÓN DE ENCUESTAS</a:t>
            </a:r>
            <a:endParaRPr sz="2200"/>
          </a:p>
          <a:p>
            <a:pPr marL="0" lvl="0" indent="0" algn="just" rtl="0">
              <a:spcBef>
                <a:spcPts val="0"/>
              </a:spcBef>
              <a:spcAft>
                <a:spcPts val="0"/>
              </a:spcAft>
              <a:buNone/>
            </a:pPr>
            <a:endParaRPr sz="2200"/>
          </a:p>
          <a:p>
            <a:pPr marL="457200" lvl="0" indent="-368300" algn="just" rtl="0">
              <a:spcBef>
                <a:spcPts val="0"/>
              </a:spcBef>
              <a:spcAft>
                <a:spcPts val="0"/>
              </a:spcAft>
              <a:buSzPts val="2200"/>
              <a:buChar char="●"/>
            </a:pPr>
            <a:r>
              <a:rPr lang="es-MX" sz="2200"/>
              <a:t>PLÁTICAS SOBRE LA VIOLENCIA DE GÉNERO FOCALIZADAS</a:t>
            </a:r>
            <a:endParaRPr sz="2200"/>
          </a:p>
          <a:p>
            <a:pPr marL="0" lvl="0" indent="0" algn="just" rtl="0">
              <a:spcBef>
                <a:spcPts val="0"/>
              </a:spcBef>
              <a:spcAft>
                <a:spcPts val="0"/>
              </a:spcAft>
              <a:buNone/>
            </a:pPr>
            <a:endParaRPr sz="2200"/>
          </a:p>
          <a:p>
            <a:pPr marL="0" lvl="0" indent="0" algn="just" rtl="0">
              <a:spcBef>
                <a:spcPts val="0"/>
              </a:spcBef>
              <a:spcAft>
                <a:spcPts val="0"/>
              </a:spcAft>
              <a:buNone/>
            </a:pPr>
            <a:endParaRPr sz="2200"/>
          </a:p>
          <a:p>
            <a:pPr marL="0" lvl="0" indent="0" algn="just" rtl="0">
              <a:spcBef>
                <a:spcPts val="0"/>
              </a:spcBef>
              <a:spcAft>
                <a:spcPts val="0"/>
              </a:spcAft>
              <a:buNone/>
            </a:pPr>
            <a:endParaRPr sz="2200"/>
          </a:p>
          <a:p>
            <a:pPr marL="0" lvl="0" indent="0" algn="just" rtl="0">
              <a:spcBef>
                <a:spcPts val="0"/>
              </a:spcBef>
              <a:spcAft>
                <a:spcPts val="0"/>
              </a:spcAft>
              <a:buNone/>
            </a:pPr>
            <a:endParaRPr sz="2200"/>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49"/>
          <p:cNvPicPr preferRelativeResize="0"/>
          <p:nvPr/>
        </p:nvPicPr>
        <p:blipFill rotWithShape="1">
          <a:blip r:embed="rId3">
            <a:alphaModFix/>
          </a:blip>
          <a:srcRect/>
          <a:stretch/>
        </p:blipFill>
        <p:spPr>
          <a:xfrm>
            <a:off x="7108" y="2721"/>
            <a:ext cx="12192001" cy="6858000"/>
          </a:xfrm>
          <a:prstGeom prst="rect">
            <a:avLst/>
          </a:prstGeom>
          <a:noFill/>
          <a:ln>
            <a:noFill/>
          </a:ln>
        </p:spPr>
      </p:pic>
      <p:sp>
        <p:nvSpPr>
          <p:cNvPr id="521" name="Google Shape;521;p49"/>
          <p:cNvSpPr/>
          <p:nvPr/>
        </p:nvSpPr>
        <p:spPr>
          <a:xfrm>
            <a:off x="4298200" y="3093500"/>
            <a:ext cx="7450200" cy="1200300"/>
          </a:xfrm>
          <a:prstGeom prst="rect">
            <a:avLst/>
          </a:prstGeom>
          <a:noFill/>
          <a:ln>
            <a:noFill/>
          </a:ln>
        </p:spPr>
        <p:txBody>
          <a:bodyPr spcFirstLastPara="1" wrap="square" lIns="91425" tIns="45700" rIns="91425" bIns="45700" anchor="t" anchorCtr="0">
            <a:noAutofit/>
          </a:bodyPr>
          <a:lstStyle/>
          <a:p>
            <a:pPr marL="457200" lvl="0" indent="-488950" algn="ctr" rtl="0">
              <a:lnSpc>
                <a:spcPct val="90000"/>
              </a:lnSpc>
              <a:spcBef>
                <a:spcPts val="1000"/>
              </a:spcBef>
              <a:spcAft>
                <a:spcPts val="0"/>
              </a:spcAft>
              <a:buClr>
                <a:schemeClr val="dk1"/>
              </a:buClr>
              <a:buSzPts val="4100"/>
              <a:buChar char="❏"/>
            </a:pPr>
            <a:r>
              <a:rPr lang="es-MX" sz="4100" b="1">
                <a:solidFill>
                  <a:schemeClr val="dk1"/>
                </a:solidFill>
                <a:latin typeface="Calibri"/>
                <a:ea typeface="Calibri"/>
                <a:cs typeface="Calibri"/>
                <a:sym typeface="Calibri"/>
              </a:rPr>
              <a:t>PROPUESTAS PARA ERRADICAR LA VIOLENCIA EN EL IPN</a:t>
            </a:r>
            <a:endParaRPr sz="2800" b="1" i="0" u="none" strike="noStrike" cap="none">
              <a:solidFill>
                <a:srgbClr val="000000"/>
              </a:solidFill>
            </a:endParaRPr>
          </a:p>
        </p:txBody>
      </p:sp>
      <p:pic>
        <p:nvPicPr>
          <p:cNvPr id="522" name="Google Shape;522;p49"/>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523" name="Google Shape;523;p49"/>
          <p:cNvPicPr preferRelativeResize="0"/>
          <p:nvPr/>
        </p:nvPicPr>
        <p:blipFill rotWithShape="1">
          <a:blip r:embed="rId5">
            <a:alphaModFix/>
          </a:blip>
          <a:srcRect/>
          <a:stretch/>
        </p:blipFill>
        <p:spPr>
          <a:xfrm>
            <a:off x="10485750" y="393725"/>
            <a:ext cx="1435002" cy="1163950"/>
          </a:xfrm>
          <a:prstGeom prst="rect">
            <a:avLst/>
          </a:prstGeom>
          <a:noFill/>
          <a:ln>
            <a:noFill/>
          </a:ln>
        </p:spPr>
      </p:pic>
      <p:pic>
        <p:nvPicPr>
          <p:cNvPr id="524" name="Google Shape;524;p49"/>
          <p:cNvPicPr preferRelativeResize="0"/>
          <p:nvPr/>
        </p:nvPicPr>
        <p:blipFill>
          <a:blip r:embed="rId6">
            <a:alphaModFix/>
          </a:blip>
          <a:stretch>
            <a:fillRect/>
          </a:stretch>
        </p:blipFill>
        <p:spPr>
          <a:xfrm>
            <a:off x="711950" y="2046450"/>
            <a:ext cx="3398750" cy="3294400"/>
          </a:xfrm>
          <a:prstGeom prst="rect">
            <a:avLst/>
          </a:prstGeom>
          <a:noFill/>
          <a:ln>
            <a:noFill/>
          </a:ln>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50"/>
          <p:cNvPicPr preferRelativeResize="0"/>
          <p:nvPr/>
        </p:nvPicPr>
        <p:blipFill rotWithShape="1">
          <a:blip r:embed="rId3">
            <a:alphaModFix/>
          </a:blip>
          <a:srcRect/>
          <a:stretch/>
        </p:blipFill>
        <p:spPr>
          <a:xfrm>
            <a:off x="7108" y="2721"/>
            <a:ext cx="12192001" cy="6858000"/>
          </a:xfrm>
          <a:prstGeom prst="rect">
            <a:avLst/>
          </a:prstGeom>
          <a:noFill/>
          <a:ln>
            <a:noFill/>
          </a:ln>
        </p:spPr>
      </p:pic>
      <p:pic>
        <p:nvPicPr>
          <p:cNvPr id="531" name="Google Shape;531;p50"/>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532" name="Google Shape;532;p50"/>
          <p:cNvPicPr preferRelativeResize="0"/>
          <p:nvPr/>
        </p:nvPicPr>
        <p:blipFill rotWithShape="1">
          <a:blip r:embed="rId5">
            <a:alphaModFix/>
          </a:blip>
          <a:srcRect/>
          <a:stretch/>
        </p:blipFill>
        <p:spPr>
          <a:xfrm>
            <a:off x="10485750" y="393725"/>
            <a:ext cx="1435002" cy="1163950"/>
          </a:xfrm>
          <a:prstGeom prst="rect">
            <a:avLst/>
          </a:prstGeom>
          <a:noFill/>
          <a:ln>
            <a:noFill/>
          </a:ln>
        </p:spPr>
      </p:pic>
      <p:sp>
        <p:nvSpPr>
          <p:cNvPr id="533" name="Google Shape;533;p50"/>
          <p:cNvSpPr txBox="1"/>
          <p:nvPr/>
        </p:nvSpPr>
        <p:spPr>
          <a:xfrm>
            <a:off x="1050650" y="1557675"/>
            <a:ext cx="10659600" cy="5495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sz="2300"/>
              <a:t>1) Extender la prevención y capacitación a las madres y padres de familia</a:t>
            </a:r>
            <a:endParaRPr sz="2300"/>
          </a:p>
          <a:p>
            <a:pPr marL="0" lvl="0" indent="0" algn="just" rtl="0">
              <a:spcBef>
                <a:spcPts val="0"/>
              </a:spcBef>
              <a:spcAft>
                <a:spcPts val="0"/>
              </a:spcAft>
              <a:buNone/>
            </a:pPr>
            <a:endParaRPr sz="2300"/>
          </a:p>
          <a:p>
            <a:pPr marL="0" lvl="0" indent="0" algn="just" rtl="0">
              <a:spcBef>
                <a:spcPts val="0"/>
              </a:spcBef>
              <a:spcAft>
                <a:spcPts val="0"/>
              </a:spcAft>
              <a:buNone/>
            </a:pPr>
            <a:r>
              <a:rPr lang="es-MX" sz="2300"/>
              <a:t>Las investigaciones realizadas sobre este tema llevan a destacar la especial relevancia que pueden tener, en este sentido, la intervención del núcleo familiar desde la adolescencia, edad en la que es posible enseñar a detectar cómo son las primeras manifestaciones de la violencia de género en la pareja y cómo evoluciona, favoreciendo la incorporación del rechazo a la violencia de género en la propia identidad en toda la población, en el momento que precede a las primeras relaciones de pareja y a las primeras violencias que en ellas se producen.</a:t>
            </a:r>
            <a:endParaRPr sz="2300"/>
          </a:p>
          <a:p>
            <a:pPr marL="0" lvl="0" indent="0" algn="just" rtl="0">
              <a:spcBef>
                <a:spcPts val="0"/>
              </a:spcBef>
              <a:spcAft>
                <a:spcPts val="0"/>
              </a:spcAft>
              <a:buNone/>
            </a:pPr>
            <a:endParaRPr sz="2300"/>
          </a:p>
          <a:p>
            <a:pPr marL="0" lvl="0" indent="0" algn="just" rtl="0">
              <a:spcBef>
                <a:spcPts val="0"/>
              </a:spcBef>
              <a:spcAft>
                <a:spcPts val="0"/>
              </a:spcAft>
              <a:buNone/>
            </a:pPr>
            <a:endParaRPr sz="2300"/>
          </a:p>
          <a:p>
            <a:pPr marL="0" lvl="0" indent="0" algn="just" rtl="0">
              <a:spcBef>
                <a:spcPts val="0"/>
              </a:spcBef>
              <a:spcAft>
                <a:spcPts val="0"/>
              </a:spcAft>
              <a:buNone/>
            </a:pPr>
            <a:endParaRPr sz="2300"/>
          </a:p>
          <a:p>
            <a:pPr marL="0" lvl="0" indent="0" algn="just" rtl="0">
              <a:spcBef>
                <a:spcPts val="0"/>
              </a:spcBef>
              <a:spcAft>
                <a:spcPts val="0"/>
              </a:spcAft>
              <a:buNone/>
            </a:pPr>
            <a:endParaRPr sz="2300"/>
          </a:p>
          <a:p>
            <a:pPr marL="0" lvl="0" indent="0" algn="just" rtl="0">
              <a:spcBef>
                <a:spcPts val="0"/>
              </a:spcBef>
              <a:spcAft>
                <a:spcPts val="0"/>
              </a:spcAft>
              <a:buNone/>
            </a:pPr>
            <a:endParaRPr sz="2300"/>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51"/>
          <p:cNvPicPr preferRelativeResize="0"/>
          <p:nvPr/>
        </p:nvPicPr>
        <p:blipFill rotWithShape="1">
          <a:blip r:embed="rId3">
            <a:alphaModFix/>
          </a:blip>
          <a:srcRect/>
          <a:stretch/>
        </p:blipFill>
        <p:spPr>
          <a:xfrm>
            <a:off x="7108" y="2721"/>
            <a:ext cx="12192001" cy="6858000"/>
          </a:xfrm>
          <a:prstGeom prst="rect">
            <a:avLst/>
          </a:prstGeom>
          <a:noFill/>
          <a:ln>
            <a:noFill/>
          </a:ln>
        </p:spPr>
      </p:pic>
      <p:pic>
        <p:nvPicPr>
          <p:cNvPr id="540" name="Google Shape;540;p51"/>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541" name="Google Shape;541;p51"/>
          <p:cNvPicPr preferRelativeResize="0"/>
          <p:nvPr/>
        </p:nvPicPr>
        <p:blipFill rotWithShape="1">
          <a:blip r:embed="rId5">
            <a:alphaModFix/>
          </a:blip>
          <a:srcRect/>
          <a:stretch/>
        </p:blipFill>
        <p:spPr>
          <a:xfrm>
            <a:off x="10485750" y="393725"/>
            <a:ext cx="1435002" cy="1163950"/>
          </a:xfrm>
          <a:prstGeom prst="rect">
            <a:avLst/>
          </a:prstGeom>
          <a:noFill/>
          <a:ln>
            <a:noFill/>
          </a:ln>
        </p:spPr>
      </p:pic>
      <p:sp>
        <p:nvSpPr>
          <p:cNvPr id="542" name="Google Shape;542;p51"/>
          <p:cNvSpPr txBox="1"/>
          <p:nvPr/>
        </p:nvSpPr>
        <p:spPr>
          <a:xfrm>
            <a:off x="1050650" y="1557675"/>
            <a:ext cx="10659600" cy="4079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sz="2300"/>
              <a:t>2)</a:t>
            </a:r>
            <a:r>
              <a:rPr lang="es-MX" sz="2300">
                <a:solidFill>
                  <a:schemeClr val="dk1"/>
                </a:solidFill>
              </a:rPr>
              <a:t> IMPLEMENTAR UNA CAMPAÑA DE DIFUSIÓN DEL PROTOCOLO PARA LA PREVENCIÓN, DETECCIÓN, ATENCIÓN Y SANCIÓN DE LA VIOLENCIA DE GÉNERO</a:t>
            </a:r>
            <a:endParaRPr sz="2300">
              <a:solidFill>
                <a:schemeClr val="dk1"/>
              </a:solidFill>
            </a:endParaRPr>
          </a:p>
          <a:p>
            <a:pPr marL="0" lvl="0" indent="0" algn="just" rtl="0">
              <a:spcBef>
                <a:spcPts val="0"/>
              </a:spcBef>
              <a:spcAft>
                <a:spcPts val="0"/>
              </a:spcAft>
              <a:buNone/>
            </a:pPr>
            <a:endParaRPr sz="2300"/>
          </a:p>
          <a:p>
            <a:pPr marL="0" lvl="0" indent="0" algn="just" rtl="0">
              <a:spcBef>
                <a:spcPts val="0"/>
              </a:spcBef>
              <a:spcAft>
                <a:spcPts val="0"/>
              </a:spcAft>
              <a:buNone/>
            </a:pPr>
            <a:r>
              <a:rPr lang="es-MX" sz="2300"/>
              <a:t>ES NECESARIO FOCALIZAR LOS TEMAS DEL PROTOCOLO QUE FOMENTAN LA DENUNCIA, COMO LO ES LA PROTECCIÓN QUE SE OTORGA A LA VÍCTIMA TANTO EN SU SEGURIDAD COMO EN LO ACADÉMICO.</a:t>
            </a:r>
            <a:endParaRPr sz="2300"/>
          </a:p>
          <a:p>
            <a:pPr marL="0" lvl="0" indent="0" algn="just" rtl="0">
              <a:spcBef>
                <a:spcPts val="0"/>
              </a:spcBef>
              <a:spcAft>
                <a:spcPts val="0"/>
              </a:spcAft>
              <a:buNone/>
            </a:pPr>
            <a:endParaRPr sz="2300"/>
          </a:p>
          <a:p>
            <a:pPr marL="0" lvl="0" indent="0" algn="just" rtl="0">
              <a:spcBef>
                <a:spcPts val="0"/>
              </a:spcBef>
              <a:spcAft>
                <a:spcPts val="0"/>
              </a:spcAft>
              <a:buNone/>
            </a:pPr>
            <a:r>
              <a:rPr lang="es-MX" sz="2300"/>
              <a:t>INSISTIR EN QUE TODA CONDUCTA QUE SE PRESENTE SERÁ SANCIONADA POR MÁS MÍNIMA QUE SEA.</a:t>
            </a:r>
            <a:endParaRPr sz="2300"/>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52"/>
          <p:cNvPicPr preferRelativeResize="0"/>
          <p:nvPr/>
        </p:nvPicPr>
        <p:blipFill rotWithShape="1">
          <a:blip r:embed="rId3">
            <a:alphaModFix/>
          </a:blip>
          <a:srcRect/>
          <a:stretch/>
        </p:blipFill>
        <p:spPr>
          <a:xfrm>
            <a:off x="7108" y="2721"/>
            <a:ext cx="12192001" cy="6858000"/>
          </a:xfrm>
          <a:prstGeom prst="rect">
            <a:avLst/>
          </a:prstGeom>
          <a:noFill/>
          <a:ln>
            <a:noFill/>
          </a:ln>
        </p:spPr>
      </p:pic>
      <p:pic>
        <p:nvPicPr>
          <p:cNvPr id="549" name="Google Shape;549;p52"/>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550" name="Google Shape;550;p52"/>
          <p:cNvPicPr preferRelativeResize="0"/>
          <p:nvPr/>
        </p:nvPicPr>
        <p:blipFill rotWithShape="1">
          <a:blip r:embed="rId5">
            <a:alphaModFix/>
          </a:blip>
          <a:srcRect/>
          <a:stretch/>
        </p:blipFill>
        <p:spPr>
          <a:xfrm>
            <a:off x="10485750" y="393725"/>
            <a:ext cx="1435002" cy="1163950"/>
          </a:xfrm>
          <a:prstGeom prst="rect">
            <a:avLst/>
          </a:prstGeom>
          <a:noFill/>
          <a:ln>
            <a:noFill/>
          </a:ln>
        </p:spPr>
      </p:pic>
      <p:sp>
        <p:nvSpPr>
          <p:cNvPr id="551" name="Google Shape;551;p52"/>
          <p:cNvSpPr txBox="1"/>
          <p:nvPr/>
        </p:nvSpPr>
        <p:spPr>
          <a:xfrm>
            <a:off x="1050650" y="1557675"/>
            <a:ext cx="10659600" cy="4787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sz="2300"/>
              <a:t>3) TRANSVERSALIZAR LA PERSPECTIVA DE GÉNERO EN EL MODELO CURRICULAR</a:t>
            </a:r>
            <a:endParaRPr sz="2300"/>
          </a:p>
          <a:p>
            <a:pPr marL="0" lvl="0" indent="0" algn="just" rtl="0">
              <a:spcBef>
                <a:spcPts val="0"/>
              </a:spcBef>
              <a:spcAft>
                <a:spcPts val="0"/>
              </a:spcAft>
              <a:buNone/>
            </a:pPr>
            <a:endParaRPr sz="2300"/>
          </a:p>
          <a:p>
            <a:pPr marL="0" lvl="0" indent="0" algn="just" rtl="0">
              <a:spcBef>
                <a:spcPts val="0"/>
              </a:spcBef>
              <a:spcAft>
                <a:spcPts val="0"/>
              </a:spcAft>
              <a:buNone/>
            </a:pPr>
            <a:r>
              <a:rPr lang="es-MX" sz="2300"/>
              <a:t>LEY GENERAL DE EDUCACIÓN ARTÍCULOS 29 Y 30</a:t>
            </a:r>
            <a:endParaRPr sz="2300"/>
          </a:p>
          <a:p>
            <a:pPr marL="0" lvl="0" indent="0" algn="just" rtl="0">
              <a:spcBef>
                <a:spcPts val="0"/>
              </a:spcBef>
              <a:spcAft>
                <a:spcPts val="0"/>
              </a:spcAft>
              <a:buNone/>
            </a:pPr>
            <a:endParaRPr sz="2300"/>
          </a:p>
          <a:p>
            <a:pPr marL="0" lvl="0" indent="0" algn="just" rtl="0">
              <a:spcBef>
                <a:spcPts val="0"/>
              </a:spcBef>
              <a:spcAft>
                <a:spcPts val="0"/>
              </a:spcAft>
              <a:buNone/>
            </a:pPr>
            <a:r>
              <a:rPr lang="es-MX" sz="2300"/>
              <a:t>“Los planes y programas de estudio tendrán perspectiva de género para, desde ello, contribuir a la construcción de una sociedad en donde a las mujeres y a los hombres se les reconozcan sus derechos y los ejerzan en igualdad de oportunidades. “</a:t>
            </a:r>
            <a:endParaRPr sz="2300"/>
          </a:p>
          <a:p>
            <a:pPr marL="0" lvl="0" indent="0" algn="just" rtl="0">
              <a:spcBef>
                <a:spcPts val="0"/>
              </a:spcBef>
              <a:spcAft>
                <a:spcPts val="0"/>
              </a:spcAft>
              <a:buNone/>
            </a:pPr>
            <a:endParaRPr sz="2300"/>
          </a:p>
          <a:p>
            <a:pPr marL="0" lvl="0" indent="0" algn="just" rtl="0">
              <a:spcBef>
                <a:spcPts val="0"/>
              </a:spcBef>
              <a:spcAft>
                <a:spcPts val="0"/>
              </a:spcAft>
              <a:buNone/>
            </a:pPr>
            <a:endParaRPr sz="2300"/>
          </a:p>
          <a:p>
            <a:pPr marL="0" lvl="0" indent="0" algn="just" rtl="0">
              <a:spcBef>
                <a:spcPts val="0"/>
              </a:spcBef>
              <a:spcAft>
                <a:spcPts val="0"/>
              </a:spcAft>
              <a:buNone/>
            </a:pPr>
            <a:endParaRPr sz="2300"/>
          </a:p>
          <a:p>
            <a:pPr marL="0" lvl="0" indent="0" algn="just" rtl="0">
              <a:spcBef>
                <a:spcPts val="0"/>
              </a:spcBef>
              <a:spcAft>
                <a:spcPts val="0"/>
              </a:spcAft>
              <a:buNone/>
            </a:pPr>
            <a:endParaRPr sz="2300"/>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53"/>
          <p:cNvPicPr preferRelativeResize="0"/>
          <p:nvPr/>
        </p:nvPicPr>
        <p:blipFill rotWithShape="1">
          <a:blip r:embed="rId3">
            <a:alphaModFix/>
          </a:blip>
          <a:srcRect/>
          <a:stretch/>
        </p:blipFill>
        <p:spPr>
          <a:xfrm>
            <a:off x="7108" y="2721"/>
            <a:ext cx="12192001" cy="6858000"/>
          </a:xfrm>
          <a:prstGeom prst="rect">
            <a:avLst/>
          </a:prstGeom>
          <a:noFill/>
          <a:ln>
            <a:noFill/>
          </a:ln>
        </p:spPr>
      </p:pic>
      <p:pic>
        <p:nvPicPr>
          <p:cNvPr id="558" name="Google Shape;558;p53"/>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559" name="Google Shape;559;p53"/>
          <p:cNvPicPr preferRelativeResize="0"/>
          <p:nvPr/>
        </p:nvPicPr>
        <p:blipFill rotWithShape="1">
          <a:blip r:embed="rId5">
            <a:alphaModFix/>
          </a:blip>
          <a:srcRect/>
          <a:stretch/>
        </p:blipFill>
        <p:spPr>
          <a:xfrm>
            <a:off x="10485750" y="393725"/>
            <a:ext cx="1435002" cy="1163950"/>
          </a:xfrm>
          <a:prstGeom prst="rect">
            <a:avLst/>
          </a:prstGeom>
          <a:noFill/>
          <a:ln>
            <a:noFill/>
          </a:ln>
        </p:spPr>
      </p:pic>
      <p:sp>
        <p:nvSpPr>
          <p:cNvPr id="560" name="Google Shape;560;p53"/>
          <p:cNvSpPr txBox="1"/>
          <p:nvPr/>
        </p:nvSpPr>
        <p:spPr>
          <a:xfrm>
            <a:off x="1050650" y="1557675"/>
            <a:ext cx="10659600" cy="2662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sz="2300"/>
              <a:t>4) IMPLEMENTAR ACCIONES DE CAPACITACIÓN PARA TODO EL PERSONAL DEL INSTITUTO POLITÉCNICO NACIONAL</a:t>
            </a:r>
            <a:endParaRPr sz="2300"/>
          </a:p>
          <a:p>
            <a:pPr marL="0" lvl="0" indent="0" algn="just" rtl="0">
              <a:spcBef>
                <a:spcPts val="0"/>
              </a:spcBef>
              <a:spcAft>
                <a:spcPts val="0"/>
              </a:spcAft>
              <a:buNone/>
            </a:pPr>
            <a:endParaRPr sz="2300"/>
          </a:p>
          <a:p>
            <a:pPr marL="0" lvl="0" indent="0" algn="just" rtl="0">
              <a:spcBef>
                <a:spcPts val="0"/>
              </a:spcBef>
              <a:spcAft>
                <a:spcPts val="0"/>
              </a:spcAft>
              <a:buNone/>
            </a:pPr>
            <a:endParaRPr sz="2300"/>
          </a:p>
          <a:p>
            <a:pPr marL="0" lvl="0" indent="0" algn="just" rtl="0">
              <a:spcBef>
                <a:spcPts val="0"/>
              </a:spcBef>
              <a:spcAft>
                <a:spcPts val="0"/>
              </a:spcAft>
              <a:buNone/>
            </a:pPr>
            <a:endParaRPr sz="2300"/>
          </a:p>
          <a:p>
            <a:pPr marL="0" lvl="0" indent="0" algn="just" rtl="0">
              <a:spcBef>
                <a:spcPts val="0"/>
              </a:spcBef>
              <a:spcAft>
                <a:spcPts val="0"/>
              </a:spcAft>
              <a:buNone/>
            </a:pPr>
            <a:endParaRPr sz="2300"/>
          </a:p>
          <a:p>
            <a:pPr marL="0" lvl="0" indent="0" algn="just" rtl="0">
              <a:spcBef>
                <a:spcPts val="0"/>
              </a:spcBef>
              <a:spcAft>
                <a:spcPts val="0"/>
              </a:spcAft>
              <a:buNone/>
            </a:pPr>
            <a:endParaRPr sz="2300"/>
          </a:p>
        </p:txBody>
      </p:sp>
      <p:pic>
        <p:nvPicPr>
          <p:cNvPr id="561" name="Google Shape;561;p53"/>
          <p:cNvPicPr preferRelativeResize="0"/>
          <p:nvPr/>
        </p:nvPicPr>
        <p:blipFill>
          <a:blip r:embed="rId6">
            <a:alphaModFix/>
          </a:blip>
          <a:stretch>
            <a:fillRect/>
          </a:stretch>
        </p:blipFill>
        <p:spPr>
          <a:xfrm>
            <a:off x="3775423" y="2433598"/>
            <a:ext cx="4641150" cy="3883425"/>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9"/>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144" name="Google Shape;144;p19"/>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145" name="Google Shape;145;p19"/>
          <p:cNvPicPr preferRelativeResize="0"/>
          <p:nvPr/>
        </p:nvPicPr>
        <p:blipFill rotWithShape="1">
          <a:blip r:embed="rId5">
            <a:alphaModFix/>
          </a:blip>
          <a:srcRect/>
          <a:stretch/>
        </p:blipFill>
        <p:spPr>
          <a:xfrm>
            <a:off x="10485750" y="393725"/>
            <a:ext cx="1435002" cy="1163950"/>
          </a:xfrm>
          <a:prstGeom prst="rect">
            <a:avLst/>
          </a:prstGeom>
          <a:noFill/>
          <a:ln>
            <a:noFill/>
          </a:ln>
        </p:spPr>
      </p:pic>
      <p:sp>
        <p:nvSpPr>
          <p:cNvPr id="146" name="Google Shape;146;p19"/>
          <p:cNvSpPr txBox="1"/>
          <p:nvPr/>
        </p:nvSpPr>
        <p:spPr>
          <a:xfrm>
            <a:off x="1157300" y="1443050"/>
            <a:ext cx="9386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3200" b="1">
                <a:latin typeface="Montserrat"/>
                <a:ea typeface="Montserrat"/>
                <a:cs typeface="Montserrat"/>
                <a:sym typeface="Montserrat"/>
              </a:rPr>
              <a:t>EJES FUNDAMENTALES DEL PROTOCOLO</a:t>
            </a:r>
            <a:endParaRPr sz="3200" b="1">
              <a:latin typeface="Montserrat"/>
              <a:ea typeface="Montserrat"/>
              <a:cs typeface="Montserrat"/>
              <a:sym typeface="Montserrat"/>
            </a:endParaRPr>
          </a:p>
        </p:txBody>
      </p:sp>
      <p:sp>
        <p:nvSpPr>
          <p:cNvPr id="147" name="Google Shape;147;p19"/>
          <p:cNvSpPr/>
          <p:nvPr/>
        </p:nvSpPr>
        <p:spPr>
          <a:xfrm rot="-608225">
            <a:off x="1457300" y="3010380"/>
            <a:ext cx="2100275" cy="126590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b="1"/>
              <a:t>PREVENCIÓN</a:t>
            </a:r>
            <a:endParaRPr sz="2200" b="1"/>
          </a:p>
        </p:txBody>
      </p:sp>
      <p:sp>
        <p:nvSpPr>
          <p:cNvPr id="148" name="Google Shape;148;p19"/>
          <p:cNvSpPr/>
          <p:nvPr/>
        </p:nvSpPr>
        <p:spPr>
          <a:xfrm rot="1456238">
            <a:off x="3931111" y="4155519"/>
            <a:ext cx="2101218" cy="141536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300" b="1"/>
              <a:t>DETECCIÓN</a:t>
            </a:r>
            <a:endParaRPr sz="2300" b="1"/>
          </a:p>
        </p:txBody>
      </p:sp>
      <p:sp>
        <p:nvSpPr>
          <p:cNvPr id="149" name="Google Shape;149;p19"/>
          <p:cNvSpPr/>
          <p:nvPr/>
        </p:nvSpPr>
        <p:spPr>
          <a:xfrm rot="-1615746">
            <a:off x="6767431" y="3670880"/>
            <a:ext cx="2048190" cy="147878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400" b="1"/>
              <a:t>ATENCIÓN</a:t>
            </a:r>
            <a:endParaRPr sz="2400" b="1"/>
          </a:p>
        </p:txBody>
      </p:sp>
      <p:sp>
        <p:nvSpPr>
          <p:cNvPr id="150" name="Google Shape;150;p19"/>
          <p:cNvSpPr/>
          <p:nvPr/>
        </p:nvSpPr>
        <p:spPr>
          <a:xfrm rot="1593903">
            <a:off x="9315402" y="3232643"/>
            <a:ext cx="2100339" cy="137155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700" b="1"/>
              <a:t>SANCIÓN</a:t>
            </a:r>
            <a:endParaRPr sz="2700" b="1"/>
          </a:p>
        </p:txBody>
      </p:sp>
      <p:sp>
        <p:nvSpPr>
          <p:cNvPr id="151" name="Google Shape;151;p19"/>
          <p:cNvSpPr/>
          <p:nvPr/>
        </p:nvSpPr>
        <p:spPr>
          <a:xfrm rot="5045712">
            <a:off x="2230116" y="2788593"/>
            <a:ext cx="440336" cy="340812"/>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p:nvPr/>
        </p:nvSpPr>
        <p:spPr>
          <a:xfrm rot="6300109">
            <a:off x="5047382" y="4024077"/>
            <a:ext cx="440410" cy="340714"/>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p:nvPr/>
        </p:nvSpPr>
        <p:spPr>
          <a:xfrm rot="3026655">
            <a:off x="7228575" y="3547993"/>
            <a:ext cx="440464" cy="340708"/>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9"/>
          <p:cNvSpPr/>
          <p:nvPr/>
        </p:nvSpPr>
        <p:spPr>
          <a:xfrm rot="6392090">
            <a:off x="10395535" y="3057575"/>
            <a:ext cx="440621" cy="340682"/>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54"/>
          <p:cNvPicPr preferRelativeResize="0"/>
          <p:nvPr/>
        </p:nvPicPr>
        <p:blipFill rotWithShape="1">
          <a:blip r:embed="rId3">
            <a:alphaModFix/>
          </a:blip>
          <a:srcRect/>
          <a:stretch/>
        </p:blipFill>
        <p:spPr>
          <a:xfrm>
            <a:off x="-1" y="11"/>
            <a:ext cx="12192001" cy="6858000"/>
          </a:xfrm>
          <a:prstGeom prst="rect">
            <a:avLst/>
          </a:prstGeom>
          <a:noFill/>
          <a:ln>
            <a:noFill/>
          </a:ln>
        </p:spPr>
      </p:pic>
      <p:sp>
        <p:nvSpPr>
          <p:cNvPr id="568" name="Google Shape;568;p54"/>
          <p:cNvSpPr/>
          <p:nvPr/>
        </p:nvSpPr>
        <p:spPr>
          <a:xfrm>
            <a:off x="3801628" y="4227375"/>
            <a:ext cx="7319100" cy="1200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endParaRPr b="1">
              <a:solidFill>
                <a:srgbClr val="801844"/>
              </a:solidFill>
              <a:latin typeface="Montserrat"/>
              <a:ea typeface="Montserrat"/>
              <a:cs typeface="Montserrat"/>
              <a:sym typeface="Montserrat"/>
            </a:endParaRPr>
          </a:p>
        </p:txBody>
      </p:sp>
      <p:sp>
        <p:nvSpPr>
          <p:cNvPr id="569" name="Google Shape;569;p54"/>
          <p:cNvSpPr txBox="1">
            <a:spLocks noGrp="1"/>
          </p:cNvSpPr>
          <p:nvPr>
            <p:ph type="ctrTitle"/>
          </p:nvPr>
        </p:nvSpPr>
        <p:spPr>
          <a:xfrm>
            <a:off x="4371472" y="1130967"/>
            <a:ext cx="6749261" cy="330335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400"/>
              <a:buFont typeface="Montserrat"/>
              <a:buNone/>
            </a:pPr>
            <a:br>
              <a:rPr lang="es-MX" sz="2400" b="1">
                <a:latin typeface="Montserrat"/>
                <a:ea typeface="Montserrat"/>
                <a:cs typeface="Montserrat"/>
                <a:sym typeface="Montserrat"/>
              </a:rPr>
            </a:br>
            <a:br>
              <a:rPr lang="es-MX" sz="2400" b="1">
                <a:latin typeface="Montserrat"/>
                <a:ea typeface="Montserrat"/>
                <a:cs typeface="Montserrat"/>
                <a:sym typeface="Montserrat"/>
              </a:rPr>
            </a:br>
            <a:br>
              <a:rPr lang="es-MX" sz="2400" b="1">
                <a:latin typeface="Montserrat"/>
                <a:ea typeface="Montserrat"/>
                <a:cs typeface="Montserrat"/>
                <a:sym typeface="Montserrat"/>
              </a:rPr>
            </a:br>
            <a:endParaRPr sz="2400" b="1">
              <a:latin typeface="Montserrat"/>
              <a:ea typeface="Montserrat"/>
              <a:cs typeface="Montserrat"/>
              <a:sym typeface="Montserrat"/>
            </a:endParaRPr>
          </a:p>
        </p:txBody>
      </p:sp>
      <p:pic>
        <p:nvPicPr>
          <p:cNvPr id="570" name="Google Shape;570;p54"/>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571" name="Google Shape;571;p54"/>
          <p:cNvPicPr preferRelativeResize="0"/>
          <p:nvPr/>
        </p:nvPicPr>
        <p:blipFill rotWithShape="1">
          <a:blip r:embed="rId5">
            <a:alphaModFix/>
          </a:blip>
          <a:srcRect/>
          <a:stretch/>
        </p:blipFill>
        <p:spPr>
          <a:xfrm>
            <a:off x="10485750" y="393725"/>
            <a:ext cx="1435002" cy="1163950"/>
          </a:xfrm>
          <a:prstGeom prst="rect">
            <a:avLst/>
          </a:prstGeom>
          <a:noFill/>
          <a:ln>
            <a:noFill/>
          </a:ln>
        </p:spPr>
      </p:pic>
      <p:pic>
        <p:nvPicPr>
          <p:cNvPr id="572" name="Google Shape;572;p54"/>
          <p:cNvPicPr preferRelativeResize="0"/>
          <p:nvPr/>
        </p:nvPicPr>
        <p:blipFill rotWithShape="1">
          <a:blip r:embed="rId6">
            <a:alphaModFix/>
          </a:blip>
          <a:srcRect l="-705" t="41755" r="1351" b="16489"/>
          <a:stretch/>
        </p:blipFill>
        <p:spPr>
          <a:xfrm>
            <a:off x="285749" y="1645226"/>
            <a:ext cx="6131389" cy="3567547"/>
          </a:xfrm>
          <a:prstGeom prst="rect">
            <a:avLst/>
          </a:prstGeom>
          <a:noFill/>
          <a:ln>
            <a:noFill/>
          </a:ln>
        </p:spPr>
      </p:pic>
      <p:sp>
        <p:nvSpPr>
          <p:cNvPr id="573" name="Google Shape;573;p54"/>
          <p:cNvSpPr txBox="1"/>
          <p:nvPr/>
        </p:nvSpPr>
        <p:spPr>
          <a:xfrm>
            <a:off x="6552350" y="2772025"/>
            <a:ext cx="5234400" cy="166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3200" b="1">
                <a:solidFill>
                  <a:srgbClr val="801844"/>
                </a:solidFill>
                <a:latin typeface="Montserrat"/>
                <a:ea typeface="Montserrat"/>
                <a:cs typeface="Montserrat"/>
                <a:sym typeface="Montserrat"/>
              </a:rPr>
              <a:t>¿TODO CLARO?</a:t>
            </a:r>
            <a:endParaRPr>
              <a:solidFill>
                <a:schemeClr val="dk1"/>
              </a:solidFill>
            </a:endParaRPr>
          </a:p>
          <a:p>
            <a:pPr marL="0" lvl="0" indent="0" algn="ctr" rtl="0">
              <a:spcBef>
                <a:spcPts val="0"/>
              </a:spcBef>
              <a:spcAft>
                <a:spcPts val="0"/>
              </a:spcAft>
              <a:buNone/>
            </a:pPr>
            <a:r>
              <a:rPr lang="es-MX" sz="3200" b="1">
                <a:solidFill>
                  <a:srgbClr val="801844"/>
                </a:solidFill>
                <a:latin typeface="Montserrat"/>
                <a:ea typeface="Montserrat"/>
                <a:cs typeface="Montserrat"/>
                <a:sym typeface="Montserrat"/>
              </a:rPr>
              <a:t>Espacio para preguntas y respuestas</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9"/>
                                        </p:tgtEl>
                                        <p:attrNameLst>
                                          <p:attrName>style.visibility</p:attrName>
                                        </p:attrNameLst>
                                      </p:cBhvr>
                                      <p:to>
                                        <p:strVal val="visible"/>
                                      </p:to>
                                    </p:set>
                                    <p:animEffect transition="in" filter="fade">
                                      <p:cBhvr>
                                        <p:cTn id="7" dur="2000"/>
                                        <p:tgtEl>
                                          <p:spTgt spid="56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68"/>
                                        </p:tgtEl>
                                        <p:attrNameLst>
                                          <p:attrName>style.visibility</p:attrName>
                                        </p:attrNameLst>
                                      </p:cBhvr>
                                      <p:to>
                                        <p:strVal val="visible"/>
                                      </p:to>
                                    </p:set>
                                    <p:animEffect transition="in" filter="fade">
                                      <p:cBhvr>
                                        <p:cTn id="11" dur="10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p55"/>
          <p:cNvPicPr preferRelativeResize="0"/>
          <p:nvPr/>
        </p:nvPicPr>
        <p:blipFill rotWithShape="1">
          <a:blip r:embed="rId3">
            <a:alphaModFix/>
          </a:blip>
          <a:srcRect/>
          <a:stretch/>
        </p:blipFill>
        <p:spPr>
          <a:xfrm>
            <a:off x="-1" y="11"/>
            <a:ext cx="12192001" cy="6858000"/>
          </a:xfrm>
          <a:prstGeom prst="rect">
            <a:avLst/>
          </a:prstGeom>
          <a:noFill/>
          <a:ln>
            <a:noFill/>
          </a:ln>
        </p:spPr>
      </p:pic>
      <p:sp>
        <p:nvSpPr>
          <p:cNvPr id="580" name="Google Shape;580;p55"/>
          <p:cNvSpPr/>
          <p:nvPr/>
        </p:nvSpPr>
        <p:spPr>
          <a:xfrm>
            <a:off x="3801628" y="4227375"/>
            <a:ext cx="7319100" cy="1200300"/>
          </a:xfrm>
          <a:prstGeom prst="rect">
            <a:avLst/>
          </a:prstGeom>
          <a:noFill/>
          <a:ln>
            <a:noFill/>
          </a:ln>
        </p:spPr>
        <p:txBody>
          <a:bodyPr spcFirstLastPara="1" wrap="square" lIns="91425" tIns="45700" rIns="91425" bIns="45700" anchor="t" anchorCtr="0">
            <a:noAutofit/>
          </a:bodyPr>
          <a:lstStyle/>
          <a:p>
            <a:pPr marL="457200" marR="0" lvl="1" indent="0" algn="ctr" rtl="0">
              <a:lnSpc>
                <a:spcPct val="100000"/>
              </a:lnSpc>
              <a:spcBef>
                <a:spcPts val="0"/>
              </a:spcBef>
              <a:spcAft>
                <a:spcPts val="0"/>
              </a:spcAft>
              <a:buClr>
                <a:srgbClr val="000000"/>
              </a:buClr>
              <a:buSzPts val="2400"/>
              <a:buFont typeface="Arial"/>
              <a:buNone/>
            </a:pPr>
            <a:r>
              <a:rPr lang="es-MX" sz="2400" b="1">
                <a:solidFill>
                  <a:srgbClr val="801844"/>
                </a:solidFill>
                <a:latin typeface="Montserrat"/>
                <a:ea typeface="Montserrat"/>
                <a:cs typeface="Montserrat"/>
                <a:sym typeface="Montserrat"/>
              </a:rPr>
              <a:t>ACCIÓN INSTITUCIONAL</a:t>
            </a:r>
            <a:endParaRPr sz="2400" b="1">
              <a:solidFill>
                <a:srgbClr val="801844"/>
              </a:solidFill>
              <a:latin typeface="Montserrat"/>
              <a:ea typeface="Montserrat"/>
              <a:cs typeface="Montserrat"/>
              <a:sym typeface="Montserrat"/>
            </a:endParaRPr>
          </a:p>
          <a:p>
            <a:pPr marL="457200" marR="0" lvl="1" indent="0" algn="ctr" rtl="0">
              <a:lnSpc>
                <a:spcPct val="100000"/>
              </a:lnSpc>
              <a:spcBef>
                <a:spcPts val="0"/>
              </a:spcBef>
              <a:spcAft>
                <a:spcPts val="0"/>
              </a:spcAft>
              <a:buClr>
                <a:srgbClr val="000000"/>
              </a:buClr>
              <a:buSzPts val="2400"/>
              <a:buFont typeface="Arial"/>
              <a:buNone/>
            </a:pPr>
            <a:endParaRPr sz="2400" b="1">
              <a:solidFill>
                <a:srgbClr val="801844"/>
              </a:solidFill>
              <a:latin typeface="Montserrat"/>
              <a:ea typeface="Montserrat"/>
              <a:cs typeface="Montserrat"/>
              <a:sym typeface="Montserrat"/>
            </a:endParaRPr>
          </a:p>
          <a:p>
            <a:pPr marL="0" lvl="0" indent="0" algn="ctr" rtl="0">
              <a:lnSpc>
                <a:spcPct val="90000"/>
              </a:lnSpc>
              <a:spcBef>
                <a:spcPts val="0"/>
              </a:spcBef>
              <a:spcAft>
                <a:spcPts val="0"/>
              </a:spcAft>
              <a:buClr>
                <a:schemeClr val="dk1"/>
              </a:buClr>
              <a:buSzPts val="1100"/>
              <a:buFont typeface="Arial"/>
              <a:buNone/>
            </a:pPr>
            <a:r>
              <a:rPr lang="es-MX" sz="3600" b="1">
                <a:solidFill>
                  <a:schemeClr val="dk1"/>
                </a:solidFill>
                <a:latin typeface="Calibri"/>
                <a:ea typeface="Calibri"/>
                <a:cs typeface="Calibri"/>
                <a:sym typeface="Calibri"/>
              </a:rPr>
              <a:t>1er SEMINARIO DE GÉNERO PARA ERRADICAR LA VIOLENCIA HACIA LAS MUJERES EN EL IPN</a:t>
            </a:r>
            <a:endParaRPr b="1">
              <a:solidFill>
                <a:srgbClr val="801844"/>
              </a:solidFill>
              <a:latin typeface="Montserrat"/>
              <a:ea typeface="Montserrat"/>
              <a:cs typeface="Montserrat"/>
              <a:sym typeface="Montserrat"/>
            </a:endParaRPr>
          </a:p>
        </p:txBody>
      </p:sp>
      <p:pic>
        <p:nvPicPr>
          <p:cNvPr id="581" name="Google Shape;581;p55"/>
          <p:cNvPicPr preferRelativeResize="0"/>
          <p:nvPr/>
        </p:nvPicPr>
        <p:blipFill rotWithShape="1">
          <a:blip r:embed="rId4">
            <a:alphaModFix/>
          </a:blip>
          <a:srcRect/>
          <a:stretch/>
        </p:blipFill>
        <p:spPr>
          <a:xfrm>
            <a:off x="637291" y="1716227"/>
            <a:ext cx="2854961" cy="3711449"/>
          </a:xfrm>
          <a:prstGeom prst="rect">
            <a:avLst/>
          </a:prstGeom>
          <a:noFill/>
          <a:ln>
            <a:noFill/>
          </a:ln>
        </p:spPr>
      </p:pic>
      <p:sp>
        <p:nvSpPr>
          <p:cNvPr id="582" name="Google Shape;582;p55"/>
          <p:cNvSpPr txBox="1">
            <a:spLocks noGrp="1"/>
          </p:cNvSpPr>
          <p:nvPr>
            <p:ph type="ctrTitle"/>
          </p:nvPr>
        </p:nvSpPr>
        <p:spPr>
          <a:xfrm>
            <a:off x="4371472" y="1130967"/>
            <a:ext cx="6749400" cy="3303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400"/>
              <a:buFont typeface="Montserrat"/>
              <a:buNone/>
            </a:pPr>
            <a:r>
              <a:rPr lang="es-MX" sz="2400" b="1">
                <a:latin typeface="Montserrat"/>
                <a:ea typeface="Montserrat"/>
                <a:cs typeface="Montserrat"/>
                <a:sym typeface="Montserrat"/>
              </a:rPr>
              <a:t>¡¡MUCHAS GRACIAS!!</a:t>
            </a:r>
            <a:br>
              <a:rPr lang="es-MX" sz="2400" b="1">
                <a:latin typeface="Montserrat"/>
                <a:ea typeface="Montserrat"/>
                <a:cs typeface="Montserrat"/>
                <a:sym typeface="Montserrat"/>
              </a:rPr>
            </a:br>
            <a:br>
              <a:rPr lang="es-MX" sz="2400" b="1">
                <a:latin typeface="Montserrat"/>
                <a:ea typeface="Montserrat"/>
                <a:cs typeface="Montserrat"/>
                <a:sym typeface="Montserrat"/>
              </a:rPr>
            </a:br>
            <a:r>
              <a:rPr lang="es-MX" sz="2400" b="1">
                <a:latin typeface="Montserrat"/>
                <a:ea typeface="Montserrat"/>
                <a:cs typeface="Montserrat"/>
                <a:sym typeface="Montserrat"/>
              </a:rPr>
              <a:t>Lic. Mario Duana Espin</a:t>
            </a:r>
            <a:br>
              <a:rPr lang="es-MX" sz="2400" b="1">
                <a:latin typeface="Montserrat"/>
                <a:ea typeface="Montserrat"/>
                <a:cs typeface="Montserrat"/>
                <a:sym typeface="Montserrat"/>
              </a:rPr>
            </a:br>
            <a:r>
              <a:rPr lang="es-MX" sz="2400" b="1">
                <a:latin typeface="Montserrat"/>
                <a:ea typeface="Montserrat"/>
                <a:cs typeface="Montserrat"/>
                <a:sym typeface="Montserrat"/>
              </a:rPr>
              <a:t> </a:t>
            </a:r>
            <a:r>
              <a:rPr lang="es-MX" sz="2400" b="1" u="sng">
                <a:solidFill>
                  <a:schemeClr val="hlink"/>
                </a:solidFill>
                <a:latin typeface="Montserrat"/>
                <a:ea typeface="Montserrat"/>
                <a:cs typeface="Montserrat"/>
                <a:sym typeface="Montserrat"/>
                <a:hlinkClick r:id="rId5"/>
              </a:rPr>
              <a:t>mduana@ipn.mx</a:t>
            </a:r>
            <a:br>
              <a:rPr lang="es-MX" sz="2400" b="1">
                <a:latin typeface="Montserrat"/>
                <a:ea typeface="Montserrat"/>
                <a:cs typeface="Montserrat"/>
                <a:sym typeface="Montserrat"/>
              </a:rPr>
            </a:br>
            <a:br>
              <a:rPr lang="es-MX" sz="2400" b="1">
                <a:latin typeface="Montserrat"/>
                <a:ea typeface="Montserrat"/>
                <a:cs typeface="Montserrat"/>
                <a:sym typeface="Montserrat"/>
              </a:rPr>
            </a:br>
            <a:br>
              <a:rPr lang="es-MX" sz="2400" b="1">
                <a:latin typeface="Montserrat"/>
                <a:ea typeface="Montserrat"/>
                <a:cs typeface="Montserrat"/>
                <a:sym typeface="Montserrat"/>
              </a:rPr>
            </a:br>
            <a:endParaRPr sz="2400" b="1">
              <a:latin typeface="Montserrat"/>
              <a:ea typeface="Montserrat"/>
              <a:cs typeface="Montserrat"/>
              <a:sym typeface="Montserrat"/>
            </a:endParaRPr>
          </a:p>
        </p:txBody>
      </p:sp>
      <p:pic>
        <p:nvPicPr>
          <p:cNvPr id="583" name="Google Shape;583;p55"/>
          <p:cNvPicPr preferRelativeResize="0"/>
          <p:nvPr/>
        </p:nvPicPr>
        <p:blipFill>
          <a:blip r:embed="rId6">
            <a:alphaModFix/>
          </a:blip>
          <a:stretch>
            <a:fillRect/>
          </a:stretch>
        </p:blipFill>
        <p:spPr>
          <a:xfrm>
            <a:off x="285750" y="393725"/>
            <a:ext cx="2814651" cy="1163949"/>
          </a:xfrm>
          <a:prstGeom prst="rect">
            <a:avLst/>
          </a:prstGeom>
          <a:noFill/>
          <a:ln>
            <a:noFill/>
          </a:ln>
        </p:spPr>
      </p:pic>
      <p:pic>
        <p:nvPicPr>
          <p:cNvPr id="584" name="Google Shape;584;p55"/>
          <p:cNvPicPr preferRelativeResize="0"/>
          <p:nvPr/>
        </p:nvPicPr>
        <p:blipFill rotWithShape="1">
          <a:blip r:embed="rId7">
            <a:alphaModFix/>
          </a:blip>
          <a:srcRect/>
          <a:stretch/>
        </p:blipFill>
        <p:spPr>
          <a:xfrm>
            <a:off x="10485750" y="393725"/>
            <a:ext cx="1435002" cy="116395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2"/>
                                        </p:tgtEl>
                                        <p:attrNameLst>
                                          <p:attrName>style.visibility</p:attrName>
                                        </p:attrNameLst>
                                      </p:cBhvr>
                                      <p:to>
                                        <p:strVal val="visible"/>
                                      </p:to>
                                    </p:set>
                                    <p:animEffect transition="in" filter="fade">
                                      <p:cBhvr>
                                        <p:cTn id="7" dur="2000"/>
                                        <p:tgtEl>
                                          <p:spTgt spid="58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80"/>
                                        </p:tgtEl>
                                        <p:attrNameLst>
                                          <p:attrName>style.visibility</p:attrName>
                                        </p:attrNameLst>
                                      </p:cBhvr>
                                      <p:to>
                                        <p:strVal val="visible"/>
                                      </p:to>
                                    </p:set>
                                    <p:animEffect transition="in" filter="fade">
                                      <p:cBhvr>
                                        <p:cTn id="11" dur="1000"/>
                                        <p:tgtEl>
                                          <p:spTgt spid="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0"/>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161" name="Google Shape;161;p20"/>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162" name="Google Shape;162;p20"/>
          <p:cNvPicPr preferRelativeResize="0"/>
          <p:nvPr/>
        </p:nvPicPr>
        <p:blipFill rotWithShape="1">
          <a:blip r:embed="rId5">
            <a:alphaModFix/>
          </a:blip>
          <a:srcRect/>
          <a:stretch/>
        </p:blipFill>
        <p:spPr>
          <a:xfrm>
            <a:off x="10485750" y="393725"/>
            <a:ext cx="1435002" cy="1163950"/>
          </a:xfrm>
          <a:prstGeom prst="rect">
            <a:avLst/>
          </a:prstGeom>
          <a:noFill/>
          <a:ln>
            <a:noFill/>
          </a:ln>
        </p:spPr>
      </p:pic>
      <p:sp>
        <p:nvSpPr>
          <p:cNvPr id="163" name="Google Shape;163;p20"/>
          <p:cNvSpPr/>
          <p:nvPr/>
        </p:nvSpPr>
        <p:spPr>
          <a:xfrm>
            <a:off x="4685688" y="1207455"/>
            <a:ext cx="2100275" cy="126590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b="1"/>
              <a:t>PREVENCIÓN</a:t>
            </a:r>
            <a:endParaRPr sz="2200" b="1"/>
          </a:p>
        </p:txBody>
      </p:sp>
      <p:sp>
        <p:nvSpPr>
          <p:cNvPr id="164" name="Google Shape;164;p20"/>
          <p:cNvSpPr/>
          <p:nvPr/>
        </p:nvSpPr>
        <p:spPr>
          <a:xfrm rot="5397658">
            <a:off x="5515639" y="996309"/>
            <a:ext cx="440400" cy="3408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txBox="1"/>
          <p:nvPr/>
        </p:nvSpPr>
        <p:spPr>
          <a:xfrm>
            <a:off x="573100" y="2559825"/>
            <a:ext cx="10850400" cy="4063500"/>
          </a:xfrm>
          <a:prstGeom prst="rect">
            <a:avLst/>
          </a:prstGeom>
          <a:noFill/>
          <a:ln>
            <a:noFill/>
          </a:ln>
        </p:spPr>
        <p:txBody>
          <a:bodyPr spcFirstLastPara="1" wrap="square" lIns="91425" tIns="91425" rIns="91425" bIns="91425" anchor="t" anchorCtr="0">
            <a:normAutofit/>
          </a:bodyPr>
          <a:lstStyle/>
          <a:p>
            <a:pPr marL="285750" lvl="0" indent="-285750" algn="just" rtl="0">
              <a:spcBef>
                <a:spcPts val="0"/>
              </a:spcBef>
              <a:spcAft>
                <a:spcPts val="0"/>
              </a:spcAft>
              <a:buClr>
                <a:schemeClr val="dk1"/>
              </a:buClr>
              <a:buSzPts val="3600"/>
              <a:buChar char="•"/>
            </a:pPr>
            <a:r>
              <a:rPr lang="es-MX" sz="3600">
                <a:solidFill>
                  <a:schemeClr val="dk1"/>
                </a:solidFill>
                <a:latin typeface="Calibri"/>
                <a:ea typeface="Calibri"/>
                <a:cs typeface="Calibri"/>
                <a:sym typeface="Calibri"/>
              </a:rPr>
              <a:t>Es la disposición que se hace de forma anticipada para minimizar un riesgo. El objetivo de prevenir es adoptar medidas encaminadas a impedir que se produzcan afectaciones físicas y psicológicas; es lograr que un perjuicio eventual no se concrete. La prevención es el pilar fundamental para combatir la violencia de género</a:t>
            </a:r>
            <a:endParaRPr>
              <a:latin typeface="Calibri"/>
              <a:ea typeface="Calibri"/>
              <a:cs typeface="Calibri"/>
              <a:sym typeface="Calibri"/>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1"/>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172" name="Google Shape;172;p21"/>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173" name="Google Shape;173;p21"/>
          <p:cNvPicPr preferRelativeResize="0"/>
          <p:nvPr/>
        </p:nvPicPr>
        <p:blipFill rotWithShape="1">
          <a:blip r:embed="rId5">
            <a:alphaModFix/>
          </a:blip>
          <a:srcRect/>
          <a:stretch/>
        </p:blipFill>
        <p:spPr>
          <a:xfrm>
            <a:off x="10485750" y="393725"/>
            <a:ext cx="1435002" cy="1163950"/>
          </a:xfrm>
          <a:prstGeom prst="rect">
            <a:avLst/>
          </a:prstGeom>
          <a:noFill/>
          <a:ln>
            <a:noFill/>
          </a:ln>
        </p:spPr>
      </p:pic>
      <p:sp>
        <p:nvSpPr>
          <p:cNvPr id="174" name="Google Shape;174;p21"/>
          <p:cNvSpPr txBox="1"/>
          <p:nvPr/>
        </p:nvSpPr>
        <p:spPr>
          <a:xfrm>
            <a:off x="592225" y="1767800"/>
            <a:ext cx="10850400" cy="4063500"/>
          </a:xfrm>
          <a:prstGeom prst="rect">
            <a:avLst/>
          </a:prstGeom>
          <a:noFill/>
          <a:ln>
            <a:noFill/>
          </a:ln>
        </p:spPr>
        <p:txBody>
          <a:bodyPr spcFirstLastPara="1" wrap="square" lIns="91425" tIns="91425" rIns="91425" bIns="91425" anchor="t" anchorCtr="0">
            <a:normAutofit/>
          </a:bodyPr>
          <a:lstStyle/>
          <a:p>
            <a:pPr marL="457200" lvl="0" indent="-431800" algn="just" rtl="0">
              <a:spcBef>
                <a:spcPts val="0"/>
              </a:spcBef>
              <a:spcAft>
                <a:spcPts val="0"/>
              </a:spcAft>
              <a:buClr>
                <a:srgbClr val="262626"/>
              </a:buClr>
              <a:buSzPts val="3200"/>
              <a:buChar char="•"/>
            </a:pPr>
            <a:r>
              <a:rPr lang="es-MX" sz="3200">
                <a:solidFill>
                  <a:srgbClr val="262626"/>
                </a:solidFill>
                <a:latin typeface="Montserrat"/>
                <a:ea typeface="Montserrat"/>
                <a:cs typeface="Montserrat"/>
                <a:sym typeface="Montserrat"/>
              </a:rPr>
              <a:t>La Prevención de la violencia de género se lleva a cabo mediante la sensibilización y capacitación de nuestra comunidad politécnica.</a:t>
            </a:r>
            <a:endParaRPr>
              <a:solidFill>
                <a:schemeClr val="dk1"/>
              </a:solidFill>
            </a:endParaRPr>
          </a:p>
          <a:p>
            <a:pPr marL="285750" lvl="0" indent="-82550" algn="just" rtl="0">
              <a:spcBef>
                <a:spcPts val="0"/>
              </a:spcBef>
              <a:spcAft>
                <a:spcPts val="0"/>
              </a:spcAft>
              <a:buNone/>
            </a:pPr>
            <a:endParaRPr sz="3200">
              <a:solidFill>
                <a:srgbClr val="262626"/>
              </a:solidFill>
              <a:latin typeface="Montserrat"/>
              <a:ea typeface="Montserrat"/>
              <a:cs typeface="Montserrat"/>
              <a:sym typeface="Montserrat"/>
            </a:endParaRPr>
          </a:p>
          <a:p>
            <a:pPr marL="457200" lvl="0" indent="-431800" algn="just" rtl="0">
              <a:spcBef>
                <a:spcPts val="0"/>
              </a:spcBef>
              <a:spcAft>
                <a:spcPts val="0"/>
              </a:spcAft>
              <a:buClr>
                <a:srgbClr val="262626"/>
              </a:buClr>
              <a:buSzPts val="3200"/>
              <a:buChar char="•"/>
            </a:pPr>
            <a:r>
              <a:rPr lang="es-MX" sz="3200">
                <a:solidFill>
                  <a:srgbClr val="262626"/>
                </a:solidFill>
                <a:latin typeface="Montserrat"/>
                <a:ea typeface="Montserrat"/>
                <a:cs typeface="Montserrat"/>
                <a:sym typeface="Montserrat"/>
              </a:rPr>
              <a:t>Tanto las personas trabajadoras como comunidad estudiantil, deben tomar las acciones de sensibilización a las que sean convocadas.</a:t>
            </a:r>
            <a:endParaRPr sz="3600">
              <a:solidFill>
                <a:schemeClr val="dk1"/>
              </a:solidFill>
              <a:latin typeface="Calibri"/>
              <a:ea typeface="Calibri"/>
              <a:cs typeface="Calibri"/>
              <a:sym typeface="Calibri"/>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2"/>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181" name="Google Shape;181;p22"/>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182" name="Google Shape;182;p22"/>
          <p:cNvPicPr preferRelativeResize="0"/>
          <p:nvPr/>
        </p:nvPicPr>
        <p:blipFill rotWithShape="1">
          <a:blip r:embed="rId5">
            <a:alphaModFix/>
          </a:blip>
          <a:srcRect/>
          <a:stretch/>
        </p:blipFill>
        <p:spPr>
          <a:xfrm>
            <a:off x="10485750" y="393725"/>
            <a:ext cx="1435002" cy="1163950"/>
          </a:xfrm>
          <a:prstGeom prst="rect">
            <a:avLst/>
          </a:prstGeom>
          <a:noFill/>
          <a:ln>
            <a:noFill/>
          </a:ln>
        </p:spPr>
      </p:pic>
      <p:sp>
        <p:nvSpPr>
          <p:cNvPr id="183" name="Google Shape;183;p22"/>
          <p:cNvSpPr/>
          <p:nvPr/>
        </p:nvSpPr>
        <p:spPr>
          <a:xfrm>
            <a:off x="4685688" y="1207455"/>
            <a:ext cx="2100275" cy="126590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b="1"/>
              <a:t>DETECCIÓN</a:t>
            </a:r>
            <a:endParaRPr sz="2200" b="1"/>
          </a:p>
        </p:txBody>
      </p:sp>
      <p:sp>
        <p:nvSpPr>
          <p:cNvPr id="184" name="Google Shape;184;p22"/>
          <p:cNvSpPr/>
          <p:nvPr/>
        </p:nvSpPr>
        <p:spPr>
          <a:xfrm rot="5397658">
            <a:off x="5515639" y="996309"/>
            <a:ext cx="440400" cy="3408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2"/>
          <p:cNvSpPr txBox="1"/>
          <p:nvPr/>
        </p:nvSpPr>
        <p:spPr>
          <a:xfrm>
            <a:off x="573100" y="2559825"/>
            <a:ext cx="10850400" cy="4063500"/>
          </a:xfrm>
          <a:prstGeom prst="rect">
            <a:avLst/>
          </a:prstGeom>
          <a:noFill/>
          <a:ln>
            <a:noFill/>
          </a:ln>
        </p:spPr>
        <p:txBody>
          <a:bodyPr spcFirstLastPara="1" wrap="square" lIns="91425" tIns="91425" rIns="91425" bIns="91425" anchor="t" anchorCtr="0">
            <a:normAutofit lnSpcReduction="10000"/>
          </a:bodyPr>
          <a:lstStyle/>
          <a:p>
            <a:pPr marL="457200" lvl="0" indent="-457200" algn="just" rtl="0">
              <a:spcBef>
                <a:spcPts val="0"/>
              </a:spcBef>
              <a:spcAft>
                <a:spcPts val="0"/>
              </a:spcAft>
              <a:buClr>
                <a:schemeClr val="dk1"/>
              </a:buClr>
              <a:buSzPts val="3600"/>
              <a:buChar char="•"/>
            </a:pPr>
            <a:r>
              <a:rPr lang="es-MX" sz="3200">
                <a:solidFill>
                  <a:schemeClr val="dk1"/>
                </a:solidFill>
                <a:latin typeface="Calibri"/>
                <a:ea typeface="Calibri"/>
                <a:cs typeface="Calibri"/>
                <a:sym typeface="Calibri"/>
              </a:rPr>
              <a:t>Las personas titulares de las Dependencias Politécnicas, subdirecciones, jefaturas de división, jefaturas de departamento, profesorado y personas tutoras deberán prestar atención, a efecto de detectar entre el personal o alumnado según corresponda, la presencia de alguna de las conductas que sean constitutivas de violencia de género, y de ser así deben informarlo a la brevedad a la Unidad Politécnica de Gestión con Perspectiva de Género.</a:t>
            </a:r>
            <a:endParaRPr>
              <a:latin typeface="Calibri"/>
              <a:ea typeface="Calibri"/>
              <a:cs typeface="Calibri"/>
              <a:sym typeface="Calibri"/>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3"/>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192" name="Google Shape;192;p23"/>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193" name="Google Shape;193;p23"/>
          <p:cNvPicPr preferRelativeResize="0"/>
          <p:nvPr/>
        </p:nvPicPr>
        <p:blipFill rotWithShape="1">
          <a:blip r:embed="rId5">
            <a:alphaModFix/>
          </a:blip>
          <a:srcRect/>
          <a:stretch/>
        </p:blipFill>
        <p:spPr>
          <a:xfrm>
            <a:off x="10485750" y="393725"/>
            <a:ext cx="1435002" cy="1163950"/>
          </a:xfrm>
          <a:prstGeom prst="rect">
            <a:avLst/>
          </a:prstGeom>
          <a:noFill/>
          <a:ln>
            <a:noFill/>
          </a:ln>
        </p:spPr>
      </p:pic>
      <p:sp>
        <p:nvSpPr>
          <p:cNvPr id="194" name="Google Shape;194;p23"/>
          <p:cNvSpPr/>
          <p:nvPr/>
        </p:nvSpPr>
        <p:spPr>
          <a:xfrm>
            <a:off x="1910300" y="1207450"/>
            <a:ext cx="8405350" cy="126590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b="1"/>
              <a:t>ATENCIÓN DE LA VIOLENCIA DE GÉNERO</a:t>
            </a:r>
            <a:endParaRPr sz="2200" b="1"/>
          </a:p>
        </p:txBody>
      </p:sp>
      <p:sp>
        <p:nvSpPr>
          <p:cNvPr id="195" name="Google Shape;195;p23"/>
          <p:cNvSpPr/>
          <p:nvPr/>
        </p:nvSpPr>
        <p:spPr>
          <a:xfrm rot="5397658">
            <a:off x="5892764" y="977209"/>
            <a:ext cx="440400" cy="3408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txBox="1"/>
          <p:nvPr/>
        </p:nvSpPr>
        <p:spPr>
          <a:xfrm>
            <a:off x="477575" y="2822088"/>
            <a:ext cx="5106600" cy="3077700"/>
          </a:xfrm>
          <a:prstGeom prst="rect">
            <a:avLst/>
          </a:prstGeom>
          <a:noFill/>
          <a:ln>
            <a:noFill/>
          </a:ln>
        </p:spPr>
        <p:txBody>
          <a:bodyPr spcFirstLastPara="1" wrap="square" lIns="91425" tIns="91425" rIns="91425" bIns="91425" anchor="t" anchorCtr="0">
            <a:normAutofit fontScale="85000" lnSpcReduction="20000"/>
          </a:bodyPr>
          <a:lstStyle/>
          <a:p>
            <a:pPr marL="285750" lvl="0" indent="-255270" algn="just" rtl="0">
              <a:spcBef>
                <a:spcPts val="0"/>
              </a:spcBef>
              <a:spcAft>
                <a:spcPts val="0"/>
              </a:spcAft>
              <a:buClr>
                <a:schemeClr val="dk1"/>
              </a:buClr>
              <a:buSzPct val="100000"/>
              <a:buChar char="•"/>
            </a:pPr>
            <a:r>
              <a:rPr lang="es-MX" sz="3200">
                <a:solidFill>
                  <a:schemeClr val="dk1"/>
                </a:solidFill>
                <a:latin typeface="Calibri"/>
                <a:ea typeface="Calibri"/>
                <a:cs typeface="Calibri"/>
                <a:sym typeface="Calibri"/>
              </a:rPr>
              <a:t>¿Quién puede interponer una denuncia por actos de violencia de género?</a:t>
            </a:r>
            <a:endParaRPr sz="3000">
              <a:solidFill>
                <a:schemeClr val="dk1"/>
              </a:solidFill>
            </a:endParaRPr>
          </a:p>
          <a:p>
            <a:pPr marL="0" lvl="0" indent="0" algn="ctr" rtl="0">
              <a:spcBef>
                <a:spcPts val="0"/>
              </a:spcBef>
              <a:spcAft>
                <a:spcPts val="0"/>
              </a:spcAft>
              <a:buNone/>
            </a:pPr>
            <a:endParaRPr sz="3000">
              <a:solidFill>
                <a:schemeClr val="dk1"/>
              </a:solidFill>
            </a:endParaRPr>
          </a:p>
          <a:p>
            <a:pPr marL="0" lvl="0" indent="0" algn="ctr" rtl="0">
              <a:spcBef>
                <a:spcPts val="0"/>
              </a:spcBef>
              <a:spcAft>
                <a:spcPts val="0"/>
              </a:spcAft>
              <a:buNone/>
            </a:pPr>
            <a:endParaRPr sz="3000">
              <a:solidFill>
                <a:schemeClr val="dk1"/>
              </a:solidFill>
            </a:endParaRPr>
          </a:p>
          <a:p>
            <a:pPr marL="0" lvl="0" indent="0" algn="ctr" rtl="0">
              <a:spcBef>
                <a:spcPts val="0"/>
              </a:spcBef>
              <a:spcAft>
                <a:spcPts val="0"/>
              </a:spcAft>
              <a:buClr>
                <a:schemeClr val="dk1"/>
              </a:buClr>
              <a:buFont typeface="Arial"/>
              <a:buNone/>
            </a:pPr>
            <a:r>
              <a:rPr lang="es-MX" sz="3550" b="1">
                <a:solidFill>
                  <a:schemeClr val="dk1"/>
                </a:solidFill>
              </a:rPr>
              <a:t>Cualquier persona perteneciente a la comunidad politécnica</a:t>
            </a:r>
            <a:endParaRPr sz="1950" b="1">
              <a:latin typeface="Calibri"/>
              <a:ea typeface="Calibri"/>
              <a:cs typeface="Calibri"/>
              <a:sym typeface="Calibri"/>
            </a:endParaRPr>
          </a:p>
        </p:txBody>
      </p:sp>
      <p:pic>
        <p:nvPicPr>
          <p:cNvPr id="197" name="Google Shape;197;p23" descr="Dibujo animado de un personaje animado  Descripción generada automáticamente con confianza baja"/>
          <p:cNvPicPr preferRelativeResize="0"/>
          <p:nvPr/>
        </p:nvPicPr>
        <p:blipFill rotWithShape="1">
          <a:blip r:embed="rId6">
            <a:alphaModFix/>
          </a:blip>
          <a:srcRect/>
          <a:stretch/>
        </p:blipFill>
        <p:spPr>
          <a:xfrm>
            <a:off x="5942430" y="3084294"/>
            <a:ext cx="5106553" cy="2553276"/>
          </a:xfrm>
          <a:prstGeom prst="rect">
            <a:avLst/>
          </a:prstGeom>
          <a:noFill/>
          <a:ln>
            <a:noFill/>
          </a:ln>
          <a:effectLst>
            <a:outerShdw blurRad="50800" dist="38100" dir="5400000" algn="t" rotWithShape="0">
              <a:srgbClr val="000000">
                <a:alpha val="40000"/>
              </a:srgbClr>
            </a:outerShdw>
            <a:reflection stA="52000" endA="300" endPos="35000" fadeDir="5400012" sy="-100000" algn="bl" rotWithShape="0"/>
          </a:effectLst>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4"/>
          <p:cNvPicPr preferRelativeResize="0"/>
          <p:nvPr/>
        </p:nvPicPr>
        <p:blipFill rotWithShape="1">
          <a:blip r:embed="rId3">
            <a:alphaModFix/>
          </a:blip>
          <a:srcRect/>
          <a:stretch/>
        </p:blipFill>
        <p:spPr>
          <a:xfrm>
            <a:off x="-1" y="11"/>
            <a:ext cx="12192001" cy="6858000"/>
          </a:xfrm>
          <a:prstGeom prst="rect">
            <a:avLst/>
          </a:prstGeom>
          <a:noFill/>
          <a:ln>
            <a:noFill/>
          </a:ln>
        </p:spPr>
      </p:pic>
      <p:pic>
        <p:nvPicPr>
          <p:cNvPr id="204" name="Google Shape;204;p24"/>
          <p:cNvPicPr preferRelativeResize="0"/>
          <p:nvPr/>
        </p:nvPicPr>
        <p:blipFill>
          <a:blip r:embed="rId4">
            <a:alphaModFix/>
          </a:blip>
          <a:stretch>
            <a:fillRect/>
          </a:stretch>
        </p:blipFill>
        <p:spPr>
          <a:xfrm>
            <a:off x="285750" y="393725"/>
            <a:ext cx="2814651" cy="1163949"/>
          </a:xfrm>
          <a:prstGeom prst="rect">
            <a:avLst/>
          </a:prstGeom>
          <a:noFill/>
          <a:ln>
            <a:noFill/>
          </a:ln>
        </p:spPr>
      </p:pic>
      <p:pic>
        <p:nvPicPr>
          <p:cNvPr id="205" name="Google Shape;205;p24"/>
          <p:cNvPicPr preferRelativeResize="0"/>
          <p:nvPr/>
        </p:nvPicPr>
        <p:blipFill rotWithShape="1">
          <a:blip r:embed="rId5">
            <a:alphaModFix/>
          </a:blip>
          <a:srcRect/>
          <a:stretch/>
        </p:blipFill>
        <p:spPr>
          <a:xfrm>
            <a:off x="10485750" y="393725"/>
            <a:ext cx="1435002" cy="1163950"/>
          </a:xfrm>
          <a:prstGeom prst="rect">
            <a:avLst/>
          </a:prstGeom>
          <a:noFill/>
          <a:ln>
            <a:noFill/>
          </a:ln>
        </p:spPr>
      </p:pic>
      <p:pic>
        <p:nvPicPr>
          <p:cNvPr id="206" name="Google Shape;206;p24" descr="Una caricatura de una persona  Descripción generada automáticamente con confianza media"/>
          <p:cNvPicPr preferRelativeResize="0"/>
          <p:nvPr/>
        </p:nvPicPr>
        <p:blipFill rotWithShape="1">
          <a:blip r:embed="rId6">
            <a:alphaModFix/>
          </a:blip>
          <a:srcRect/>
          <a:stretch/>
        </p:blipFill>
        <p:spPr>
          <a:xfrm>
            <a:off x="7139284" y="1557680"/>
            <a:ext cx="3104940" cy="2332154"/>
          </a:xfrm>
          <a:prstGeom prst="rect">
            <a:avLst/>
          </a:prstGeom>
          <a:noFill/>
          <a:ln>
            <a:noFill/>
          </a:ln>
        </p:spPr>
      </p:pic>
      <p:pic>
        <p:nvPicPr>
          <p:cNvPr id="207" name="Google Shape;207;p24" descr="Código QR  Descripción generada automáticamente"/>
          <p:cNvPicPr preferRelativeResize="0"/>
          <p:nvPr/>
        </p:nvPicPr>
        <p:blipFill rotWithShape="1">
          <a:blip r:embed="rId7">
            <a:alphaModFix/>
          </a:blip>
          <a:srcRect/>
          <a:stretch/>
        </p:blipFill>
        <p:spPr>
          <a:xfrm>
            <a:off x="430038" y="1531832"/>
            <a:ext cx="3406525" cy="4882685"/>
          </a:xfrm>
          <a:prstGeom prst="rect">
            <a:avLst/>
          </a:prstGeom>
          <a:noFill/>
          <a:ln>
            <a:noFill/>
          </a:ln>
        </p:spPr>
      </p:pic>
      <p:sp>
        <p:nvSpPr>
          <p:cNvPr id="208" name="Google Shape;208;p24"/>
          <p:cNvSpPr txBox="1"/>
          <p:nvPr/>
        </p:nvSpPr>
        <p:spPr>
          <a:xfrm>
            <a:off x="4470125" y="4355475"/>
            <a:ext cx="7259100" cy="1662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sz="2400">
                <a:solidFill>
                  <a:schemeClr val="dk1"/>
                </a:solidFill>
                <a:latin typeface="Calibri"/>
                <a:ea typeface="Calibri"/>
                <a:cs typeface="Calibri"/>
                <a:sym typeface="Calibri"/>
              </a:rPr>
              <a:t>La denuncia puede ser presentada a través de cualquier instancia, no obstante el IPN puso a disposición de su comunidad la plataforma de denuncia segura www.denunciasegura.ipn.mx</a:t>
            </a:r>
            <a:endParaRPr/>
          </a:p>
        </p:txBody>
      </p:sp>
    </p:spTree>
  </p:cSld>
  <p:clrMapOvr>
    <a:masterClrMapping/>
  </p:clrMapOvr>
  <p:transition spd="slow">
    <p:push/>
  </p:transition>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2471</Words>
  <Application>Microsoft Office PowerPoint</Application>
  <PresentationFormat>Panorámica</PresentationFormat>
  <Paragraphs>266</Paragraphs>
  <Slides>41</Slides>
  <Notes>41</Notes>
  <HiddenSlides>0</HiddenSlides>
  <MMClips>0</MMClips>
  <ScaleCrop>false</ScaleCrop>
  <HeadingPairs>
    <vt:vector size="4" baseType="variant">
      <vt:variant>
        <vt:lpstr>Tema</vt:lpstr>
      </vt:variant>
      <vt:variant>
        <vt:i4>2</vt:i4>
      </vt:variant>
      <vt:variant>
        <vt:lpstr>Títulos de diapositiva</vt:lpstr>
      </vt:variant>
      <vt:variant>
        <vt:i4>41</vt:i4>
      </vt:variant>
    </vt:vector>
  </HeadingPairs>
  <TitlesOfParts>
    <vt:vector size="43" baseType="lpstr">
      <vt:lpstr>Tema de Office</vt:lpstr>
      <vt:lpstr>Tema de Office</vt:lpstr>
      <vt:lpstr>1er SEMINARIO DE GÉNERO PARA ERRADICAR LA VIOLENCIA HACIA LAS MUJERES EN EL IPN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Implica verificar si la conducta realizada encuadra en alguno de los supuestos de responsabilidad previstos en los artículos 107 y 108 del Reglamento Interno del IPN.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OTRAS INSTANCIAS PUEDEN CONOCER, ATENDER Y RESOLVER CONDUCTAS DE VIOLENCIA DE GÉNERO?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¡¡MUCHAS GRACIAS!!  Lic. Mario Duana Espin  mduana@ipn.mx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1er SEMINARIO DE GÉNERO PARA ERRADICAR LA VIOLENCIA HACIA LAS MUJERES EN EL IPN</dc:title>
  <cp:lastModifiedBy>Mario Duana</cp:lastModifiedBy>
  <cp:revision>3</cp:revision>
  <dcterms:modified xsi:type="dcterms:W3CDTF">2022-06-01T13:43:23Z</dcterms:modified>
</cp:coreProperties>
</file>